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notesSlides/notesSlide2.xml" ContentType="application/vnd.openxmlformats-officedocument.presentationml.notesSlide+xml"/>
  <Override PartName="/ppt/charts/chart7.xml" ContentType="application/vnd.openxmlformats-officedocument.drawingml.chart+xml"/>
  <Override PartName="/ppt/notesSlides/notesSlide3.xml" ContentType="application/vnd.openxmlformats-officedocument.presentationml.notesSlide+xml"/>
  <Override PartName="/ppt/charts/chart8.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4.xml" ContentType="application/vnd.openxmlformats-officedocument.presentationml.notesSlide+xml"/>
  <Override PartName="/ppt/charts/chart9.xml" ContentType="application/vnd.openxmlformats-officedocument.drawingml.chart+xml"/>
  <Override PartName="/ppt/theme/themeOverride3.xml" ContentType="application/vnd.openxmlformats-officedocument.themeOverride+xml"/>
  <Override PartName="/ppt/notesSlides/notesSlide5.xml" ContentType="application/vnd.openxmlformats-officedocument.presentationml.notesSlide+xml"/>
  <Override PartName="/ppt/charts/chart10.xml" ContentType="application/vnd.openxmlformats-officedocument.drawingml.chart+xml"/>
  <Override PartName="/ppt/theme/themeOverride4.xml" ContentType="application/vnd.openxmlformats-officedocument.themeOverride+xml"/>
  <Override PartName="/ppt/notesSlides/notesSlide6.xml" ContentType="application/vnd.openxmlformats-officedocument.presentationml.notesSlide+xml"/>
  <Override PartName="/ppt/charts/chart11.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12.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8" r:id="rId1"/>
  </p:sldMasterIdLst>
  <p:notesMasterIdLst>
    <p:notesMasterId r:id="rId16"/>
  </p:notesMasterIdLst>
  <p:sldIdLst>
    <p:sldId id="256" r:id="rId2"/>
    <p:sldId id="278" r:id="rId3"/>
    <p:sldId id="279" r:id="rId4"/>
    <p:sldId id="280" r:id="rId5"/>
    <p:sldId id="281" r:id="rId6"/>
    <p:sldId id="282" r:id="rId7"/>
    <p:sldId id="283" r:id="rId8"/>
    <p:sldId id="273" r:id="rId9"/>
    <p:sldId id="265" r:id="rId10"/>
    <p:sldId id="274" r:id="rId11"/>
    <p:sldId id="266" r:id="rId12"/>
    <p:sldId id="276" r:id="rId13"/>
    <p:sldId id="275" r:id="rId14"/>
    <p:sldId id="277" r:id="rId15"/>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FF"/>
    <a:srgbClr val="0000FF"/>
    <a:srgbClr val="052F61"/>
    <a:srgbClr val="0A304A"/>
    <a:srgbClr val="EAEAEA"/>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4" autoAdjust="0"/>
    <p:restoredTop sz="94631" autoAdjust="0"/>
  </p:normalViewPr>
  <p:slideViewPr>
    <p:cSldViewPr>
      <p:cViewPr varScale="1">
        <p:scale>
          <a:sx n="100" d="100"/>
          <a:sy n="100" d="100"/>
        </p:scale>
        <p:origin x="1590"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1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ffazal\Desktop\Desktop%20Docs\SLFFA\SLFFA%20Stat-1%202026.xlsx" TargetMode="External"/><Relationship Id="rId2" Type="http://schemas.microsoft.com/office/2011/relationships/chartColorStyle" Target="colors3.xml"/><Relationship Id="rId1" Type="http://schemas.microsoft.com/office/2011/relationships/chartStyle" Target="style3.xml"/></Relationships>
</file>

<file path=ppt/charts/_rels/chart2.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ffazal\Desktop\Desktop%20Docs\SLFFA\SLFFA%20Stat-1%202026.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export'!$C$2</c:f>
              <c:strCache>
                <c:ptCount val="1"/>
                <c:pt idx="0">
                  <c:v>2021</c:v>
                </c:pt>
              </c:strCache>
            </c:strRef>
          </c:tx>
          <c:spPr>
            <a:ln w="28440" cap="rnd">
              <a:solidFill>
                <a:srgbClr val="4472C4"/>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export'!$C$3:$C$14</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smooth val="0"/>
          <c:extLst>
            <c:ext xmlns:c16="http://schemas.microsoft.com/office/drawing/2014/chart" uri="{C3380CC4-5D6E-409C-BE32-E72D297353CC}">
              <c16:uniqueId val="{00000000-BD27-4D79-BA5B-E3E4B3DBFCFD}"/>
            </c:ext>
          </c:extLst>
        </c:ser>
        <c:ser>
          <c:idx val="1"/>
          <c:order val="1"/>
          <c:tx>
            <c:strRef>
              <c:f>'air export'!$D$2</c:f>
              <c:strCache>
                <c:ptCount val="1"/>
                <c:pt idx="0">
                  <c:v>2022</c:v>
                </c:pt>
              </c:strCache>
            </c:strRef>
          </c:tx>
          <c:spPr>
            <a:ln w="28440" cap="rnd">
              <a:solidFill>
                <a:srgbClr val="ED7D31"/>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export'!$D$3:$D$14</c:f>
              <c:numCache>
                <c:formatCode>#,##0.00</c:formatCode>
                <c:ptCount val="12"/>
                <c:pt idx="0">
                  <c:v>10207.39</c:v>
                </c:pt>
                <c:pt idx="1">
                  <c:v>9634.57</c:v>
                </c:pt>
                <c:pt idx="2">
                  <c:v>11235.13</c:v>
                </c:pt>
                <c:pt idx="3">
                  <c:v>10285.85</c:v>
                </c:pt>
                <c:pt idx="4">
                  <c:v>9851.76</c:v>
                </c:pt>
                <c:pt idx="5">
                  <c:v>9576.66</c:v>
                </c:pt>
                <c:pt idx="6">
                  <c:v>7945.45</c:v>
                </c:pt>
                <c:pt idx="7">
                  <c:v>8390.2900000000009</c:v>
                </c:pt>
                <c:pt idx="8">
                  <c:v>8075.45</c:v>
                </c:pt>
                <c:pt idx="9">
                  <c:v>7980.28</c:v>
                </c:pt>
                <c:pt idx="10">
                  <c:v>7593.82</c:v>
                </c:pt>
                <c:pt idx="11">
                  <c:v>7291.88</c:v>
                </c:pt>
              </c:numCache>
            </c:numRef>
          </c:val>
          <c:smooth val="0"/>
          <c:extLst>
            <c:ext xmlns:c16="http://schemas.microsoft.com/office/drawing/2014/chart" uri="{C3380CC4-5D6E-409C-BE32-E72D297353CC}">
              <c16:uniqueId val="{00000001-BD27-4D79-BA5B-E3E4B3DBFCFD}"/>
            </c:ext>
          </c:extLst>
        </c:ser>
        <c:ser>
          <c:idx val="2"/>
          <c:order val="2"/>
          <c:tx>
            <c:strRef>
              <c:f>'air export'!$E$2</c:f>
              <c:strCache>
                <c:ptCount val="1"/>
                <c:pt idx="0">
                  <c:v>2023</c:v>
                </c:pt>
              </c:strCache>
            </c:strRef>
          </c:tx>
          <c:spPr>
            <a:ln w="28440" cap="rnd">
              <a:solidFill>
                <a:srgbClr val="A5A5A5"/>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export'!$E$3:$E$14</c:f>
              <c:numCache>
                <c:formatCode>#,##0.00</c:formatCode>
                <c:ptCount val="12"/>
                <c:pt idx="0">
                  <c:v>7143.05</c:v>
                </c:pt>
                <c:pt idx="1">
                  <c:v>7444.76</c:v>
                </c:pt>
                <c:pt idx="2">
                  <c:v>8617.84</c:v>
                </c:pt>
                <c:pt idx="3">
                  <c:v>8277.48</c:v>
                </c:pt>
                <c:pt idx="4">
                  <c:v>7526.58</c:v>
                </c:pt>
                <c:pt idx="5">
                  <c:v>7552.83</c:v>
                </c:pt>
                <c:pt idx="6" formatCode="_(* #,##0.00_);_(* \(#,##0.00\);_(* \-??_);_(@_)">
                  <c:v>8301.19</c:v>
                </c:pt>
                <c:pt idx="7">
                  <c:v>9717.7900000000009</c:v>
                </c:pt>
                <c:pt idx="8">
                  <c:v>8906.6299999999992</c:v>
                </c:pt>
                <c:pt idx="9">
                  <c:v>8703.2049999999999</c:v>
                </c:pt>
                <c:pt idx="10">
                  <c:v>8066.4179999999997</c:v>
                </c:pt>
                <c:pt idx="11">
                  <c:v>8528.1479999999992</c:v>
                </c:pt>
              </c:numCache>
            </c:numRef>
          </c:val>
          <c:smooth val="0"/>
          <c:extLst>
            <c:ext xmlns:c16="http://schemas.microsoft.com/office/drawing/2014/chart" uri="{C3380CC4-5D6E-409C-BE32-E72D297353CC}">
              <c16:uniqueId val="{00000002-BD27-4D79-BA5B-E3E4B3DBFCFD}"/>
            </c:ext>
          </c:extLst>
        </c:ser>
        <c:ser>
          <c:idx val="3"/>
          <c:order val="3"/>
          <c:tx>
            <c:strRef>
              <c:f>'air export'!$F$2</c:f>
              <c:strCache>
                <c:ptCount val="1"/>
                <c:pt idx="0">
                  <c:v>2024</c:v>
                </c:pt>
              </c:strCache>
            </c:strRef>
          </c:tx>
          <c:spPr>
            <a:ln w="28440" cap="rnd">
              <a:solidFill>
                <a:srgbClr val="FFC000"/>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export'!$F$3:$F$14</c:f>
              <c:numCache>
                <c:formatCode>#,##0.00</c:formatCode>
                <c:ptCount val="12"/>
                <c:pt idx="0">
                  <c:v>9960.17</c:v>
                </c:pt>
                <c:pt idx="1">
                  <c:v>10867.41</c:v>
                </c:pt>
                <c:pt idx="2">
                  <c:v>10676.32</c:v>
                </c:pt>
                <c:pt idx="3">
                  <c:v>8786.09</c:v>
                </c:pt>
                <c:pt idx="4">
                  <c:v>9539.18</c:v>
                </c:pt>
                <c:pt idx="5">
                  <c:v>10049</c:v>
                </c:pt>
                <c:pt idx="6" formatCode="_(* #,##0.00_);_(* \(#,##0.00\);_(* \-??_);_(@_)">
                  <c:v>10794.64</c:v>
                </c:pt>
                <c:pt idx="7">
                  <c:v>10719.36</c:v>
                </c:pt>
                <c:pt idx="8">
                  <c:v>10685.98</c:v>
                </c:pt>
                <c:pt idx="9">
                  <c:v>10395.86</c:v>
                </c:pt>
                <c:pt idx="10">
                  <c:v>8314.2099999999991</c:v>
                </c:pt>
                <c:pt idx="11">
                  <c:v>9065</c:v>
                </c:pt>
              </c:numCache>
            </c:numRef>
          </c:val>
          <c:smooth val="0"/>
          <c:extLst>
            <c:ext xmlns:c16="http://schemas.microsoft.com/office/drawing/2014/chart" uri="{C3380CC4-5D6E-409C-BE32-E72D297353CC}">
              <c16:uniqueId val="{00000003-BD27-4D79-BA5B-E3E4B3DBFCFD}"/>
            </c:ext>
          </c:extLst>
        </c:ser>
        <c:ser>
          <c:idx val="4"/>
          <c:order val="4"/>
          <c:tx>
            <c:strRef>
              <c:f>'air export'!$G$2</c:f>
              <c:strCache>
                <c:ptCount val="1"/>
                <c:pt idx="0">
                  <c:v>2025</c:v>
                </c:pt>
              </c:strCache>
            </c:strRef>
          </c:tx>
          <c:spPr>
            <a:ln w="28440" cap="rnd">
              <a:solidFill>
                <a:srgbClr val="5B9BD5"/>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export'!$G$3:$G$14</c:f>
              <c:numCache>
                <c:formatCode>#,##0.00</c:formatCode>
                <c:ptCount val="12"/>
                <c:pt idx="0">
                  <c:v>9175.35</c:v>
                </c:pt>
                <c:pt idx="1">
                  <c:v>8600.8799999999992</c:v>
                </c:pt>
                <c:pt idx="2">
                  <c:v>10060.540000000001</c:v>
                </c:pt>
                <c:pt idx="3">
                  <c:v>8795.73</c:v>
                </c:pt>
                <c:pt idx="4">
                  <c:v>9135.51</c:v>
                </c:pt>
                <c:pt idx="5">
                  <c:v>8529.1</c:v>
                </c:pt>
                <c:pt idx="6" formatCode="_(* #,##0.00_);_(* \(#,##0.00\);_(* \-??_);_(@_)">
                  <c:v>10898.25</c:v>
                </c:pt>
                <c:pt idx="7">
                  <c:v>11194.26</c:v>
                </c:pt>
                <c:pt idx="8">
                  <c:v>10060.299999999999</c:v>
                </c:pt>
                <c:pt idx="9">
                  <c:v>10601.81</c:v>
                </c:pt>
                <c:pt idx="10">
                  <c:v>9318.7199999999993</c:v>
                </c:pt>
                <c:pt idx="11">
                  <c:v>9492.32</c:v>
                </c:pt>
              </c:numCache>
            </c:numRef>
          </c:val>
          <c:smooth val="0"/>
          <c:extLst>
            <c:ext xmlns:c16="http://schemas.microsoft.com/office/drawing/2014/chart" uri="{C3380CC4-5D6E-409C-BE32-E72D297353CC}">
              <c16:uniqueId val="{00000004-BD27-4D79-BA5B-E3E4B3DBFCFD}"/>
            </c:ext>
          </c:extLst>
        </c:ser>
        <c:ser>
          <c:idx val="5"/>
          <c:order val="5"/>
          <c:tx>
            <c:strRef>
              <c:f>'air export'!$H$2</c:f>
              <c:strCache>
                <c:ptCount val="1"/>
                <c:pt idx="0">
                  <c:v>2026</c:v>
                </c:pt>
              </c:strCache>
            </c:strRef>
          </c:tx>
          <c:spPr>
            <a:ln w="28440" cap="rnd">
              <a:solidFill>
                <a:srgbClr val="70AD47"/>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export'!$H$3:$H$14</c:f>
              <c:numCache>
                <c:formatCode>#,##0.00</c:formatCode>
                <c:ptCount val="12"/>
                <c:pt idx="0">
                  <c:v>9543.56</c:v>
                </c:pt>
                <c:pt idx="1">
                  <c:v>9347.18</c:v>
                </c:pt>
                <c:pt idx="2">
                  <c:v>10736.25</c:v>
                </c:pt>
              </c:numCache>
            </c:numRef>
          </c:val>
          <c:smooth val="0"/>
          <c:extLst>
            <c:ext xmlns:c16="http://schemas.microsoft.com/office/drawing/2014/chart" uri="{C3380CC4-5D6E-409C-BE32-E72D297353CC}">
              <c16:uniqueId val="{00000005-BD27-4D79-BA5B-E3E4B3DBFCFD}"/>
            </c:ext>
          </c:extLst>
        </c:ser>
        <c:dLbls>
          <c:showLegendKey val="0"/>
          <c:showVal val="0"/>
          <c:showCatName val="0"/>
          <c:showSerName val="0"/>
          <c:showPercent val="0"/>
          <c:showBubbleSize val="0"/>
        </c:dLbls>
        <c:hiLowLines>
          <c:spPr>
            <a:ln w="0">
              <a:noFill/>
            </a:ln>
          </c:spPr>
        </c:hiLowLines>
        <c:smooth val="0"/>
        <c:axId val="85581453"/>
        <c:axId val="33365139"/>
      </c:lineChart>
      <c:catAx>
        <c:axId val="85581453"/>
        <c:scaling>
          <c:orientation val="minMax"/>
        </c:scaling>
        <c:delete val="0"/>
        <c:axPos val="b"/>
        <c:numFmt formatCode="General" sourceLinked="0"/>
        <c:majorTickMark val="none"/>
        <c:minorTickMark val="none"/>
        <c:tickLblPos val="nextTo"/>
        <c:spPr>
          <a:ln w="9360">
            <a:solidFill>
              <a:srgbClr val="D9D9D9"/>
            </a:solidFill>
            <a:round/>
          </a:ln>
        </c:spPr>
        <c:crossAx val="33365139"/>
        <c:crosses val="autoZero"/>
        <c:auto val="1"/>
        <c:lblAlgn val="ctr"/>
        <c:lblOffset val="100"/>
        <c:noMultiLvlLbl val="0"/>
      </c:catAx>
      <c:valAx>
        <c:axId val="33365139"/>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85581453"/>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bg2">
        <a:lumMod val="75000"/>
      </a:schemeClr>
    </a:solidFill>
    <a:ln w="9360">
      <a:solidFill>
        <a:srgbClr val="D9D9D9"/>
      </a:solidFill>
      <a:round/>
    </a:ln>
  </c:spPr>
  <c:txPr>
    <a:bodyPr/>
    <a:lstStyle/>
    <a:p>
      <a:pPr>
        <a:defRPr>
          <a:solidFill>
            <a:schemeClr val="tx1"/>
          </a:solidFil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'ocean import'!$B$8</c:f>
              <c:strCache>
                <c:ptCount val="1"/>
                <c:pt idx="0">
                  <c:v>Total</c:v>
                </c:pt>
              </c:strCache>
            </c:strRef>
          </c:tx>
          <c:spPr>
            <a:solidFill>
              <a:srgbClr val="4472C4"/>
            </a:solidFill>
            <a:ln w="12600">
              <a:noFill/>
            </a:ln>
          </c:spPr>
          <c:invertIfNegative val="0"/>
          <c:dPt>
            <c:idx val="1"/>
            <c:invertIfNegative val="0"/>
            <c:bubble3D val="0"/>
            <c:spPr>
              <a:solidFill>
                <a:schemeClr val="accent4"/>
              </a:solidFill>
              <a:ln w="12600">
                <a:noFill/>
              </a:ln>
            </c:spPr>
            <c:extLst>
              <c:ext xmlns:c16="http://schemas.microsoft.com/office/drawing/2014/chart" uri="{C3380CC4-5D6E-409C-BE32-E72D297353CC}">
                <c16:uniqueId val="{00000001-44D9-4879-AC5A-4ADE52521E59}"/>
              </c:ext>
            </c:extLst>
          </c:dPt>
          <c:dPt>
            <c:idx val="3"/>
            <c:invertIfNegative val="0"/>
            <c:bubble3D val="0"/>
            <c:spPr>
              <a:solidFill>
                <a:schemeClr val="accent4"/>
              </a:solidFill>
              <a:ln w="12600">
                <a:noFill/>
              </a:ln>
            </c:spPr>
            <c:extLst>
              <c:ext xmlns:c16="http://schemas.microsoft.com/office/drawing/2014/chart" uri="{C3380CC4-5D6E-409C-BE32-E72D297353CC}">
                <c16:uniqueId val="{00000003-44D9-4879-AC5A-4ADE52521E59}"/>
              </c:ext>
            </c:extLst>
          </c:dPt>
          <c:dPt>
            <c:idx val="5"/>
            <c:invertIfNegative val="0"/>
            <c:bubble3D val="0"/>
            <c:spPr>
              <a:solidFill>
                <a:schemeClr val="accent4"/>
              </a:solidFill>
              <a:ln w="12600">
                <a:noFill/>
              </a:ln>
            </c:spPr>
            <c:extLst>
              <c:ext xmlns:c16="http://schemas.microsoft.com/office/drawing/2014/chart" uri="{C3380CC4-5D6E-409C-BE32-E72D297353CC}">
                <c16:uniqueId val="{00000005-44D9-4879-AC5A-4ADE52521E59}"/>
              </c:ext>
            </c:extLst>
          </c:dPt>
          <c:dPt>
            <c:idx val="7"/>
            <c:invertIfNegative val="0"/>
            <c:bubble3D val="0"/>
            <c:spPr>
              <a:solidFill>
                <a:schemeClr val="accent4"/>
              </a:solidFill>
              <a:ln w="12600">
                <a:noFill/>
              </a:ln>
            </c:spPr>
            <c:extLst>
              <c:ext xmlns:c16="http://schemas.microsoft.com/office/drawing/2014/chart" uri="{C3380CC4-5D6E-409C-BE32-E72D297353CC}">
                <c16:uniqueId val="{00000007-44D9-4879-AC5A-4ADE52521E59}"/>
              </c:ext>
            </c:extLst>
          </c:dPt>
          <c:dPt>
            <c:idx val="9"/>
            <c:invertIfNegative val="0"/>
            <c:bubble3D val="0"/>
            <c:spPr>
              <a:solidFill>
                <a:schemeClr val="accent4"/>
              </a:solidFill>
              <a:ln w="12600">
                <a:noFill/>
              </a:ln>
            </c:spPr>
            <c:extLst>
              <c:ext xmlns:c16="http://schemas.microsoft.com/office/drawing/2014/chart" uri="{C3380CC4-5D6E-409C-BE32-E72D297353CC}">
                <c16:uniqueId val="{00000009-44D9-4879-AC5A-4ADE52521E59}"/>
              </c:ext>
            </c:extLst>
          </c:dPt>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import'!$C$8:$L$8</c:f>
              <c:numCache>
                <c:formatCode>#,##0</c:formatCode>
                <c:ptCount val="10"/>
                <c:pt idx="0">
                  <c:v>441042</c:v>
                </c:pt>
                <c:pt idx="1">
                  <c:v>67278</c:v>
                </c:pt>
                <c:pt idx="2">
                  <c:v>438235</c:v>
                </c:pt>
                <c:pt idx="3">
                  <c:v>56867</c:v>
                </c:pt>
                <c:pt idx="4">
                  <c:v>533744</c:v>
                </c:pt>
                <c:pt idx="5">
                  <c:v>48269</c:v>
                </c:pt>
                <c:pt idx="6">
                  <c:v>641052</c:v>
                </c:pt>
                <c:pt idx="7">
                  <c:v>29021</c:v>
                </c:pt>
                <c:pt idx="8">
                  <c:v>159940</c:v>
                </c:pt>
                <c:pt idx="9">
                  <c:v>5161</c:v>
                </c:pt>
              </c:numCache>
            </c:numRef>
          </c:val>
          <c:extLst>
            <c:ext xmlns:c16="http://schemas.microsoft.com/office/drawing/2014/chart" uri="{C3380CC4-5D6E-409C-BE32-E72D297353CC}">
              <c16:uniqueId val="{0000000A-44D9-4879-AC5A-4ADE52521E59}"/>
            </c:ext>
          </c:extLst>
        </c:ser>
        <c:dLbls>
          <c:showLegendKey val="0"/>
          <c:showVal val="0"/>
          <c:showCatName val="0"/>
          <c:showSerName val="0"/>
          <c:showPercent val="0"/>
          <c:showBubbleSize val="0"/>
        </c:dLbls>
        <c:gapWidth val="219"/>
        <c:overlap val="-27"/>
        <c:axId val="8579626"/>
        <c:axId val="58225318"/>
      </c:barChart>
      <c:catAx>
        <c:axId val="8579626"/>
        <c:scaling>
          <c:orientation val="minMax"/>
        </c:scaling>
        <c:delete val="0"/>
        <c:axPos val="b"/>
        <c:numFmt formatCode="General" sourceLinked="0"/>
        <c:majorTickMark val="none"/>
        <c:minorTickMark val="none"/>
        <c:tickLblPos val="nextTo"/>
        <c:spPr>
          <a:ln w="9360">
            <a:solidFill>
              <a:srgbClr val="D9D9D9"/>
            </a:solidFill>
            <a:round/>
          </a:ln>
        </c:spPr>
        <c:crossAx val="58225318"/>
        <c:crosses val="autoZero"/>
        <c:auto val="1"/>
        <c:lblAlgn val="ctr"/>
        <c:lblOffset val="100"/>
        <c:noMultiLvlLbl val="0"/>
      </c:catAx>
      <c:valAx>
        <c:axId val="58225318"/>
        <c:scaling>
          <c:orientation val="minMax"/>
        </c:scaling>
        <c:delete val="0"/>
        <c:axPos val="l"/>
        <c:majorGridlines>
          <c:spPr>
            <a:ln w="9360">
              <a:solidFill>
                <a:srgbClr val="D9D9D9"/>
              </a:solidFill>
              <a:round/>
            </a:ln>
          </c:spPr>
        </c:majorGridlines>
        <c:numFmt formatCode="#,##0" sourceLinked="0"/>
        <c:majorTickMark val="none"/>
        <c:minorTickMark val="none"/>
        <c:tickLblPos val="nextTo"/>
        <c:spPr>
          <a:ln w="6480">
            <a:noFill/>
          </a:ln>
        </c:spPr>
        <c:crossAx val="8579626"/>
        <c:crosses val="autoZero"/>
        <c:crossBetween val="between"/>
      </c:valAx>
      <c:spPr>
        <a:noFill/>
        <a:ln w="0">
          <a:noFill/>
        </a:ln>
      </c:spPr>
    </c:plotArea>
    <c:plotVisOnly val="1"/>
    <c:dispBlanksAs val="gap"/>
    <c:showDLblsOverMax val="1"/>
  </c:chart>
  <c:spPr>
    <a:solidFill>
      <a:srgbClr val="FFFFFF"/>
    </a:solidFill>
    <a:ln w="9360">
      <a:solidFill>
        <a:srgbClr val="D9D9D9"/>
      </a:solidFill>
      <a:round/>
    </a:ln>
  </c:spPr>
  <c:txPr>
    <a:bodyPr/>
    <a:lstStyle/>
    <a:p>
      <a:pPr>
        <a:defRPr sz="1100">
          <a:solidFill>
            <a:schemeClr val="tx1"/>
          </a:solidFill>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2023</c:v>
                </c:pt>
              </c:strCache>
            </c:strRef>
          </c:tx>
          <c:spPr>
            <a:ln w="28575" cap="rnd">
              <a:solidFill>
                <a:schemeClr val="accent1"/>
              </a:solidFill>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Sheet1!$B$2:$B$13</c:f>
              <c:numCache>
                <c:formatCode>#,##0</c:formatCode>
                <c:ptCount val="12"/>
                <c:pt idx="0">
                  <c:v>448276</c:v>
                </c:pt>
                <c:pt idx="1">
                  <c:v>409175</c:v>
                </c:pt>
                <c:pt idx="2">
                  <c:v>488554</c:v>
                </c:pt>
                <c:pt idx="3">
                  <c:v>486400</c:v>
                </c:pt>
                <c:pt idx="4">
                  <c:v>533158</c:v>
                </c:pt>
                <c:pt idx="5">
                  <c:v>548292</c:v>
                </c:pt>
                <c:pt idx="6">
                  <c:v>520579</c:v>
                </c:pt>
                <c:pt idx="7">
                  <c:v>518672</c:v>
                </c:pt>
                <c:pt idx="8">
                  <c:v>463860</c:v>
                </c:pt>
                <c:pt idx="9">
                  <c:v>426825</c:v>
                </c:pt>
                <c:pt idx="10">
                  <c:v>395046</c:v>
                </c:pt>
                <c:pt idx="11">
                  <c:v>515404</c:v>
                </c:pt>
              </c:numCache>
            </c:numRef>
          </c:val>
          <c:smooth val="0"/>
          <c:extLst>
            <c:ext xmlns:c16="http://schemas.microsoft.com/office/drawing/2014/chart" uri="{C3380CC4-5D6E-409C-BE32-E72D297353CC}">
              <c16:uniqueId val="{00000000-A279-4D73-8629-B0F9210B6116}"/>
            </c:ext>
          </c:extLst>
        </c:ser>
        <c:ser>
          <c:idx val="1"/>
          <c:order val="1"/>
          <c:tx>
            <c:strRef>
              <c:f>Sheet1!$C$1</c:f>
              <c:strCache>
                <c:ptCount val="1"/>
                <c:pt idx="0">
                  <c:v>2024</c:v>
                </c:pt>
              </c:strCache>
            </c:strRef>
          </c:tx>
          <c:spPr>
            <a:ln w="28575" cap="rnd">
              <a:solidFill>
                <a:schemeClr val="accent2"/>
              </a:solidFill>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Sheet1!$C$2:$C$13</c:f>
              <c:numCache>
                <c:formatCode>#,##0</c:formatCode>
                <c:ptCount val="12"/>
                <c:pt idx="0">
                  <c:v>562527</c:v>
                </c:pt>
                <c:pt idx="1">
                  <c:v>528348</c:v>
                </c:pt>
                <c:pt idx="2">
                  <c:v>549182</c:v>
                </c:pt>
                <c:pt idx="3">
                  <c:v>525936</c:v>
                </c:pt>
                <c:pt idx="4">
                  <c:v>511794</c:v>
                </c:pt>
                <c:pt idx="5">
                  <c:v>516742</c:v>
                </c:pt>
                <c:pt idx="6">
                  <c:v>489286</c:v>
                </c:pt>
                <c:pt idx="7">
                  <c:v>510045</c:v>
                </c:pt>
                <c:pt idx="8">
                  <c:v>517096</c:v>
                </c:pt>
                <c:pt idx="9">
                  <c:v>536611</c:v>
                </c:pt>
                <c:pt idx="10">
                  <c:v>523362</c:v>
                </c:pt>
                <c:pt idx="11">
                  <c:v>544266</c:v>
                </c:pt>
              </c:numCache>
            </c:numRef>
          </c:val>
          <c:smooth val="0"/>
          <c:extLst>
            <c:ext xmlns:c16="http://schemas.microsoft.com/office/drawing/2014/chart" uri="{C3380CC4-5D6E-409C-BE32-E72D297353CC}">
              <c16:uniqueId val="{00000001-A279-4D73-8629-B0F9210B6116}"/>
            </c:ext>
          </c:extLst>
        </c:ser>
        <c:ser>
          <c:idx val="2"/>
          <c:order val="2"/>
          <c:tx>
            <c:strRef>
              <c:f>Sheet1!$D$1</c:f>
              <c:strCache>
                <c:ptCount val="1"/>
                <c:pt idx="0">
                  <c:v>2025</c:v>
                </c:pt>
              </c:strCache>
            </c:strRef>
          </c:tx>
          <c:spPr>
            <a:ln w="28575" cap="rnd">
              <a:solidFill>
                <a:schemeClr val="accent3"/>
              </a:solidFill>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#,##0</c:formatCode>
                <c:ptCount val="12"/>
                <c:pt idx="0">
                  <c:v>525768</c:v>
                </c:pt>
                <c:pt idx="1">
                  <c:v>479942</c:v>
                </c:pt>
                <c:pt idx="2">
                  <c:v>531052</c:v>
                </c:pt>
                <c:pt idx="3">
                  <c:v>495456</c:v>
                </c:pt>
                <c:pt idx="4">
                  <c:v>573366</c:v>
                </c:pt>
                <c:pt idx="5">
                  <c:v>575695</c:v>
                </c:pt>
                <c:pt idx="6">
                  <c:v>579293</c:v>
                </c:pt>
                <c:pt idx="7">
                  <c:v>592413</c:v>
                </c:pt>
                <c:pt idx="8">
                  <c:v>584863</c:v>
                </c:pt>
                <c:pt idx="9">
                  <c:v>578930</c:v>
                </c:pt>
                <c:pt idx="10">
                  <c:v>481306</c:v>
                </c:pt>
                <c:pt idx="11">
                  <c:v>589134</c:v>
                </c:pt>
              </c:numCache>
            </c:numRef>
          </c:val>
          <c:smooth val="0"/>
          <c:extLst>
            <c:ext xmlns:c16="http://schemas.microsoft.com/office/drawing/2014/chart" uri="{C3380CC4-5D6E-409C-BE32-E72D297353CC}">
              <c16:uniqueId val="{00000002-A279-4D73-8629-B0F9210B6116}"/>
            </c:ext>
          </c:extLst>
        </c:ser>
        <c:ser>
          <c:idx val="3"/>
          <c:order val="3"/>
          <c:tx>
            <c:strRef>
              <c:f>Sheet1!$E$1</c:f>
              <c:strCache>
                <c:ptCount val="1"/>
                <c:pt idx="0">
                  <c:v>2026</c:v>
                </c:pt>
              </c:strCache>
            </c:strRef>
          </c:tx>
          <c:spPr>
            <a:ln w="28575" cap="rnd">
              <a:solidFill>
                <a:schemeClr val="accent4"/>
              </a:solidFill>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Sheet1!$E$2:$E$13</c:f>
              <c:numCache>
                <c:formatCode>#,##0</c:formatCode>
                <c:ptCount val="12"/>
                <c:pt idx="0">
                  <c:v>604173</c:v>
                </c:pt>
                <c:pt idx="1">
                  <c:v>502560</c:v>
                </c:pt>
                <c:pt idx="2">
                  <c:v>607731</c:v>
                </c:pt>
              </c:numCache>
            </c:numRef>
          </c:val>
          <c:smooth val="0"/>
          <c:extLst>
            <c:ext xmlns:c16="http://schemas.microsoft.com/office/drawing/2014/chart" uri="{C3380CC4-5D6E-409C-BE32-E72D297353CC}">
              <c16:uniqueId val="{00000003-A279-4D73-8629-B0F9210B6116}"/>
            </c:ext>
          </c:extLst>
        </c:ser>
        <c:dLbls>
          <c:showLegendKey val="0"/>
          <c:showVal val="0"/>
          <c:showCatName val="0"/>
          <c:showSerName val="0"/>
          <c:showPercent val="0"/>
          <c:showBubbleSize val="0"/>
        </c:dLbls>
        <c:smooth val="0"/>
        <c:axId val="776467424"/>
        <c:axId val="776474624"/>
      </c:lineChart>
      <c:catAx>
        <c:axId val="77646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76474624"/>
        <c:crosses val="autoZero"/>
        <c:auto val="1"/>
        <c:lblAlgn val="ctr"/>
        <c:lblOffset val="100"/>
        <c:noMultiLvlLbl val="0"/>
      </c:catAx>
      <c:valAx>
        <c:axId val="7764746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76467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tx2">
        <a:lumMod val="25000"/>
        <a:lumOff val="75000"/>
      </a:schemeClr>
    </a:solidFill>
    <a:ln>
      <a:noFill/>
    </a:ln>
    <a:effectLst/>
  </c:spPr>
  <c:txPr>
    <a:bodyPr/>
    <a:lstStyle/>
    <a:p>
      <a:pPr>
        <a:defRPr sz="1100">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transhipment'!$C$19</c:f>
              <c:strCache>
                <c:ptCount val="1"/>
                <c:pt idx="0">
                  <c:v>2023</c:v>
                </c:pt>
              </c:strCache>
            </c:strRef>
          </c:tx>
          <c:spPr>
            <a:solidFill>
              <a:schemeClr val="accent1"/>
            </a:solidFill>
            <a:ln>
              <a:noFill/>
            </a:ln>
            <a:effectLst/>
          </c:spPr>
          <c:invertIfNegative val="0"/>
          <c:cat>
            <c:strRef>
              <c:f>'ocean transhipment'!$B$20:$B$23</c:f>
              <c:strCache>
                <c:ptCount val="4"/>
                <c:pt idx="0">
                  <c:v>1st Quarter</c:v>
                </c:pt>
                <c:pt idx="1">
                  <c:v>2nd Quarter</c:v>
                </c:pt>
                <c:pt idx="2">
                  <c:v>3rd Quarter</c:v>
                </c:pt>
                <c:pt idx="3">
                  <c:v>4th Quarter</c:v>
                </c:pt>
              </c:strCache>
            </c:strRef>
          </c:cat>
          <c:val>
            <c:numRef>
              <c:f>'ocean transhipment'!$C$20:$C$23</c:f>
              <c:numCache>
                <c:formatCode>#,##0</c:formatCode>
                <c:ptCount val="4"/>
                <c:pt idx="0">
                  <c:v>1346005</c:v>
                </c:pt>
                <c:pt idx="1">
                  <c:v>1567850</c:v>
                </c:pt>
                <c:pt idx="2">
                  <c:v>1503111</c:v>
                </c:pt>
                <c:pt idx="3">
                  <c:v>1337275</c:v>
                </c:pt>
              </c:numCache>
            </c:numRef>
          </c:val>
          <c:extLst>
            <c:ext xmlns:c16="http://schemas.microsoft.com/office/drawing/2014/chart" uri="{C3380CC4-5D6E-409C-BE32-E72D297353CC}">
              <c16:uniqueId val="{00000000-13B8-42F7-994C-15444F07AF30}"/>
            </c:ext>
          </c:extLst>
        </c:ser>
        <c:ser>
          <c:idx val="1"/>
          <c:order val="1"/>
          <c:tx>
            <c:strRef>
              <c:f>'ocean transhipment'!$D$19</c:f>
              <c:strCache>
                <c:ptCount val="1"/>
                <c:pt idx="0">
                  <c:v>2024</c:v>
                </c:pt>
              </c:strCache>
            </c:strRef>
          </c:tx>
          <c:spPr>
            <a:solidFill>
              <a:schemeClr val="accent2"/>
            </a:solidFill>
            <a:ln>
              <a:noFill/>
            </a:ln>
            <a:effectLst/>
          </c:spPr>
          <c:invertIfNegative val="0"/>
          <c:cat>
            <c:strRef>
              <c:f>'ocean transhipment'!$B$20:$B$23</c:f>
              <c:strCache>
                <c:ptCount val="4"/>
                <c:pt idx="0">
                  <c:v>1st Quarter</c:v>
                </c:pt>
                <c:pt idx="1">
                  <c:v>2nd Quarter</c:v>
                </c:pt>
                <c:pt idx="2">
                  <c:v>3rd Quarter</c:v>
                </c:pt>
                <c:pt idx="3">
                  <c:v>4th Quarter</c:v>
                </c:pt>
              </c:strCache>
            </c:strRef>
          </c:cat>
          <c:val>
            <c:numRef>
              <c:f>'ocean transhipment'!$D$20:$D$23</c:f>
              <c:numCache>
                <c:formatCode>#,##0</c:formatCode>
                <c:ptCount val="4"/>
                <c:pt idx="0">
                  <c:v>1640057</c:v>
                </c:pt>
                <c:pt idx="1">
                  <c:v>1554472</c:v>
                </c:pt>
                <c:pt idx="2">
                  <c:v>1516427</c:v>
                </c:pt>
                <c:pt idx="3">
                  <c:v>1604239</c:v>
                </c:pt>
              </c:numCache>
            </c:numRef>
          </c:val>
          <c:extLst>
            <c:ext xmlns:c16="http://schemas.microsoft.com/office/drawing/2014/chart" uri="{C3380CC4-5D6E-409C-BE32-E72D297353CC}">
              <c16:uniqueId val="{00000001-13B8-42F7-994C-15444F07AF30}"/>
            </c:ext>
          </c:extLst>
        </c:ser>
        <c:ser>
          <c:idx val="2"/>
          <c:order val="2"/>
          <c:tx>
            <c:strRef>
              <c:f>'ocean transhipment'!$E$19</c:f>
              <c:strCache>
                <c:ptCount val="1"/>
                <c:pt idx="0">
                  <c:v>2025</c:v>
                </c:pt>
              </c:strCache>
            </c:strRef>
          </c:tx>
          <c:spPr>
            <a:solidFill>
              <a:schemeClr val="accent3"/>
            </a:solidFill>
            <a:ln>
              <a:noFill/>
            </a:ln>
            <a:effectLst/>
          </c:spPr>
          <c:invertIfNegative val="0"/>
          <c:cat>
            <c:strRef>
              <c:f>'ocean transhipment'!$B$20:$B$23</c:f>
              <c:strCache>
                <c:ptCount val="4"/>
                <c:pt idx="0">
                  <c:v>1st Quarter</c:v>
                </c:pt>
                <c:pt idx="1">
                  <c:v>2nd Quarter</c:v>
                </c:pt>
                <c:pt idx="2">
                  <c:v>3rd Quarter</c:v>
                </c:pt>
                <c:pt idx="3">
                  <c:v>4th Quarter</c:v>
                </c:pt>
              </c:strCache>
            </c:strRef>
          </c:cat>
          <c:val>
            <c:numRef>
              <c:f>'ocean transhipment'!$E$20:$E$23</c:f>
              <c:numCache>
                <c:formatCode>#,##0</c:formatCode>
                <c:ptCount val="4"/>
                <c:pt idx="0">
                  <c:v>1536762</c:v>
                </c:pt>
                <c:pt idx="1">
                  <c:v>1644517</c:v>
                </c:pt>
                <c:pt idx="2">
                  <c:v>1756569</c:v>
                </c:pt>
                <c:pt idx="3">
                  <c:v>1649370</c:v>
                </c:pt>
              </c:numCache>
            </c:numRef>
          </c:val>
          <c:extLst>
            <c:ext xmlns:c16="http://schemas.microsoft.com/office/drawing/2014/chart" uri="{C3380CC4-5D6E-409C-BE32-E72D297353CC}">
              <c16:uniqueId val="{00000002-13B8-42F7-994C-15444F07AF30}"/>
            </c:ext>
          </c:extLst>
        </c:ser>
        <c:ser>
          <c:idx val="3"/>
          <c:order val="3"/>
          <c:tx>
            <c:strRef>
              <c:f>'ocean transhipment'!$F$19</c:f>
              <c:strCache>
                <c:ptCount val="1"/>
                <c:pt idx="0">
                  <c:v>2026</c:v>
                </c:pt>
              </c:strCache>
            </c:strRef>
          </c:tx>
          <c:spPr>
            <a:solidFill>
              <a:schemeClr val="accent4"/>
            </a:solidFill>
            <a:ln>
              <a:noFill/>
            </a:ln>
            <a:effectLst/>
          </c:spPr>
          <c:invertIfNegative val="0"/>
          <c:cat>
            <c:strRef>
              <c:f>'ocean transhipment'!$B$20:$B$23</c:f>
              <c:strCache>
                <c:ptCount val="4"/>
                <c:pt idx="0">
                  <c:v>1st Quarter</c:v>
                </c:pt>
                <c:pt idx="1">
                  <c:v>2nd Quarter</c:v>
                </c:pt>
                <c:pt idx="2">
                  <c:v>3rd Quarter</c:v>
                </c:pt>
                <c:pt idx="3">
                  <c:v>4th Quarter</c:v>
                </c:pt>
              </c:strCache>
            </c:strRef>
          </c:cat>
          <c:val>
            <c:numRef>
              <c:f>'ocean transhipment'!$F$20:$F$23</c:f>
              <c:numCache>
                <c:formatCode>General</c:formatCode>
                <c:ptCount val="4"/>
                <c:pt idx="0" formatCode="#,##0">
                  <c:v>1714464</c:v>
                </c:pt>
              </c:numCache>
            </c:numRef>
          </c:val>
          <c:extLst>
            <c:ext xmlns:c16="http://schemas.microsoft.com/office/drawing/2014/chart" uri="{C3380CC4-5D6E-409C-BE32-E72D297353CC}">
              <c16:uniqueId val="{00000003-13B8-42F7-994C-15444F07AF30}"/>
            </c:ext>
          </c:extLst>
        </c:ser>
        <c:dLbls>
          <c:showLegendKey val="0"/>
          <c:showVal val="0"/>
          <c:showCatName val="0"/>
          <c:showSerName val="0"/>
          <c:showPercent val="0"/>
          <c:showBubbleSize val="0"/>
        </c:dLbls>
        <c:gapWidth val="219"/>
        <c:overlap val="-27"/>
        <c:axId val="1061811968"/>
        <c:axId val="1061814368"/>
      </c:barChart>
      <c:catAx>
        <c:axId val="106181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1061814368"/>
        <c:crosses val="autoZero"/>
        <c:auto val="1"/>
        <c:lblAlgn val="ctr"/>
        <c:lblOffset val="100"/>
        <c:noMultiLvlLbl val="0"/>
      </c:catAx>
      <c:valAx>
        <c:axId val="10618143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1061811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tx2">
        <a:lumMod val="25000"/>
        <a:lumOff val="75000"/>
      </a:schemeClr>
    </a:solidFill>
    <a:ln>
      <a:noFill/>
    </a:ln>
    <a:effectLst/>
  </c:spPr>
  <c:txPr>
    <a:bodyPr/>
    <a:lstStyle/>
    <a:p>
      <a:pPr>
        <a:defRPr sz="105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'air export'!$B$23</c:f>
              <c:strCache>
                <c:ptCount val="1"/>
                <c:pt idx="0">
                  <c:v>1st Quarter</c:v>
                </c:pt>
              </c:strCache>
            </c:strRef>
          </c:tx>
          <c:spPr>
            <a:solidFill>
              <a:srgbClr val="4472C4"/>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export'!$C$22:$H$22</c:f>
              <c:numCache>
                <c:formatCode>General</c:formatCode>
                <c:ptCount val="6"/>
                <c:pt idx="0">
                  <c:v>2021</c:v>
                </c:pt>
                <c:pt idx="1">
                  <c:v>2022</c:v>
                </c:pt>
                <c:pt idx="2">
                  <c:v>2023</c:v>
                </c:pt>
                <c:pt idx="3">
                  <c:v>2024</c:v>
                </c:pt>
                <c:pt idx="4">
                  <c:v>2025</c:v>
                </c:pt>
                <c:pt idx="5">
                  <c:v>2026</c:v>
                </c:pt>
              </c:numCache>
            </c:numRef>
          </c:cat>
          <c:val>
            <c:numRef>
              <c:f>'air export'!$C$23:$H$23</c:f>
              <c:numCache>
                <c:formatCode>#,##0.00</c:formatCode>
                <c:ptCount val="6"/>
                <c:pt idx="0">
                  <c:v>27222.61</c:v>
                </c:pt>
                <c:pt idx="1">
                  <c:v>31077.09</c:v>
                </c:pt>
                <c:pt idx="2">
                  <c:v>23205.65</c:v>
                </c:pt>
                <c:pt idx="3">
                  <c:v>31503.9</c:v>
                </c:pt>
                <c:pt idx="4">
                  <c:v>27836.77</c:v>
                </c:pt>
                <c:pt idx="5">
                  <c:v>29626.99</c:v>
                </c:pt>
              </c:numCache>
            </c:numRef>
          </c:val>
          <c:extLst>
            <c:ext xmlns:c16="http://schemas.microsoft.com/office/drawing/2014/chart" uri="{C3380CC4-5D6E-409C-BE32-E72D297353CC}">
              <c16:uniqueId val="{00000000-E515-4E34-8DBE-1BF41EEDF91A}"/>
            </c:ext>
          </c:extLst>
        </c:ser>
        <c:ser>
          <c:idx val="1"/>
          <c:order val="1"/>
          <c:tx>
            <c:strRef>
              <c:f>'air export'!$B$24</c:f>
              <c:strCache>
                <c:ptCount val="1"/>
                <c:pt idx="0">
                  <c:v>2nd Quarter</c:v>
                </c:pt>
              </c:strCache>
            </c:strRef>
          </c:tx>
          <c:spPr>
            <a:solidFill>
              <a:srgbClr val="ED7D31"/>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export'!$C$22:$H$22</c:f>
              <c:numCache>
                <c:formatCode>General</c:formatCode>
                <c:ptCount val="6"/>
                <c:pt idx="0">
                  <c:v>2021</c:v>
                </c:pt>
                <c:pt idx="1">
                  <c:v>2022</c:v>
                </c:pt>
                <c:pt idx="2">
                  <c:v>2023</c:v>
                </c:pt>
                <c:pt idx="3">
                  <c:v>2024</c:v>
                </c:pt>
                <c:pt idx="4">
                  <c:v>2025</c:v>
                </c:pt>
                <c:pt idx="5">
                  <c:v>2026</c:v>
                </c:pt>
              </c:numCache>
            </c:numRef>
          </c:cat>
          <c:val>
            <c:numRef>
              <c:f>'air export'!$C$24:$H$24</c:f>
              <c:numCache>
                <c:formatCode>#,##0.00</c:formatCode>
                <c:ptCount val="6"/>
                <c:pt idx="0">
                  <c:v>26850.98</c:v>
                </c:pt>
                <c:pt idx="1">
                  <c:v>29714.27</c:v>
                </c:pt>
                <c:pt idx="2">
                  <c:v>23356.89</c:v>
                </c:pt>
                <c:pt idx="3">
                  <c:v>28374.27</c:v>
                </c:pt>
                <c:pt idx="4">
                  <c:v>26460.34</c:v>
                </c:pt>
              </c:numCache>
            </c:numRef>
          </c:val>
          <c:extLst>
            <c:ext xmlns:c16="http://schemas.microsoft.com/office/drawing/2014/chart" uri="{C3380CC4-5D6E-409C-BE32-E72D297353CC}">
              <c16:uniqueId val="{00000001-E515-4E34-8DBE-1BF41EEDF91A}"/>
            </c:ext>
          </c:extLst>
        </c:ser>
        <c:ser>
          <c:idx val="2"/>
          <c:order val="2"/>
          <c:tx>
            <c:strRef>
              <c:f>'air export'!$B$25</c:f>
              <c:strCache>
                <c:ptCount val="1"/>
                <c:pt idx="0">
                  <c:v>3rd Quarter</c:v>
                </c:pt>
              </c:strCache>
            </c:strRef>
          </c:tx>
          <c:spPr>
            <a:solidFill>
              <a:srgbClr val="A5A5A5"/>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export'!$C$22:$H$22</c:f>
              <c:numCache>
                <c:formatCode>General</c:formatCode>
                <c:ptCount val="6"/>
                <c:pt idx="0">
                  <c:v>2021</c:v>
                </c:pt>
                <c:pt idx="1">
                  <c:v>2022</c:v>
                </c:pt>
                <c:pt idx="2">
                  <c:v>2023</c:v>
                </c:pt>
                <c:pt idx="3">
                  <c:v>2024</c:v>
                </c:pt>
                <c:pt idx="4">
                  <c:v>2025</c:v>
                </c:pt>
                <c:pt idx="5">
                  <c:v>2026</c:v>
                </c:pt>
              </c:numCache>
            </c:numRef>
          </c:cat>
          <c:val>
            <c:numRef>
              <c:f>'air export'!$C$25:$H$25</c:f>
              <c:numCache>
                <c:formatCode>#,##0.00</c:formatCode>
                <c:ptCount val="6"/>
                <c:pt idx="0">
                  <c:v>33925.519999999997</c:v>
                </c:pt>
                <c:pt idx="1">
                  <c:v>24411.19</c:v>
                </c:pt>
                <c:pt idx="2" formatCode="_(* #,##0.00_);_(* \(#,##0.00\);_(* \-??_);_(@_)">
                  <c:v>26925.61</c:v>
                </c:pt>
                <c:pt idx="3" formatCode="_(* #,##0.00_);_(* \(#,##0.00\);_(* \-??_);_(@_)">
                  <c:v>32199.98</c:v>
                </c:pt>
                <c:pt idx="4" formatCode="_(* #,##0.00_);_(* \(#,##0.00\);_(* \-??_);_(@_)">
                  <c:v>32152.81</c:v>
                </c:pt>
              </c:numCache>
            </c:numRef>
          </c:val>
          <c:extLst>
            <c:ext xmlns:c16="http://schemas.microsoft.com/office/drawing/2014/chart" uri="{C3380CC4-5D6E-409C-BE32-E72D297353CC}">
              <c16:uniqueId val="{00000002-E515-4E34-8DBE-1BF41EEDF91A}"/>
            </c:ext>
          </c:extLst>
        </c:ser>
        <c:ser>
          <c:idx val="3"/>
          <c:order val="3"/>
          <c:tx>
            <c:strRef>
              <c:f>'air export'!$B$26</c:f>
              <c:strCache>
                <c:ptCount val="1"/>
                <c:pt idx="0">
                  <c:v>4th Quarter</c:v>
                </c:pt>
              </c:strCache>
            </c:strRef>
          </c:tx>
          <c:spPr>
            <a:solidFill>
              <a:srgbClr val="FFC000"/>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export'!$C$22:$H$22</c:f>
              <c:numCache>
                <c:formatCode>General</c:formatCode>
                <c:ptCount val="6"/>
                <c:pt idx="0">
                  <c:v>2021</c:v>
                </c:pt>
                <c:pt idx="1">
                  <c:v>2022</c:v>
                </c:pt>
                <c:pt idx="2">
                  <c:v>2023</c:v>
                </c:pt>
                <c:pt idx="3">
                  <c:v>2024</c:v>
                </c:pt>
                <c:pt idx="4">
                  <c:v>2025</c:v>
                </c:pt>
                <c:pt idx="5">
                  <c:v>2026</c:v>
                </c:pt>
              </c:numCache>
            </c:numRef>
          </c:cat>
          <c:val>
            <c:numRef>
              <c:f>'air export'!$C$26:$H$26</c:f>
              <c:numCache>
                <c:formatCode>#,##0.00</c:formatCode>
                <c:ptCount val="6"/>
                <c:pt idx="0">
                  <c:v>36109.839999999997</c:v>
                </c:pt>
                <c:pt idx="1">
                  <c:v>22865.98</c:v>
                </c:pt>
                <c:pt idx="2">
                  <c:v>25297.77</c:v>
                </c:pt>
                <c:pt idx="3">
                  <c:v>27775.07</c:v>
                </c:pt>
                <c:pt idx="4">
                  <c:v>29412.85</c:v>
                </c:pt>
              </c:numCache>
            </c:numRef>
          </c:val>
          <c:extLst>
            <c:ext xmlns:c16="http://schemas.microsoft.com/office/drawing/2014/chart" uri="{C3380CC4-5D6E-409C-BE32-E72D297353CC}">
              <c16:uniqueId val="{00000003-E515-4E34-8DBE-1BF41EEDF91A}"/>
            </c:ext>
          </c:extLst>
        </c:ser>
        <c:dLbls>
          <c:showLegendKey val="0"/>
          <c:showVal val="0"/>
          <c:showCatName val="0"/>
          <c:showSerName val="0"/>
          <c:showPercent val="0"/>
          <c:showBubbleSize val="0"/>
        </c:dLbls>
        <c:gapWidth val="219"/>
        <c:overlap val="100"/>
        <c:axId val="88912611"/>
        <c:axId val="90849385"/>
      </c:barChart>
      <c:catAx>
        <c:axId val="88912611"/>
        <c:scaling>
          <c:orientation val="minMax"/>
        </c:scaling>
        <c:delete val="0"/>
        <c:axPos val="b"/>
        <c:numFmt formatCode="General" sourceLinked="0"/>
        <c:majorTickMark val="none"/>
        <c:minorTickMark val="none"/>
        <c:tickLblPos val="nextTo"/>
        <c:spPr>
          <a:ln w="9360">
            <a:solidFill>
              <a:srgbClr val="D9D9D9"/>
            </a:solidFill>
            <a:round/>
          </a:ln>
        </c:spPr>
        <c:crossAx val="90849385"/>
        <c:crosses val="autoZero"/>
        <c:auto val="1"/>
        <c:lblAlgn val="ctr"/>
        <c:lblOffset val="100"/>
        <c:noMultiLvlLbl val="0"/>
      </c:catAx>
      <c:valAx>
        <c:axId val="90849385"/>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88912611"/>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tx2">
        <a:lumMod val="25000"/>
        <a:lumOff val="75000"/>
      </a:schemeClr>
    </a:solidFill>
    <a:ln w="9360">
      <a:solidFill>
        <a:srgbClr val="D9D9D9"/>
      </a:solidFill>
      <a:round/>
    </a:ln>
  </c:spPr>
  <c:txPr>
    <a:bodyPr/>
    <a:lstStyle/>
    <a:p>
      <a:pPr>
        <a:defRPr sz="1050">
          <a:solidFill>
            <a:schemeClr val="tx1"/>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import'!$C$2</c:f>
              <c:strCache>
                <c:ptCount val="1"/>
                <c:pt idx="0">
                  <c:v>2021</c:v>
                </c:pt>
              </c:strCache>
            </c:strRef>
          </c:tx>
          <c:spPr>
            <a:ln w="28440" cap="rnd">
              <a:solidFill>
                <a:srgbClr val="4472C4"/>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import'!$C$3:$C$14</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smooth val="0"/>
          <c:extLst>
            <c:ext xmlns:c16="http://schemas.microsoft.com/office/drawing/2014/chart" uri="{C3380CC4-5D6E-409C-BE32-E72D297353CC}">
              <c16:uniqueId val="{00000000-534E-4FB5-96EA-1E7B70C53691}"/>
            </c:ext>
          </c:extLst>
        </c:ser>
        <c:ser>
          <c:idx val="1"/>
          <c:order val="1"/>
          <c:tx>
            <c:strRef>
              <c:f>'air import'!$D$2</c:f>
              <c:strCache>
                <c:ptCount val="1"/>
                <c:pt idx="0">
                  <c:v>2022</c:v>
                </c:pt>
              </c:strCache>
            </c:strRef>
          </c:tx>
          <c:spPr>
            <a:ln w="28440" cap="rnd">
              <a:solidFill>
                <a:srgbClr val="ED7D31"/>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import'!$D$3:$D$14</c:f>
              <c:numCache>
                <c:formatCode>#,##0.00</c:formatCode>
                <c:ptCount val="12"/>
                <c:pt idx="0">
                  <c:v>4373.74</c:v>
                </c:pt>
                <c:pt idx="1">
                  <c:v>3081.75</c:v>
                </c:pt>
                <c:pt idx="2">
                  <c:v>3870.15</c:v>
                </c:pt>
                <c:pt idx="3">
                  <c:v>3036.41</c:v>
                </c:pt>
                <c:pt idx="4">
                  <c:v>3401.47</c:v>
                </c:pt>
                <c:pt idx="5">
                  <c:v>3397.17</c:v>
                </c:pt>
                <c:pt idx="6">
                  <c:v>2781.64</c:v>
                </c:pt>
                <c:pt idx="7">
                  <c:v>2543.83</c:v>
                </c:pt>
                <c:pt idx="8">
                  <c:v>2964.78</c:v>
                </c:pt>
                <c:pt idx="9">
                  <c:v>2743.05</c:v>
                </c:pt>
                <c:pt idx="10">
                  <c:v>2656.84</c:v>
                </c:pt>
                <c:pt idx="11">
                  <c:v>3203.43</c:v>
                </c:pt>
              </c:numCache>
            </c:numRef>
          </c:val>
          <c:smooth val="0"/>
          <c:extLst>
            <c:ext xmlns:c16="http://schemas.microsoft.com/office/drawing/2014/chart" uri="{C3380CC4-5D6E-409C-BE32-E72D297353CC}">
              <c16:uniqueId val="{00000001-534E-4FB5-96EA-1E7B70C53691}"/>
            </c:ext>
          </c:extLst>
        </c:ser>
        <c:ser>
          <c:idx val="2"/>
          <c:order val="2"/>
          <c:tx>
            <c:strRef>
              <c:f>'air import'!$E$2</c:f>
              <c:strCache>
                <c:ptCount val="1"/>
                <c:pt idx="0">
                  <c:v>2023</c:v>
                </c:pt>
              </c:strCache>
            </c:strRef>
          </c:tx>
          <c:spPr>
            <a:ln w="28440" cap="rnd">
              <a:solidFill>
                <a:srgbClr val="A5A5A5"/>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import'!$E$3:$E$14</c:f>
              <c:numCache>
                <c:formatCode>#,##0.00</c:formatCode>
                <c:ptCount val="12"/>
                <c:pt idx="0">
                  <c:v>2522.41</c:v>
                </c:pt>
                <c:pt idx="1">
                  <c:v>2608.16</c:v>
                </c:pt>
                <c:pt idx="2">
                  <c:v>2971.05</c:v>
                </c:pt>
                <c:pt idx="3">
                  <c:v>2596.85</c:v>
                </c:pt>
                <c:pt idx="4">
                  <c:v>2570.2800000000002</c:v>
                </c:pt>
                <c:pt idx="5">
                  <c:v>2816.53</c:v>
                </c:pt>
                <c:pt idx="6">
                  <c:v>2976.63</c:v>
                </c:pt>
                <c:pt idx="7">
                  <c:v>2998.65</c:v>
                </c:pt>
                <c:pt idx="8">
                  <c:v>2937.76</c:v>
                </c:pt>
                <c:pt idx="9">
                  <c:v>3162.0160000000001</c:v>
                </c:pt>
                <c:pt idx="10">
                  <c:v>3266.7620000000002</c:v>
                </c:pt>
                <c:pt idx="11">
                  <c:v>3469.85</c:v>
                </c:pt>
              </c:numCache>
            </c:numRef>
          </c:val>
          <c:smooth val="0"/>
          <c:extLst>
            <c:ext xmlns:c16="http://schemas.microsoft.com/office/drawing/2014/chart" uri="{C3380CC4-5D6E-409C-BE32-E72D297353CC}">
              <c16:uniqueId val="{00000002-534E-4FB5-96EA-1E7B70C53691}"/>
            </c:ext>
          </c:extLst>
        </c:ser>
        <c:ser>
          <c:idx val="3"/>
          <c:order val="3"/>
          <c:tx>
            <c:strRef>
              <c:f>'air import'!$F$2</c:f>
              <c:strCache>
                <c:ptCount val="1"/>
                <c:pt idx="0">
                  <c:v>2024</c:v>
                </c:pt>
              </c:strCache>
            </c:strRef>
          </c:tx>
          <c:spPr>
            <a:ln w="28440" cap="rnd">
              <a:solidFill>
                <a:srgbClr val="FFC000"/>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import'!$F$3:$F$14</c:f>
              <c:numCache>
                <c:formatCode>#,##0.00</c:formatCode>
                <c:ptCount val="12"/>
                <c:pt idx="0">
                  <c:v>3166</c:v>
                </c:pt>
                <c:pt idx="1">
                  <c:v>3193.22</c:v>
                </c:pt>
                <c:pt idx="2">
                  <c:v>4223.51</c:v>
                </c:pt>
                <c:pt idx="3">
                  <c:v>3381.48</c:v>
                </c:pt>
                <c:pt idx="4">
                  <c:v>3563.49</c:v>
                </c:pt>
                <c:pt idx="5">
                  <c:v>3770.55</c:v>
                </c:pt>
                <c:pt idx="6">
                  <c:v>3888.44</c:v>
                </c:pt>
                <c:pt idx="7">
                  <c:v>3866.55</c:v>
                </c:pt>
                <c:pt idx="8">
                  <c:v>3814.65</c:v>
                </c:pt>
                <c:pt idx="9">
                  <c:v>4160.66</c:v>
                </c:pt>
                <c:pt idx="10">
                  <c:v>3910.74</c:v>
                </c:pt>
                <c:pt idx="11">
                  <c:v>4156.38</c:v>
                </c:pt>
              </c:numCache>
            </c:numRef>
          </c:val>
          <c:smooth val="0"/>
          <c:extLst>
            <c:ext xmlns:c16="http://schemas.microsoft.com/office/drawing/2014/chart" uri="{C3380CC4-5D6E-409C-BE32-E72D297353CC}">
              <c16:uniqueId val="{00000003-534E-4FB5-96EA-1E7B70C53691}"/>
            </c:ext>
          </c:extLst>
        </c:ser>
        <c:ser>
          <c:idx val="4"/>
          <c:order val="4"/>
          <c:tx>
            <c:strRef>
              <c:f>'air import'!$G$2</c:f>
              <c:strCache>
                <c:ptCount val="1"/>
                <c:pt idx="0">
                  <c:v>2025</c:v>
                </c:pt>
              </c:strCache>
            </c:strRef>
          </c:tx>
          <c:spPr>
            <a:ln w="28440" cap="rnd">
              <a:solidFill>
                <a:srgbClr val="5B9BD5"/>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import'!$G$3:$G$14</c:f>
              <c:numCache>
                <c:formatCode>#,##0.00</c:formatCode>
                <c:ptCount val="12"/>
                <c:pt idx="0">
                  <c:v>3569.17</c:v>
                </c:pt>
                <c:pt idx="1">
                  <c:v>3168.56</c:v>
                </c:pt>
                <c:pt idx="2">
                  <c:v>4449.37</c:v>
                </c:pt>
                <c:pt idx="3">
                  <c:v>3462.66</c:v>
                </c:pt>
                <c:pt idx="4">
                  <c:v>3874.42</c:v>
                </c:pt>
                <c:pt idx="5">
                  <c:v>4149.1499999999996</c:v>
                </c:pt>
                <c:pt idx="6">
                  <c:v>4237.0200000000004</c:v>
                </c:pt>
                <c:pt idx="7">
                  <c:v>3921.49</c:v>
                </c:pt>
                <c:pt idx="8">
                  <c:v>3871.17</c:v>
                </c:pt>
                <c:pt idx="9">
                  <c:v>4301.5</c:v>
                </c:pt>
                <c:pt idx="10">
                  <c:v>4191.2299999999996</c:v>
                </c:pt>
                <c:pt idx="11">
                  <c:v>4802.21</c:v>
                </c:pt>
              </c:numCache>
            </c:numRef>
          </c:val>
          <c:smooth val="0"/>
          <c:extLst>
            <c:ext xmlns:c16="http://schemas.microsoft.com/office/drawing/2014/chart" uri="{C3380CC4-5D6E-409C-BE32-E72D297353CC}">
              <c16:uniqueId val="{00000004-534E-4FB5-96EA-1E7B70C53691}"/>
            </c:ext>
          </c:extLst>
        </c:ser>
        <c:ser>
          <c:idx val="5"/>
          <c:order val="5"/>
          <c:tx>
            <c:strRef>
              <c:f>'air import'!$H$2</c:f>
              <c:strCache>
                <c:ptCount val="1"/>
                <c:pt idx="0">
                  <c:v>2026</c:v>
                </c:pt>
              </c:strCache>
            </c:strRef>
          </c:tx>
          <c:spPr>
            <a:ln w="28440" cap="rnd">
              <a:solidFill>
                <a:srgbClr val="70AD47"/>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import'!$H$3:$H$14</c:f>
              <c:numCache>
                <c:formatCode>#,##0.00</c:formatCode>
                <c:ptCount val="12"/>
                <c:pt idx="0">
                  <c:v>4103.5600000000004</c:v>
                </c:pt>
                <c:pt idx="1">
                  <c:v>3705.85</c:v>
                </c:pt>
                <c:pt idx="2">
                  <c:v>3931.34</c:v>
                </c:pt>
              </c:numCache>
            </c:numRef>
          </c:val>
          <c:smooth val="0"/>
          <c:extLst>
            <c:ext xmlns:c16="http://schemas.microsoft.com/office/drawing/2014/chart" uri="{C3380CC4-5D6E-409C-BE32-E72D297353CC}">
              <c16:uniqueId val="{00000005-534E-4FB5-96EA-1E7B70C53691}"/>
            </c:ext>
          </c:extLst>
        </c:ser>
        <c:dLbls>
          <c:showLegendKey val="0"/>
          <c:showVal val="0"/>
          <c:showCatName val="0"/>
          <c:showSerName val="0"/>
          <c:showPercent val="0"/>
          <c:showBubbleSize val="0"/>
        </c:dLbls>
        <c:hiLowLines>
          <c:spPr>
            <a:ln w="0">
              <a:noFill/>
            </a:ln>
          </c:spPr>
        </c:hiLowLines>
        <c:smooth val="0"/>
        <c:axId val="22410500"/>
        <c:axId val="4536091"/>
      </c:lineChart>
      <c:catAx>
        <c:axId val="22410500"/>
        <c:scaling>
          <c:orientation val="minMax"/>
        </c:scaling>
        <c:delete val="0"/>
        <c:axPos val="b"/>
        <c:numFmt formatCode="General" sourceLinked="0"/>
        <c:majorTickMark val="none"/>
        <c:minorTickMark val="none"/>
        <c:tickLblPos val="nextTo"/>
        <c:spPr>
          <a:ln w="9360">
            <a:solidFill>
              <a:srgbClr val="D9D9D9"/>
            </a:solidFill>
            <a:round/>
          </a:ln>
        </c:spPr>
        <c:crossAx val="4536091"/>
        <c:crosses val="autoZero"/>
        <c:auto val="1"/>
        <c:lblAlgn val="ctr"/>
        <c:lblOffset val="100"/>
        <c:noMultiLvlLbl val="0"/>
      </c:catAx>
      <c:valAx>
        <c:axId val="4536091"/>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22410500"/>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bg2">
        <a:lumMod val="75000"/>
      </a:schemeClr>
    </a:solidFill>
    <a:ln w="9360">
      <a:solidFill>
        <a:srgbClr val="D9D9D9"/>
      </a:solidFill>
      <a:round/>
    </a:ln>
  </c:spPr>
  <c:txPr>
    <a:bodyPr/>
    <a:lstStyle/>
    <a:p>
      <a:pPr>
        <a:defRPr sz="1000">
          <a:solidFill>
            <a:schemeClr val="tx1"/>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'air import'!$B$21</c:f>
              <c:strCache>
                <c:ptCount val="1"/>
                <c:pt idx="0">
                  <c:v>1st Quarter</c:v>
                </c:pt>
              </c:strCache>
            </c:strRef>
          </c:tx>
          <c:spPr>
            <a:solidFill>
              <a:srgbClr val="4472C4"/>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import'!$C$20:$H$20</c:f>
              <c:numCache>
                <c:formatCode>General</c:formatCode>
                <c:ptCount val="6"/>
                <c:pt idx="0">
                  <c:v>2021</c:v>
                </c:pt>
                <c:pt idx="1">
                  <c:v>2022</c:v>
                </c:pt>
                <c:pt idx="2">
                  <c:v>2023</c:v>
                </c:pt>
                <c:pt idx="3">
                  <c:v>2024</c:v>
                </c:pt>
                <c:pt idx="4">
                  <c:v>2025</c:v>
                </c:pt>
                <c:pt idx="5">
                  <c:v>2026</c:v>
                </c:pt>
              </c:numCache>
            </c:numRef>
          </c:cat>
          <c:val>
            <c:numRef>
              <c:f>'air import'!$C$21:$H$21</c:f>
              <c:numCache>
                <c:formatCode>#,##0.00</c:formatCode>
                <c:ptCount val="6"/>
                <c:pt idx="0">
                  <c:v>10957.32</c:v>
                </c:pt>
                <c:pt idx="1">
                  <c:v>11325.64</c:v>
                </c:pt>
                <c:pt idx="2">
                  <c:v>8101.62</c:v>
                </c:pt>
                <c:pt idx="3">
                  <c:v>10582.73</c:v>
                </c:pt>
                <c:pt idx="4">
                  <c:v>11187.1</c:v>
                </c:pt>
                <c:pt idx="5">
                  <c:v>11740.75</c:v>
                </c:pt>
              </c:numCache>
            </c:numRef>
          </c:val>
          <c:extLst>
            <c:ext xmlns:c16="http://schemas.microsoft.com/office/drawing/2014/chart" uri="{C3380CC4-5D6E-409C-BE32-E72D297353CC}">
              <c16:uniqueId val="{00000000-9130-4B09-B237-FBECD9DBBF9D}"/>
            </c:ext>
          </c:extLst>
        </c:ser>
        <c:ser>
          <c:idx val="1"/>
          <c:order val="1"/>
          <c:tx>
            <c:strRef>
              <c:f>'air import'!$B$22</c:f>
              <c:strCache>
                <c:ptCount val="1"/>
                <c:pt idx="0">
                  <c:v>2nd Quarter</c:v>
                </c:pt>
              </c:strCache>
            </c:strRef>
          </c:tx>
          <c:spPr>
            <a:solidFill>
              <a:srgbClr val="ED7D31"/>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import'!$C$20:$H$20</c:f>
              <c:numCache>
                <c:formatCode>General</c:formatCode>
                <c:ptCount val="6"/>
                <c:pt idx="0">
                  <c:v>2021</c:v>
                </c:pt>
                <c:pt idx="1">
                  <c:v>2022</c:v>
                </c:pt>
                <c:pt idx="2">
                  <c:v>2023</c:v>
                </c:pt>
                <c:pt idx="3">
                  <c:v>2024</c:v>
                </c:pt>
                <c:pt idx="4">
                  <c:v>2025</c:v>
                </c:pt>
                <c:pt idx="5">
                  <c:v>2026</c:v>
                </c:pt>
              </c:numCache>
            </c:numRef>
          </c:cat>
          <c:val>
            <c:numRef>
              <c:f>'air import'!$C$22:$H$22</c:f>
              <c:numCache>
                <c:formatCode>#,##0.00</c:formatCode>
                <c:ptCount val="6"/>
                <c:pt idx="0">
                  <c:v>10377.4</c:v>
                </c:pt>
                <c:pt idx="1">
                  <c:v>9835.0499999999993</c:v>
                </c:pt>
                <c:pt idx="2">
                  <c:v>7983.66</c:v>
                </c:pt>
                <c:pt idx="3">
                  <c:v>10715.52</c:v>
                </c:pt>
                <c:pt idx="4">
                  <c:v>11486.23</c:v>
                </c:pt>
              </c:numCache>
            </c:numRef>
          </c:val>
          <c:extLst>
            <c:ext xmlns:c16="http://schemas.microsoft.com/office/drawing/2014/chart" uri="{C3380CC4-5D6E-409C-BE32-E72D297353CC}">
              <c16:uniqueId val="{00000001-9130-4B09-B237-FBECD9DBBF9D}"/>
            </c:ext>
          </c:extLst>
        </c:ser>
        <c:ser>
          <c:idx val="2"/>
          <c:order val="2"/>
          <c:tx>
            <c:strRef>
              <c:f>'air import'!$B$23</c:f>
              <c:strCache>
                <c:ptCount val="1"/>
                <c:pt idx="0">
                  <c:v>3rd Quarter</c:v>
                </c:pt>
              </c:strCache>
            </c:strRef>
          </c:tx>
          <c:spPr>
            <a:solidFill>
              <a:srgbClr val="A5A5A5"/>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import'!$C$20:$H$20</c:f>
              <c:numCache>
                <c:formatCode>General</c:formatCode>
                <c:ptCount val="6"/>
                <c:pt idx="0">
                  <c:v>2021</c:v>
                </c:pt>
                <c:pt idx="1">
                  <c:v>2022</c:v>
                </c:pt>
                <c:pt idx="2">
                  <c:v>2023</c:v>
                </c:pt>
                <c:pt idx="3">
                  <c:v>2024</c:v>
                </c:pt>
                <c:pt idx="4">
                  <c:v>2025</c:v>
                </c:pt>
                <c:pt idx="5">
                  <c:v>2026</c:v>
                </c:pt>
              </c:numCache>
            </c:numRef>
          </c:cat>
          <c:val>
            <c:numRef>
              <c:f>'air import'!$C$23:$H$23</c:f>
              <c:numCache>
                <c:formatCode>#,##0.00</c:formatCode>
                <c:ptCount val="6"/>
                <c:pt idx="0">
                  <c:v>11985.14</c:v>
                </c:pt>
                <c:pt idx="1">
                  <c:v>8290.25</c:v>
                </c:pt>
                <c:pt idx="2">
                  <c:v>8913.0400000000009</c:v>
                </c:pt>
                <c:pt idx="3">
                  <c:v>11569.64</c:v>
                </c:pt>
                <c:pt idx="4">
                  <c:v>12029.68</c:v>
                </c:pt>
              </c:numCache>
            </c:numRef>
          </c:val>
          <c:extLst>
            <c:ext xmlns:c16="http://schemas.microsoft.com/office/drawing/2014/chart" uri="{C3380CC4-5D6E-409C-BE32-E72D297353CC}">
              <c16:uniqueId val="{00000002-9130-4B09-B237-FBECD9DBBF9D}"/>
            </c:ext>
          </c:extLst>
        </c:ser>
        <c:ser>
          <c:idx val="3"/>
          <c:order val="3"/>
          <c:tx>
            <c:strRef>
              <c:f>'air import'!$B$24</c:f>
              <c:strCache>
                <c:ptCount val="1"/>
                <c:pt idx="0">
                  <c:v>4th Quarter</c:v>
                </c:pt>
              </c:strCache>
            </c:strRef>
          </c:tx>
          <c:spPr>
            <a:solidFill>
              <a:srgbClr val="FFC000"/>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import'!$C$20:$H$20</c:f>
              <c:numCache>
                <c:formatCode>General</c:formatCode>
                <c:ptCount val="6"/>
                <c:pt idx="0">
                  <c:v>2021</c:v>
                </c:pt>
                <c:pt idx="1">
                  <c:v>2022</c:v>
                </c:pt>
                <c:pt idx="2">
                  <c:v>2023</c:v>
                </c:pt>
                <c:pt idx="3">
                  <c:v>2024</c:v>
                </c:pt>
                <c:pt idx="4">
                  <c:v>2025</c:v>
                </c:pt>
                <c:pt idx="5">
                  <c:v>2026</c:v>
                </c:pt>
              </c:numCache>
            </c:numRef>
          </c:cat>
          <c:val>
            <c:numRef>
              <c:f>'air import'!$C$24:$H$24</c:f>
              <c:numCache>
                <c:formatCode>#,##0.00</c:formatCode>
                <c:ptCount val="6"/>
                <c:pt idx="0">
                  <c:v>14672.33</c:v>
                </c:pt>
                <c:pt idx="1">
                  <c:v>8603.32</c:v>
                </c:pt>
                <c:pt idx="2">
                  <c:v>9898.6299999999992</c:v>
                </c:pt>
                <c:pt idx="3">
                  <c:v>12227.78</c:v>
                </c:pt>
                <c:pt idx="4">
                  <c:v>13294.94</c:v>
                </c:pt>
              </c:numCache>
            </c:numRef>
          </c:val>
          <c:extLst>
            <c:ext xmlns:c16="http://schemas.microsoft.com/office/drawing/2014/chart" uri="{C3380CC4-5D6E-409C-BE32-E72D297353CC}">
              <c16:uniqueId val="{00000003-9130-4B09-B237-FBECD9DBBF9D}"/>
            </c:ext>
          </c:extLst>
        </c:ser>
        <c:dLbls>
          <c:showLegendKey val="0"/>
          <c:showVal val="0"/>
          <c:showCatName val="0"/>
          <c:showSerName val="0"/>
          <c:showPercent val="0"/>
          <c:showBubbleSize val="0"/>
        </c:dLbls>
        <c:gapWidth val="150"/>
        <c:overlap val="100"/>
        <c:axId val="99924322"/>
        <c:axId val="65021487"/>
      </c:barChart>
      <c:catAx>
        <c:axId val="99924322"/>
        <c:scaling>
          <c:orientation val="minMax"/>
        </c:scaling>
        <c:delete val="0"/>
        <c:axPos val="b"/>
        <c:numFmt formatCode="General" sourceLinked="0"/>
        <c:majorTickMark val="none"/>
        <c:minorTickMark val="none"/>
        <c:tickLblPos val="nextTo"/>
        <c:spPr>
          <a:ln w="9360">
            <a:solidFill>
              <a:srgbClr val="D9D9D9"/>
            </a:solidFill>
            <a:round/>
          </a:ln>
        </c:spPr>
        <c:crossAx val="65021487"/>
        <c:crosses val="autoZero"/>
        <c:auto val="1"/>
        <c:lblAlgn val="ctr"/>
        <c:lblOffset val="100"/>
        <c:noMultiLvlLbl val="0"/>
      </c:catAx>
      <c:valAx>
        <c:axId val="65021487"/>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99924322"/>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tx2">
        <a:lumMod val="25000"/>
        <a:lumOff val="75000"/>
      </a:schemeClr>
    </a:solidFill>
    <a:ln w="9360">
      <a:solidFill>
        <a:srgbClr val="D9D9D9"/>
      </a:solidFill>
      <a:round/>
    </a:ln>
  </c:spPr>
  <c:txPr>
    <a:bodyPr/>
    <a:lstStyle/>
    <a:p>
      <a:pPr>
        <a:defRPr sz="1050">
          <a:solidFill>
            <a:schemeClr val="tx1"/>
          </a:solidFil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'air transhipment'!$B$3</c:f>
              <c:strCache>
                <c:ptCount val="1"/>
                <c:pt idx="0">
                  <c:v>1st Quarter</c:v>
                </c:pt>
              </c:strCache>
            </c:strRef>
          </c:tx>
          <c:spPr>
            <a:solidFill>
              <a:srgbClr val="4472C4"/>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transhipment'!$C$2:$H$2</c:f>
              <c:numCache>
                <c:formatCode>General</c:formatCode>
                <c:ptCount val="6"/>
                <c:pt idx="0">
                  <c:v>2021</c:v>
                </c:pt>
                <c:pt idx="1">
                  <c:v>2022</c:v>
                </c:pt>
                <c:pt idx="2">
                  <c:v>2023</c:v>
                </c:pt>
                <c:pt idx="3">
                  <c:v>2024</c:v>
                </c:pt>
                <c:pt idx="4">
                  <c:v>2025</c:v>
                </c:pt>
                <c:pt idx="5">
                  <c:v>2026</c:v>
                </c:pt>
              </c:numCache>
            </c:numRef>
          </c:cat>
          <c:val>
            <c:numRef>
              <c:f>'air transhipment'!$C$3:$H$3</c:f>
              <c:numCache>
                <c:formatCode>#,##0.00</c:formatCode>
                <c:ptCount val="6"/>
                <c:pt idx="0">
                  <c:v>3765.81</c:v>
                </c:pt>
                <c:pt idx="1">
                  <c:v>6138.5</c:v>
                </c:pt>
                <c:pt idx="2">
                  <c:v>5727.79</c:v>
                </c:pt>
                <c:pt idx="3">
                  <c:v>7355.92</c:v>
                </c:pt>
                <c:pt idx="4">
                  <c:v>5679.26</c:v>
                </c:pt>
                <c:pt idx="5">
                  <c:v>6147.44</c:v>
                </c:pt>
              </c:numCache>
            </c:numRef>
          </c:val>
          <c:extLst>
            <c:ext xmlns:c16="http://schemas.microsoft.com/office/drawing/2014/chart" uri="{C3380CC4-5D6E-409C-BE32-E72D297353CC}">
              <c16:uniqueId val="{00000000-9AAE-475F-ADE6-4B83FBEE90F7}"/>
            </c:ext>
          </c:extLst>
        </c:ser>
        <c:ser>
          <c:idx val="1"/>
          <c:order val="1"/>
          <c:tx>
            <c:strRef>
              <c:f>'air transhipment'!$B$4</c:f>
              <c:strCache>
                <c:ptCount val="1"/>
                <c:pt idx="0">
                  <c:v>2nd Quarter</c:v>
                </c:pt>
              </c:strCache>
            </c:strRef>
          </c:tx>
          <c:spPr>
            <a:solidFill>
              <a:srgbClr val="ED7D31"/>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transhipment'!$C$2:$H$2</c:f>
              <c:numCache>
                <c:formatCode>General</c:formatCode>
                <c:ptCount val="6"/>
                <c:pt idx="0">
                  <c:v>2021</c:v>
                </c:pt>
                <c:pt idx="1">
                  <c:v>2022</c:v>
                </c:pt>
                <c:pt idx="2">
                  <c:v>2023</c:v>
                </c:pt>
                <c:pt idx="3">
                  <c:v>2024</c:v>
                </c:pt>
                <c:pt idx="4">
                  <c:v>2025</c:v>
                </c:pt>
                <c:pt idx="5">
                  <c:v>2026</c:v>
                </c:pt>
              </c:numCache>
            </c:numRef>
          </c:cat>
          <c:val>
            <c:numRef>
              <c:f>'air transhipment'!$C$4:$H$4</c:f>
              <c:numCache>
                <c:formatCode>#,##0.00</c:formatCode>
                <c:ptCount val="6"/>
                <c:pt idx="0">
                  <c:v>4971.2700000000004</c:v>
                </c:pt>
                <c:pt idx="1">
                  <c:v>7451.95</c:v>
                </c:pt>
                <c:pt idx="2">
                  <c:v>5826.13</c:v>
                </c:pt>
                <c:pt idx="3">
                  <c:v>7152.26</c:v>
                </c:pt>
                <c:pt idx="4">
                  <c:v>6583.16</c:v>
                </c:pt>
              </c:numCache>
            </c:numRef>
          </c:val>
          <c:extLst>
            <c:ext xmlns:c16="http://schemas.microsoft.com/office/drawing/2014/chart" uri="{C3380CC4-5D6E-409C-BE32-E72D297353CC}">
              <c16:uniqueId val="{00000001-9AAE-475F-ADE6-4B83FBEE90F7}"/>
            </c:ext>
          </c:extLst>
        </c:ser>
        <c:ser>
          <c:idx val="2"/>
          <c:order val="2"/>
          <c:tx>
            <c:strRef>
              <c:f>'air transhipment'!$B$5</c:f>
              <c:strCache>
                <c:ptCount val="1"/>
                <c:pt idx="0">
                  <c:v>3rd Quarter</c:v>
                </c:pt>
              </c:strCache>
            </c:strRef>
          </c:tx>
          <c:spPr>
            <a:solidFill>
              <a:srgbClr val="A5A5A5"/>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transhipment'!$C$2:$H$2</c:f>
              <c:numCache>
                <c:formatCode>General</c:formatCode>
                <c:ptCount val="6"/>
                <c:pt idx="0">
                  <c:v>2021</c:v>
                </c:pt>
                <c:pt idx="1">
                  <c:v>2022</c:v>
                </c:pt>
                <c:pt idx="2">
                  <c:v>2023</c:v>
                </c:pt>
                <c:pt idx="3">
                  <c:v>2024</c:v>
                </c:pt>
                <c:pt idx="4">
                  <c:v>2025</c:v>
                </c:pt>
                <c:pt idx="5">
                  <c:v>2026</c:v>
                </c:pt>
              </c:numCache>
            </c:numRef>
          </c:cat>
          <c:val>
            <c:numRef>
              <c:f>'air transhipment'!$C$5:$H$5</c:f>
              <c:numCache>
                <c:formatCode>#,##0.00</c:formatCode>
                <c:ptCount val="6"/>
                <c:pt idx="0">
                  <c:v>6979.1</c:v>
                </c:pt>
                <c:pt idx="1">
                  <c:v>5300.03</c:v>
                </c:pt>
                <c:pt idx="2">
                  <c:v>7052.71</c:v>
                </c:pt>
                <c:pt idx="3">
                  <c:v>6971.15</c:v>
                </c:pt>
                <c:pt idx="4">
                  <c:v>7142.98</c:v>
                </c:pt>
              </c:numCache>
            </c:numRef>
          </c:val>
          <c:extLst>
            <c:ext xmlns:c16="http://schemas.microsoft.com/office/drawing/2014/chart" uri="{C3380CC4-5D6E-409C-BE32-E72D297353CC}">
              <c16:uniqueId val="{00000002-9AAE-475F-ADE6-4B83FBEE90F7}"/>
            </c:ext>
          </c:extLst>
        </c:ser>
        <c:ser>
          <c:idx val="3"/>
          <c:order val="3"/>
          <c:tx>
            <c:strRef>
              <c:f>'air transhipment'!$B$6</c:f>
              <c:strCache>
                <c:ptCount val="1"/>
                <c:pt idx="0">
                  <c:v>4th Quarter</c:v>
                </c:pt>
              </c:strCache>
            </c:strRef>
          </c:tx>
          <c:spPr>
            <a:solidFill>
              <a:srgbClr val="FFC000"/>
            </a:solidFill>
            <a:ln w="12600">
              <a:noFill/>
            </a:ln>
          </c:spPr>
          <c:invertIfNegative val="0"/>
          <c:dLbls>
            <c:spPr>
              <a:noFill/>
              <a:ln>
                <a:noFill/>
              </a:ln>
              <a:effectLst/>
            </c:sp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numRef>
              <c:f>'air transhipment'!$C$2:$H$2</c:f>
              <c:numCache>
                <c:formatCode>General</c:formatCode>
                <c:ptCount val="6"/>
                <c:pt idx="0">
                  <c:v>2021</c:v>
                </c:pt>
                <c:pt idx="1">
                  <c:v>2022</c:v>
                </c:pt>
                <c:pt idx="2">
                  <c:v>2023</c:v>
                </c:pt>
                <c:pt idx="3">
                  <c:v>2024</c:v>
                </c:pt>
                <c:pt idx="4">
                  <c:v>2025</c:v>
                </c:pt>
                <c:pt idx="5">
                  <c:v>2026</c:v>
                </c:pt>
              </c:numCache>
            </c:numRef>
          </c:cat>
          <c:val>
            <c:numRef>
              <c:f>'air transhipment'!$C$6:$H$6</c:f>
              <c:numCache>
                <c:formatCode>#,##0.00</c:formatCode>
                <c:ptCount val="6"/>
                <c:pt idx="0">
                  <c:v>7279.39</c:v>
                </c:pt>
                <c:pt idx="1">
                  <c:v>5981.29</c:v>
                </c:pt>
                <c:pt idx="2">
                  <c:v>6637.0950000000003</c:v>
                </c:pt>
                <c:pt idx="3">
                  <c:v>6045.9</c:v>
                </c:pt>
                <c:pt idx="4">
                  <c:v>6988.5</c:v>
                </c:pt>
              </c:numCache>
            </c:numRef>
          </c:val>
          <c:extLst>
            <c:ext xmlns:c16="http://schemas.microsoft.com/office/drawing/2014/chart" uri="{C3380CC4-5D6E-409C-BE32-E72D297353CC}">
              <c16:uniqueId val="{00000003-9AAE-475F-ADE6-4B83FBEE90F7}"/>
            </c:ext>
          </c:extLst>
        </c:ser>
        <c:dLbls>
          <c:showLegendKey val="0"/>
          <c:showVal val="0"/>
          <c:showCatName val="0"/>
          <c:showSerName val="0"/>
          <c:showPercent val="0"/>
          <c:showBubbleSize val="0"/>
        </c:dLbls>
        <c:gapWidth val="150"/>
        <c:overlap val="100"/>
        <c:axId val="84114852"/>
        <c:axId val="44024543"/>
      </c:barChart>
      <c:catAx>
        <c:axId val="84114852"/>
        <c:scaling>
          <c:orientation val="minMax"/>
        </c:scaling>
        <c:delete val="0"/>
        <c:axPos val="b"/>
        <c:numFmt formatCode="General" sourceLinked="0"/>
        <c:majorTickMark val="none"/>
        <c:minorTickMark val="none"/>
        <c:tickLblPos val="nextTo"/>
        <c:spPr>
          <a:ln w="9360">
            <a:solidFill>
              <a:srgbClr val="D9D9D9"/>
            </a:solidFill>
            <a:round/>
          </a:ln>
        </c:spPr>
        <c:crossAx val="44024543"/>
        <c:crosses val="autoZero"/>
        <c:auto val="1"/>
        <c:lblAlgn val="ctr"/>
        <c:lblOffset val="100"/>
        <c:noMultiLvlLbl val="0"/>
      </c:catAx>
      <c:valAx>
        <c:axId val="44024543"/>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84114852"/>
        <c:crosses val="autoZero"/>
        <c:crossBetween val="between"/>
      </c:valAx>
      <c:spPr>
        <a:noFill/>
        <a:ln w="0">
          <a:noFill/>
        </a:ln>
      </c:spPr>
    </c:plotArea>
    <c:legend>
      <c:legendPos val="b"/>
      <c:overlay val="0"/>
      <c:spPr>
        <a:noFill/>
        <a:ln w="0">
          <a:noFill/>
        </a:ln>
      </c:spPr>
    </c:legend>
    <c:plotVisOnly val="1"/>
    <c:dispBlanksAs val="gap"/>
    <c:showDLblsOverMax val="1"/>
  </c:chart>
  <c:spPr>
    <a:solidFill>
      <a:srgbClr val="0E2841">
        <a:lumMod val="25000"/>
        <a:lumOff val="75000"/>
      </a:srgbClr>
    </a:solidFill>
    <a:ln w="9360">
      <a:solidFill>
        <a:srgbClr val="D9D9D9"/>
      </a:solidFill>
      <a:round/>
    </a:ln>
  </c:spPr>
  <c:txPr>
    <a:bodyPr/>
    <a:lstStyle/>
    <a:p>
      <a:pPr>
        <a:defRPr sz="1050">
          <a:solidFill>
            <a:schemeClr val="tx1"/>
          </a:solidFil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sum'!$C$2</c:f>
              <c:strCache>
                <c:ptCount val="1"/>
                <c:pt idx="0">
                  <c:v>UPLIFT (Tons) </c:v>
                </c:pt>
              </c:strCache>
            </c:strRef>
          </c:tx>
          <c:spPr>
            <a:ln w="28440" cap="rnd">
              <a:solidFill>
                <a:srgbClr val="4472C4"/>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sum'!$B$3:$B$8</c:f>
              <c:strCache>
                <c:ptCount val="6"/>
                <c:pt idx="0">
                  <c:v>2021</c:v>
                </c:pt>
                <c:pt idx="1">
                  <c:v>2022</c:v>
                </c:pt>
                <c:pt idx="2">
                  <c:v>2023</c:v>
                </c:pt>
                <c:pt idx="3">
                  <c:v>2024</c:v>
                </c:pt>
                <c:pt idx="4">
                  <c:v>2025</c:v>
                </c:pt>
                <c:pt idx="5">
                  <c:v>2026 1ST QTR</c:v>
                </c:pt>
              </c:strCache>
            </c:strRef>
          </c:cat>
          <c:val>
            <c:numRef>
              <c:f>'air sum'!$C$3:$C$8</c:f>
              <c:numCache>
                <c:formatCode>#,##0.00</c:formatCode>
                <c:ptCount val="6"/>
                <c:pt idx="0">
                  <c:v>124108.95</c:v>
                </c:pt>
                <c:pt idx="1">
                  <c:v>108068.53</c:v>
                </c:pt>
                <c:pt idx="2">
                  <c:v>98785.919999999998</c:v>
                </c:pt>
                <c:pt idx="3">
                  <c:v>119853.22</c:v>
                </c:pt>
                <c:pt idx="4">
                  <c:v>115862.76999999999</c:v>
                </c:pt>
                <c:pt idx="5">
                  <c:v>29626.99</c:v>
                </c:pt>
              </c:numCache>
            </c:numRef>
          </c:val>
          <c:smooth val="0"/>
          <c:extLst>
            <c:ext xmlns:c16="http://schemas.microsoft.com/office/drawing/2014/chart" uri="{C3380CC4-5D6E-409C-BE32-E72D297353CC}">
              <c16:uniqueId val="{00000000-9BAE-4456-A8CF-8BA422FA2160}"/>
            </c:ext>
          </c:extLst>
        </c:ser>
        <c:ser>
          <c:idx val="1"/>
          <c:order val="1"/>
          <c:tx>
            <c:strRef>
              <c:f>'air sum'!$D$2</c:f>
              <c:strCache>
                <c:ptCount val="1"/>
                <c:pt idx="0">
                  <c:v>DISCHARGE (Tons)</c:v>
                </c:pt>
              </c:strCache>
            </c:strRef>
          </c:tx>
          <c:spPr>
            <a:ln w="28440" cap="rnd">
              <a:solidFill>
                <a:srgbClr val="ED7D31"/>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sum'!$B$3:$B$8</c:f>
              <c:strCache>
                <c:ptCount val="6"/>
                <c:pt idx="0">
                  <c:v>2021</c:v>
                </c:pt>
                <c:pt idx="1">
                  <c:v>2022</c:v>
                </c:pt>
                <c:pt idx="2">
                  <c:v>2023</c:v>
                </c:pt>
                <c:pt idx="3">
                  <c:v>2024</c:v>
                </c:pt>
                <c:pt idx="4">
                  <c:v>2025</c:v>
                </c:pt>
                <c:pt idx="5">
                  <c:v>2026 1ST QTR</c:v>
                </c:pt>
              </c:strCache>
            </c:strRef>
          </c:cat>
          <c:val>
            <c:numRef>
              <c:f>'air sum'!$D$3:$D$8</c:f>
              <c:numCache>
                <c:formatCode>#,##0.00</c:formatCode>
                <c:ptCount val="6"/>
                <c:pt idx="0">
                  <c:v>47992.19</c:v>
                </c:pt>
                <c:pt idx="1">
                  <c:v>38054.26</c:v>
                </c:pt>
                <c:pt idx="2">
                  <c:v>34896.949999999997</c:v>
                </c:pt>
                <c:pt idx="3">
                  <c:v>45095.67</c:v>
                </c:pt>
                <c:pt idx="4">
                  <c:v>47997.950000000004</c:v>
                </c:pt>
                <c:pt idx="5">
                  <c:v>11740.75</c:v>
                </c:pt>
              </c:numCache>
            </c:numRef>
          </c:val>
          <c:smooth val="0"/>
          <c:extLst>
            <c:ext xmlns:c16="http://schemas.microsoft.com/office/drawing/2014/chart" uri="{C3380CC4-5D6E-409C-BE32-E72D297353CC}">
              <c16:uniqueId val="{00000001-9BAE-4456-A8CF-8BA422FA2160}"/>
            </c:ext>
          </c:extLst>
        </c:ser>
        <c:ser>
          <c:idx val="2"/>
          <c:order val="2"/>
          <c:tx>
            <c:strRef>
              <c:f>'air sum'!$E$2</c:f>
              <c:strCache>
                <c:ptCount val="1"/>
                <c:pt idx="0">
                  <c:v>TRANSSHIPMENT (Tons) </c:v>
                </c:pt>
              </c:strCache>
            </c:strRef>
          </c:tx>
          <c:spPr>
            <a:ln w="28440" cap="rnd">
              <a:solidFill>
                <a:srgbClr val="A5A5A5"/>
              </a:solidFill>
              <a:round/>
            </a:ln>
          </c:spPr>
          <c:marker>
            <c:symbol val="none"/>
          </c:marker>
          <c:dLbls>
            <c:spPr>
              <a:noFill/>
              <a:ln>
                <a:noFill/>
              </a:ln>
              <a:effectLst/>
            </c:spPr>
            <c:dLblPos val="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28440" cap="rnd">
                      <a:solidFill>
                        <a:srgbClr val="000000"/>
                      </a:solidFill>
                    </a:ln>
                  </c:spPr>
                </c15:leaderLines>
              </c:ext>
            </c:extLst>
          </c:dLbls>
          <c:cat>
            <c:strRef>
              <c:f>'air sum'!$B$3:$B$8</c:f>
              <c:strCache>
                <c:ptCount val="6"/>
                <c:pt idx="0">
                  <c:v>2021</c:v>
                </c:pt>
                <c:pt idx="1">
                  <c:v>2022</c:v>
                </c:pt>
                <c:pt idx="2">
                  <c:v>2023</c:v>
                </c:pt>
                <c:pt idx="3">
                  <c:v>2024</c:v>
                </c:pt>
                <c:pt idx="4">
                  <c:v>2025</c:v>
                </c:pt>
                <c:pt idx="5">
                  <c:v>2026 1ST QTR</c:v>
                </c:pt>
              </c:strCache>
            </c:strRef>
          </c:cat>
          <c:val>
            <c:numRef>
              <c:f>'air sum'!$E$3:$E$8</c:f>
              <c:numCache>
                <c:formatCode>#,##0.00</c:formatCode>
                <c:ptCount val="6"/>
                <c:pt idx="0">
                  <c:v>22995.58</c:v>
                </c:pt>
                <c:pt idx="1">
                  <c:v>24871.77</c:v>
                </c:pt>
                <c:pt idx="2">
                  <c:v>25243.73</c:v>
                </c:pt>
                <c:pt idx="3">
                  <c:v>27525.23</c:v>
                </c:pt>
                <c:pt idx="4">
                  <c:v>26393.9</c:v>
                </c:pt>
                <c:pt idx="5">
                  <c:v>6147.44</c:v>
                </c:pt>
              </c:numCache>
            </c:numRef>
          </c:val>
          <c:smooth val="0"/>
          <c:extLst>
            <c:ext xmlns:c16="http://schemas.microsoft.com/office/drawing/2014/chart" uri="{C3380CC4-5D6E-409C-BE32-E72D297353CC}">
              <c16:uniqueId val="{00000002-9BAE-4456-A8CF-8BA422FA2160}"/>
            </c:ext>
          </c:extLst>
        </c:ser>
        <c:dLbls>
          <c:showLegendKey val="0"/>
          <c:showVal val="0"/>
          <c:showCatName val="0"/>
          <c:showSerName val="0"/>
          <c:showPercent val="0"/>
          <c:showBubbleSize val="0"/>
        </c:dLbls>
        <c:hiLowLines>
          <c:spPr>
            <a:ln w="0">
              <a:noFill/>
            </a:ln>
          </c:spPr>
        </c:hiLowLines>
        <c:smooth val="0"/>
        <c:axId val="36280185"/>
        <c:axId val="59856973"/>
      </c:lineChart>
      <c:catAx>
        <c:axId val="36280185"/>
        <c:scaling>
          <c:orientation val="minMax"/>
        </c:scaling>
        <c:delete val="0"/>
        <c:axPos val="b"/>
        <c:numFmt formatCode="General" sourceLinked="0"/>
        <c:majorTickMark val="none"/>
        <c:minorTickMark val="none"/>
        <c:tickLblPos val="nextTo"/>
        <c:spPr>
          <a:ln w="9360">
            <a:solidFill>
              <a:srgbClr val="D9D9D9"/>
            </a:solidFill>
            <a:round/>
          </a:ln>
        </c:spPr>
        <c:crossAx val="59856973"/>
        <c:crosses val="autoZero"/>
        <c:auto val="1"/>
        <c:lblAlgn val="ctr"/>
        <c:lblOffset val="100"/>
        <c:noMultiLvlLbl val="0"/>
      </c:catAx>
      <c:valAx>
        <c:axId val="59856973"/>
        <c:scaling>
          <c:orientation val="minMax"/>
        </c:scaling>
        <c:delete val="0"/>
        <c:axPos val="l"/>
        <c:majorGridlines>
          <c:spPr>
            <a:ln w="9360">
              <a:solidFill>
                <a:srgbClr val="D9D9D9"/>
              </a:solidFill>
              <a:round/>
            </a:ln>
          </c:spPr>
        </c:majorGridlines>
        <c:numFmt formatCode="#,##0.00" sourceLinked="0"/>
        <c:majorTickMark val="none"/>
        <c:minorTickMark val="none"/>
        <c:tickLblPos val="nextTo"/>
        <c:spPr>
          <a:ln w="6480">
            <a:noFill/>
          </a:ln>
        </c:spPr>
        <c:crossAx val="36280185"/>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tx2">
        <a:lumMod val="25000"/>
        <a:lumOff val="75000"/>
      </a:schemeClr>
    </a:solidFill>
    <a:ln w="9360">
      <a:solidFill>
        <a:srgbClr val="D9D9D9"/>
      </a:solidFill>
      <a:round/>
    </a:ln>
  </c:spPr>
  <c:txPr>
    <a:bodyPr/>
    <a:lstStyle/>
    <a:p>
      <a:pPr>
        <a:defRPr sz="1050">
          <a:solidFill>
            <a:schemeClr val="tx1"/>
          </a:solidFil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export'!$B$4</c:f>
              <c:strCache>
                <c:ptCount val="1"/>
                <c:pt idx="0">
                  <c:v>1st Quarter</c:v>
                </c:pt>
              </c:strCache>
            </c:strRef>
          </c:tx>
          <c:spPr>
            <a:solidFill>
              <a:srgbClr val="4472C4"/>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export'!$C$4:$L$4</c:f>
              <c:numCache>
                <c:formatCode>#,##0</c:formatCode>
                <c:ptCount val="10"/>
                <c:pt idx="0">
                  <c:v>79059</c:v>
                </c:pt>
                <c:pt idx="1">
                  <c:v>80554</c:v>
                </c:pt>
                <c:pt idx="2">
                  <c:v>65424</c:v>
                </c:pt>
                <c:pt idx="3">
                  <c:v>47247</c:v>
                </c:pt>
                <c:pt idx="4">
                  <c:v>76446</c:v>
                </c:pt>
                <c:pt idx="5">
                  <c:v>59134</c:v>
                </c:pt>
                <c:pt idx="6">
                  <c:v>74461</c:v>
                </c:pt>
                <c:pt idx="7">
                  <c:v>91543</c:v>
                </c:pt>
                <c:pt idx="8">
                  <c:v>77179</c:v>
                </c:pt>
                <c:pt idx="9">
                  <c:v>94931</c:v>
                </c:pt>
              </c:numCache>
            </c:numRef>
          </c:val>
          <c:extLst>
            <c:ext xmlns:c16="http://schemas.microsoft.com/office/drawing/2014/chart" uri="{C3380CC4-5D6E-409C-BE32-E72D297353CC}">
              <c16:uniqueId val="{00000000-E5A2-480B-8E7B-A9C72882E12B}"/>
            </c:ext>
          </c:extLst>
        </c:ser>
        <c:ser>
          <c:idx val="1"/>
          <c:order val="1"/>
          <c:tx>
            <c:strRef>
              <c:f>'ocean export'!$B$5</c:f>
              <c:strCache>
                <c:ptCount val="1"/>
                <c:pt idx="0">
                  <c:v>2nd Quarter</c:v>
                </c:pt>
              </c:strCache>
            </c:strRef>
          </c:tx>
          <c:spPr>
            <a:solidFill>
              <a:srgbClr val="ED7D31"/>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export'!$C$5:$L$5</c:f>
              <c:numCache>
                <c:formatCode>#,##0</c:formatCode>
                <c:ptCount val="10"/>
                <c:pt idx="0">
                  <c:v>77751</c:v>
                </c:pt>
                <c:pt idx="1">
                  <c:v>55535</c:v>
                </c:pt>
                <c:pt idx="2">
                  <c:v>68502</c:v>
                </c:pt>
                <c:pt idx="3">
                  <c:v>44704</c:v>
                </c:pt>
                <c:pt idx="4">
                  <c:v>70028</c:v>
                </c:pt>
                <c:pt idx="5">
                  <c:v>60375</c:v>
                </c:pt>
                <c:pt idx="6">
                  <c:v>73219</c:v>
                </c:pt>
                <c:pt idx="7">
                  <c:v>74765</c:v>
                </c:pt>
              </c:numCache>
            </c:numRef>
          </c:val>
          <c:extLst>
            <c:ext xmlns:c16="http://schemas.microsoft.com/office/drawing/2014/chart" uri="{C3380CC4-5D6E-409C-BE32-E72D297353CC}">
              <c16:uniqueId val="{00000001-E5A2-480B-8E7B-A9C72882E12B}"/>
            </c:ext>
          </c:extLst>
        </c:ser>
        <c:ser>
          <c:idx val="2"/>
          <c:order val="2"/>
          <c:tx>
            <c:strRef>
              <c:f>'ocean export'!$B$6</c:f>
              <c:strCache>
                <c:ptCount val="1"/>
                <c:pt idx="0">
                  <c:v>3rd Quarter</c:v>
                </c:pt>
              </c:strCache>
            </c:strRef>
          </c:tx>
          <c:spPr>
            <a:solidFill>
              <a:srgbClr val="A5A5A5"/>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export'!$C$6:$L$6</c:f>
              <c:numCache>
                <c:formatCode>#,##0</c:formatCode>
                <c:ptCount val="10"/>
                <c:pt idx="0">
                  <c:v>77143</c:v>
                </c:pt>
                <c:pt idx="1">
                  <c:v>36462</c:v>
                </c:pt>
                <c:pt idx="2">
                  <c:v>78140</c:v>
                </c:pt>
                <c:pt idx="3">
                  <c:v>52376</c:v>
                </c:pt>
                <c:pt idx="4">
                  <c:v>80156</c:v>
                </c:pt>
                <c:pt idx="5">
                  <c:v>74505</c:v>
                </c:pt>
                <c:pt idx="6">
                  <c:v>84438</c:v>
                </c:pt>
                <c:pt idx="7">
                  <c:v>84212</c:v>
                </c:pt>
              </c:numCache>
            </c:numRef>
          </c:val>
          <c:extLst>
            <c:ext xmlns:c16="http://schemas.microsoft.com/office/drawing/2014/chart" uri="{C3380CC4-5D6E-409C-BE32-E72D297353CC}">
              <c16:uniqueId val="{00000002-E5A2-480B-8E7B-A9C72882E12B}"/>
            </c:ext>
          </c:extLst>
        </c:ser>
        <c:ser>
          <c:idx val="3"/>
          <c:order val="3"/>
          <c:tx>
            <c:strRef>
              <c:f>'ocean export'!$B$7</c:f>
              <c:strCache>
                <c:ptCount val="1"/>
                <c:pt idx="0">
                  <c:v>4th Quarter</c:v>
                </c:pt>
              </c:strCache>
            </c:strRef>
          </c:tx>
          <c:spPr>
            <a:solidFill>
              <a:srgbClr val="FFC000"/>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export'!$C$7:$L$7</c:f>
              <c:numCache>
                <c:formatCode>#,##0</c:formatCode>
                <c:ptCount val="10"/>
                <c:pt idx="0">
                  <c:v>67494</c:v>
                </c:pt>
                <c:pt idx="1">
                  <c:v>47892</c:v>
                </c:pt>
                <c:pt idx="2">
                  <c:v>68423</c:v>
                </c:pt>
                <c:pt idx="3">
                  <c:v>67138</c:v>
                </c:pt>
                <c:pt idx="4">
                  <c:v>73993</c:v>
                </c:pt>
                <c:pt idx="5">
                  <c:v>79664</c:v>
                </c:pt>
                <c:pt idx="6">
                  <c:v>76825</c:v>
                </c:pt>
                <c:pt idx="7">
                  <c:v>100010</c:v>
                </c:pt>
              </c:numCache>
            </c:numRef>
          </c:val>
          <c:extLst>
            <c:ext xmlns:c16="http://schemas.microsoft.com/office/drawing/2014/chart" uri="{C3380CC4-5D6E-409C-BE32-E72D297353CC}">
              <c16:uniqueId val="{00000003-E5A2-480B-8E7B-A9C72882E12B}"/>
            </c:ext>
          </c:extLst>
        </c:ser>
        <c:dLbls>
          <c:showLegendKey val="0"/>
          <c:showVal val="0"/>
          <c:showCatName val="0"/>
          <c:showSerName val="0"/>
          <c:showPercent val="0"/>
          <c:showBubbleSize val="0"/>
        </c:dLbls>
        <c:gapWidth val="219"/>
        <c:overlap val="-27"/>
        <c:axId val="69472564"/>
        <c:axId val="90147844"/>
      </c:barChart>
      <c:catAx>
        <c:axId val="69472564"/>
        <c:scaling>
          <c:orientation val="minMax"/>
        </c:scaling>
        <c:delete val="0"/>
        <c:axPos val="b"/>
        <c:numFmt formatCode="General" sourceLinked="0"/>
        <c:majorTickMark val="none"/>
        <c:minorTickMark val="none"/>
        <c:tickLblPos val="nextTo"/>
        <c:spPr>
          <a:ln w="9360">
            <a:solidFill>
              <a:srgbClr val="D9D9D9"/>
            </a:solidFill>
            <a:round/>
          </a:ln>
        </c:spPr>
        <c:crossAx val="90147844"/>
        <c:crosses val="autoZero"/>
        <c:auto val="1"/>
        <c:lblAlgn val="ctr"/>
        <c:lblOffset val="100"/>
        <c:noMultiLvlLbl val="0"/>
      </c:catAx>
      <c:valAx>
        <c:axId val="90147844"/>
        <c:scaling>
          <c:orientation val="minMax"/>
        </c:scaling>
        <c:delete val="0"/>
        <c:axPos val="l"/>
        <c:majorGridlines>
          <c:spPr>
            <a:ln w="9360">
              <a:solidFill>
                <a:srgbClr val="D9D9D9"/>
              </a:solidFill>
              <a:round/>
            </a:ln>
          </c:spPr>
        </c:majorGridlines>
        <c:numFmt formatCode="#,##0" sourceLinked="0"/>
        <c:majorTickMark val="none"/>
        <c:minorTickMark val="none"/>
        <c:tickLblPos val="nextTo"/>
        <c:spPr>
          <a:ln w="6480">
            <a:noFill/>
          </a:ln>
        </c:spPr>
        <c:crossAx val="69472564"/>
        <c:crosses val="autoZero"/>
        <c:crossBetween val="between"/>
      </c:valAx>
      <c:spPr>
        <a:noFill/>
        <a:ln w="0">
          <a:noFill/>
        </a:ln>
      </c:spPr>
    </c:plotArea>
    <c:legend>
      <c:legendPos val="b"/>
      <c:overlay val="0"/>
      <c:spPr>
        <a:noFill/>
        <a:ln w="0">
          <a:noFill/>
        </a:ln>
      </c:spPr>
    </c:legend>
    <c:plotVisOnly val="1"/>
    <c:dispBlanksAs val="gap"/>
    <c:showDLblsOverMax val="1"/>
  </c:chart>
  <c:spPr>
    <a:solidFill>
      <a:schemeClr val="accent1">
        <a:lumMod val="40000"/>
        <a:lumOff val="60000"/>
      </a:schemeClr>
    </a:solidFill>
    <a:ln w="9360">
      <a:solidFill>
        <a:srgbClr val="D9D9D9"/>
      </a:solidFill>
      <a:round/>
    </a:ln>
  </c:spPr>
  <c:txPr>
    <a:bodyPr/>
    <a:lstStyle/>
    <a:p>
      <a:pPr>
        <a:defRPr sz="1050">
          <a:solidFill>
            <a:schemeClr val="tx1"/>
          </a:solidFil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'ocean export'!$B$8</c:f>
              <c:strCache>
                <c:ptCount val="1"/>
                <c:pt idx="0">
                  <c:v>Total (Q2)</c:v>
                </c:pt>
              </c:strCache>
            </c:strRef>
          </c:tx>
          <c:spPr>
            <a:solidFill>
              <a:schemeClr val="accent1"/>
            </a:solidFill>
            <a:ln>
              <a:noFill/>
            </a:ln>
            <a:effectLst/>
          </c:spPr>
          <c:invertIfNegative val="0"/>
          <c:dPt>
            <c:idx val="1"/>
            <c:invertIfNegative val="0"/>
            <c:bubble3D val="0"/>
            <c:spPr>
              <a:solidFill>
                <a:schemeClr val="accent4"/>
              </a:solidFill>
              <a:ln>
                <a:noFill/>
              </a:ln>
              <a:effectLst/>
            </c:spPr>
            <c:extLst>
              <c:ext xmlns:c16="http://schemas.microsoft.com/office/drawing/2014/chart" uri="{C3380CC4-5D6E-409C-BE32-E72D297353CC}">
                <c16:uniqueId val="{00000001-75E0-48B2-9388-D57964DF5B99}"/>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75E0-48B2-9388-D57964DF5B99}"/>
              </c:ext>
            </c:extLst>
          </c:dPt>
          <c:dPt>
            <c:idx val="5"/>
            <c:invertIfNegative val="0"/>
            <c:bubble3D val="0"/>
            <c:spPr>
              <a:solidFill>
                <a:schemeClr val="accent4"/>
              </a:solidFill>
              <a:ln>
                <a:noFill/>
              </a:ln>
              <a:effectLst/>
            </c:spPr>
            <c:extLst>
              <c:ext xmlns:c16="http://schemas.microsoft.com/office/drawing/2014/chart" uri="{C3380CC4-5D6E-409C-BE32-E72D297353CC}">
                <c16:uniqueId val="{00000005-75E0-48B2-9388-D57964DF5B99}"/>
              </c:ext>
            </c:extLst>
          </c:dPt>
          <c:dPt>
            <c:idx val="7"/>
            <c:invertIfNegative val="0"/>
            <c:bubble3D val="0"/>
            <c:spPr>
              <a:solidFill>
                <a:schemeClr val="accent4"/>
              </a:solidFill>
              <a:ln>
                <a:noFill/>
              </a:ln>
              <a:effectLst/>
            </c:spPr>
            <c:extLst>
              <c:ext xmlns:c16="http://schemas.microsoft.com/office/drawing/2014/chart" uri="{C3380CC4-5D6E-409C-BE32-E72D297353CC}">
                <c16:uniqueId val="{00000007-75E0-48B2-9388-D57964DF5B99}"/>
              </c:ext>
            </c:extLst>
          </c:dPt>
          <c:dPt>
            <c:idx val="9"/>
            <c:invertIfNegative val="0"/>
            <c:bubble3D val="0"/>
            <c:spPr>
              <a:solidFill>
                <a:schemeClr val="accent4"/>
              </a:solidFill>
              <a:ln>
                <a:noFill/>
              </a:ln>
              <a:effectLst/>
            </c:spPr>
            <c:extLst>
              <c:ext xmlns:c16="http://schemas.microsoft.com/office/drawing/2014/chart" uri="{C3380CC4-5D6E-409C-BE32-E72D297353CC}">
                <c16:uniqueId val="{00000009-75E0-48B2-9388-D57964DF5B99}"/>
              </c:ext>
            </c:extLst>
          </c:dPt>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cap="flat" cmpd="sng" algn="ctr">
                      <a:solidFill>
                        <a:srgbClr val="000000"/>
                      </a:solidFill>
                      <a:prstDash val="solid"/>
                      <a:round/>
                    </a:ln>
                    <a:effectLst/>
                  </c:spPr>
                </c15:leaderLines>
              </c:ext>
            </c:extLst>
          </c:dLbls>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export'!$C$8:$L$8</c:f>
              <c:numCache>
                <c:formatCode>#,##0</c:formatCode>
                <c:ptCount val="10"/>
                <c:pt idx="0">
                  <c:v>301447</c:v>
                </c:pt>
                <c:pt idx="1">
                  <c:v>220443</c:v>
                </c:pt>
                <c:pt idx="2">
                  <c:v>280489</c:v>
                </c:pt>
                <c:pt idx="3">
                  <c:v>211465</c:v>
                </c:pt>
                <c:pt idx="4">
                  <c:v>300623</c:v>
                </c:pt>
                <c:pt idx="5">
                  <c:v>273678</c:v>
                </c:pt>
                <c:pt idx="6">
                  <c:v>308943</c:v>
                </c:pt>
                <c:pt idx="7">
                  <c:v>350530</c:v>
                </c:pt>
                <c:pt idx="8">
                  <c:v>77179</c:v>
                </c:pt>
                <c:pt idx="9">
                  <c:v>94931</c:v>
                </c:pt>
              </c:numCache>
            </c:numRef>
          </c:val>
          <c:extLst>
            <c:ext xmlns:c16="http://schemas.microsoft.com/office/drawing/2014/chart" uri="{C3380CC4-5D6E-409C-BE32-E72D297353CC}">
              <c16:uniqueId val="{0000000A-75E0-48B2-9388-D57964DF5B99}"/>
            </c:ext>
          </c:extLst>
        </c:ser>
        <c:dLbls>
          <c:showLegendKey val="0"/>
          <c:showVal val="0"/>
          <c:showCatName val="0"/>
          <c:showSerName val="0"/>
          <c:showPercent val="0"/>
          <c:showBubbleSize val="0"/>
        </c:dLbls>
        <c:gapWidth val="219"/>
        <c:overlap val="-27"/>
        <c:axId val="18897095"/>
        <c:axId val="11353702"/>
      </c:barChart>
      <c:catAx>
        <c:axId val="18897095"/>
        <c:scaling>
          <c:orientation val="minMax"/>
        </c:scaling>
        <c:delete val="0"/>
        <c:axPos val="b"/>
        <c:numFmt formatCode="General" sourceLinked="0"/>
        <c:majorTickMark val="none"/>
        <c:minorTickMark val="none"/>
        <c:tickLblPos val="nextTo"/>
        <c:spPr>
          <a:noFill/>
          <a:ln w="9360" cap="flat" cmpd="sng" algn="ctr">
            <a:solidFill>
              <a:srgbClr val="D9D9D9"/>
            </a:solidFill>
            <a:prstDash val="solid"/>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1353702"/>
        <c:crosses val="autoZero"/>
        <c:auto val="1"/>
        <c:lblAlgn val="ctr"/>
        <c:lblOffset val="100"/>
        <c:noMultiLvlLbl val="0"/>
      </c:catAx>
      <c:valAx>
        <c:axId val="11353702"/>
        <c:scaling>
          <c:orientation val="minMax"/>
        </c:scaling>
        <c:delete val="0"/>
        <c:axPos val="l"/>
        <c:majorGridlines>
          <c:spPr>
            <a:ln w="9360" cap="flat" cmpd="sng" algn="ctr">
              <a:solidFill>
                <a:srgbClr val="D9D9D9"/>
              </a:solidFill>
              <a:prstDash val="solid"/>
              <a:round/>
            </a:ln>
            <a:effectLst/>
          </c:spPr>
        </c:majorGridlines>
        <c:numFmt formatCode="#,##0" sourceLinked="0"/>
        <c:majorTickMark val="none"/>
        <c:minorTickMark val="none"/>
        <c:tickLblPos val="nextTo"/>
        <c:spPr>
          <a:noFill/>
          <a:ln w="6480" cap="flat" cmpd="sng" algn="ctr">
            <a:noFill/>
            <a:prstDash val="solid"/>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8897095"/>
        <c:crosses val="autoZero"/>
        <c:crossBetween val="between"/>
      </c:valAx>
      <c:spPr>
        <a:noFill/>
        <a:ln w="0">
          <a:noFill/>
        </a:ln>
        <a:effectLst/>
      </c:spPr>
    </c:plotArea>
    <c:plotVisOnly val="1"/>
    <c:dispBlanksAs val="gap"/>
    <c:showDLblsOverMax val="1"/>
  </c:chart>
  <c:spPr>
    <a:solidFill>
      <a:srgbClr val="FFFFFF"/>
    </a:solidFill>
    <a:ln w="9360" cap="flat" cmpd="sng" algn="ctr">
      <a:solidFill>
        <a:srgbClr val="D9D9D9"/>
      </a:solidFill>
      <a:prstDash val="solid"/>
      <a:round/>
    </a:ln>
    <a:effectLst/>
  </c:spPr>
  <c:txPr>
    <a:bodyPr/>
    <a:lstStyle/>
    <a:p>
      <a:pPr>
        <a:defRPr sz="1100">
          <a:solidFill>
            <a:schemeClr val="tx1"/>
          </a:solidFill>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'ocean import'!$B$4</c:f>
              <c:strCache>
                <c:ptCount val="1"/>
                <c:pt idx="0">
                  <c:v>1st Quarter</c:v>
                </c:pt>
              </c:strCache>
            </c:strRef>
          </c:tx>
          <c:spPr>
            <a:solidFill>
              <a:srgbClr val="4472C4"/>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import'!$C$4:$L$4</c:f>
              <c:numCache>
                <c:formatCode>#,##0</c:formatCode>
                <c:ptCount val="10"/>
                <c:pt idx="0">
                  <c:v>140748</c:v>
                </c:pt>
                <c:pt idx="1">
                  <c:v>16397</c:v>
                </c:pt>
                <c:pt idx="2">
                  <c:v>96196</c:v>
                </c:pt>
                <c:pt idx="3">
                  <c:v>15520</c:v>
                </c:pt>
                <c:pt idx="4">
                  <c:v>117737</c:v>
                </c:pt>
                <c:pt idx="5">
                  <c:v>13217</c:v>
                </c:pt>
                <c:pt idx="6">
                  <c:v>153232</c:v>
                </c:pt>
                <c:pt idx="7">
                  <c:v>9705</c:v>
                </c:pt>
                <c:pt idx="8">
                  <c:v>159940</c:v>
                </c:pt>
                <c:pt idx="9">
                  <c:v>5161</c:v>
                </c:pt>
              </c:numCache>
            </c:numRef>
          </c:val>
          <c:extLst>
            <c:ext xmlns:c16="http://schemas.microsoft.com/office/drawing/2014/chart" uri="{C3380CC4-5D6E-409C-BE32-E72D297353CC}">
              <c16:uniqueId val="{00000000-2102-4350-84A3-F6D2A12F60EC}"/>
            </c:ext>
          </c:extLst>
        </c:ser>
        <c:ser>
          <c:idx val="1"/>
          <c:order val="1"/>
          <c:tx>
            <c:strRef>
              <c:f>'ocean import'!$B$5</c:f>
              <c:strCache>
                <c:ptCount val="1"/>
                <c:pt idx="0">
                  <c:v>2nd Quarter</c:v>
                </c:pt>
              </c:strCache>
            </c:strRef>
          </c:tx>
          <c:spPr>
            <a:solidFill>
              <a:srgbClr val="ED7D31"/>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import'!$C$5:$L$5</c:f>
              <c:numCache>
                <c:formatCode>#,##0</c:formatCode>
                <c:ptCount val="10"/>
                <c:pt idx="0">
                  <c:v>101084</c:v>
                </c:pt>
                <c:pt idx="1">
                  <c:v>16388</c:v>
                </c:pt>
                <c:pt idx="2">
                  <c:v>99749</c:v>
                </c:pt>
                <c:pt idx="3">
                  <c:v>13350</c:v>
                </c:pt>
                <c:pt idx="4">
                  <c:v>119634</c:v>
                </c:pt>
                <c:pt idx="5">
                  <c:v>11406</c:v>
                </c:pt>
                <c:pt idx="6">
                  <c:v>145535</c:v>
                </c:pt>
                <c:pt idx="7">
                  <c:v>6111</c:v>
                </c:pt>
              </c:numCache>
            </c:numRef>
          </c:val>
          <c:extLst>
            <c:ext xmlns:c16="http://schemas.microsoft.com/office/drawing/2014/chart" uri="{C3380CC4-5D6E-409C-BE32-E72D297353CC}">
              <c16:uniqueId val="{00000001-2102-4350-84A3-F6D2A12F60EC}"/>
            </c:ext>
          </c:extLst>
        </c:ser>
        <c:ser>
          <c:idx val="2"/>
          <c:order val="2"/>
          <c:tx>
            <c:strRef>
              <c:f>'ocean import'!$B$6</c:f>
              <c:strCache>
                <c:ptCount val="1"/>
                <c:pt idx="0">
                  <c:v>3rd Quarter</c:v>
                </c:pt>
              </c:strCache>
            </c:strRef>
          </c:tx>
          <c:spPr>
            <a:solidFill>
              <a:srgbClr val="A5A5A5"/>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import'!$C$6:$L$6</c:f>
              <c:numCache>
                <c:formatCode>#,##0</c:formatCode>
                <c:ptCount val="10"/>
                <c:pt idx="0">
                  <c:v>95095</c:v>
                </c:pt>
                <c:pt idx="1">
                  <c:v>19651</c:v>
                </c:pt>
                <c:pt idx="2">
                  <c:v>113375</c:v>
                </c:pt>
                <c:pt idx="3">
                  <c:v>17034</c:v>
                </c:pt>
                <c:pt idx="4">
                  <c:v>145866</c:v>
                </c:pt>
                <c:pt idx="5">
                  <c:v>14253</c:v>
                </c:pt>
                <c:pt idx="6">
                  <c:v>165746</c:v>
                </c:pt>
                <c:pt idx="7">
                  <c:v>8908</c:v>
                </c:pt>
              </c:numCache>
            </c:numRef>
          </c:val>
          <c:extLst>
            <c:ext xmlns:c16="http://schemas.microsoft.com/office/drawing/2014/chart" uri="{C3380CC4-5D6E-409C-BE32-E72D297353CC}">
              <c16:uniqueId val="{00000002-2102-4350-84A3-F6D2A12F60EC}"/>
            </c:ext>
          </c:extLst>
        </c:ser>
        <c:ser>
          <c:idx val="3"/>
          <c:order val="3"/>
          <c:tx>
            <c:strRef>
              <c:f>'ocean import'!$B$7</c:f>
              <c:strCache>
                <c:ptCount val="1"/>
                <c:pt idx="0">
                  <c:v>4th Quarter</c:v>
                </c:pt>
              </c:strCache>
            </c:strRef>
          </c:tx>
          <c:spPr>
            <a:solidFill>
              <a:srgbClr val="FFC000"/>
            </a:solidFill>
            <a:ln w="12600">
              <a:noFill/>
            </a:ln>
          </c:spPr>
          <c:invertIfNegative val="0"/>
          <c:dLbls>
            <c:spPr>
              <a:noFill/>
              <a:ln>
                <a:noFill/>
              </a:ln>
              <a:effectLst/>
            </c:sp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15:leaderLines>
                  <c:spPr>
                    <a:ln w="0">
                      <a:solidFill>
                        <a:srgbClr val="000000"/>
                      </a:solidFill>
                    </a:ln>
                  </c:spPr>
                </c15:leaderLines>
              </c:ext>
            </c:extLst>
          </c:dLbls>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2022</c:v>
                  </c:pt>
                  <c:pt idx="2">
                    <c:v>2023</c:v>
                  </c:pt>
                  <c:pt idx="4">
                    <c:v>2024</c:v>
                  </c:pt>
                  <c:pt idx="6">
                    <c:v>2025</c:v>
                  </c:pt>
                  <c:pt idx="8">
                    <c:v>2026</c:v>
                  </c:pt>
                </c:lvl>
              </c:multiLvlStrCache>
            </c:multiLvlStrRef>
          </c:cat>
          <c:val>
            <c:numRef>
              <c:f>'ocean import'!$C$7:$L$7</c:f>
              <c:numCache>
                <c:formatCode>#,##0</c:formatCode>
                <c:ptCount val="10"/>
                <c:pt idx="0">
                  <c:v>104095</c:v>
                </c:pt>
                <c:pt idx="1">
                  <c:v>14842</c:v>
                </c:pt>
                <c:pt idx="2">
                  <c:v>128915</c:v>
                </c:pt>
                <c:pt idx="3">
                  <c:v>10963</c:v>
                </c:pt>
                <c:pt idx="4">
                  <c:v>150507</c:v>
                </c:pt>
                <c:pt idx="5">
                  <c:v>9393</c:v>
                </c:pt>
                <c:pt idx="6">
                  <c:v>176539</c:v>
                </c:pt>
                <c:pt idx="7">
                  <c:v>4297</c:v>
                </c:pt>
              </c:numCache>
            </c:numRef>
          </c:val>
          <c:extLst>
            <c:ext xmlns:c16="http://schemas.microsoft.com/office/drawing/2014/chart" uri="{C3380CC4-5D6E-409C-BE32-E72D297353CC}">
              <c16:uniqueId val="{00000003-2102-4350-84A3-F6D2A12F60EC}"/>
            </c:ext>
          </c:extLst>
        </c:ser>
        <c:dLbls>
          <c:showLegendKey val="0"/>
          <c:showVal val="0"/>
          <c:showCatName val="0"/>
          <c:showSerName val="0"/>
          <c:showPercent val="0"/>
          <c:showBubbleSize val="0"/>
        </c:dLbls>
        <c:gapWidth val="219"/>
        <c:overlap val="-27"/>
        <c:axId val="55350710"/>
        <c:axId val="50089250"/>
      </c:barChart>
      <c:catAx>
        <c:axId val="55350710"/>
        <c:scaling>
          <c:orientation val="minMax"/>
        </c:scaling>
        <c:delete val="0"/>
        <c:axPos val="b"/>
        <c:numFmt formatCode="General" sourceLinked="0"/>
        <c:majorTickMark val="none"/>
        <c:minorTickMark val="none"/>
        <c:tickLblPos val="nextTo"/>
        <c:spPr>
          <a:ln w="9360">
            <a:solidFill>
              <a:srgbClr val="D9D9D9"/>
            </a:solidFill>
            <a:round/>
          </a:ln>
        </c:spPr>
        <c:crossAx val="50089250"/>
        <c:crosses val="autoZero"/>
        <c:auto val="1"/>
        <c:lblAlgn val="ctr"/>
        <c:lblOffset val="100"/>
        <c:noMultiLvlLbl val="0"/>
      </c:catAx>
      <c:valAx>
        <c:axId val="50089250"/>
        <c:scaling>
          <c:orientation val="minMax"/>
        </c:scaling>
        <c:delete val="0"/>
        <c:axPos val="l"/>
        <c:majorGridlines>
          <c:spPr>
            <a:ln w="9360">
              <a:solidFill>
                <a:srgbClr val="D9D9D9"/>
              </a:solidFill>
              <a:round/>
            </a:ln>
          </c:spPr>
        </c:majorGridlines>
        <c:numFmt formatCode="#,##0" sourceLinked="0"/>
        <c:majorTickMark val="none"/>
        <c:minorTickMark val="none"/>
        <c:tickLblPos val="nextTo"/>
        <c:spPr>
          <a:ln w="6480">
            <a:noFill/>
          </a:ln>
        </c:spPr>
        <c:crossAx val="55350710"/>
        <c:crosses val="autoZero"/>
        <c:crossBetween val="between"/>
      </c:valAx>
      <c:spPr>
        <a:noFill/>
        <a:ln w="0">
          <a:noFill/>
        </a:ln>
      </c:spPr>
    </c:plotArea>
    <c:legend>
      <c:legendPos val="b"/>
      <c:overlay val="0"/>
      <c:spPr>
        <a:noFill/>
        <a:ln w="0">
          <a:noFill/>
        </a:ln>
      </c:spPr>
    </c:legend>
    <c:plotVisOnly val="1"/>
    <c:dispBlanksAs val="gap"/>
    <c:showDLblsOverMax val="1"/>
  </c:chart>
  <c:spPr>
    <a:solidFill>
      <a:srgbClr val="156082">
        <a:lumMod val="40000"/>
        <a:lumOff val="60000"/>
      </a:srgbClr>
    </a:solidFill>
    <a:ln w="9360">
      <a:solidFill>
        <a:srgbClr val="D9D9D9"/>
      </a:solidFill>
      <a:round/>
    </a:ln>
  </c:spPr>
  <c:txPr>
    <a:bodyPr/>
    <a:lstStyle/>
    <a:p>
      <a:pPr>
        <a:defRPr sz="1050">
          <a:solidFill>
            <a:schemeClr val="tx1"/>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
  <cs:axisTitle>
    <cs:lnRef idx="0"/>
    <cs:fillRef idx="0"/>
    <cs:effectRef idx="0"/>
    <cs:fontRef idx="minor">
      <a:schemeClr val="tx1"/>
    </cs:fontRef>
    <cs:defRPr sz="1000" b="1" kern="1200"/>
  </cs:axisTitle>
  <cs:categoryAxis>
    <cs:lnRef idx="1">
      <a:schemeClr val="tx1"/>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0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54428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68707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499598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03538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025508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735308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16981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5F6FF-2B73-AAB0-1F42-95980A41F3FC}"/>
              </a:ext>
            </a:extLst>
          </p:cNvPr>
          <p:cNvSpPr>
            <a:spLocks noGrp="1"/>
          </p:cNvSpPr>
          <p:nvPr>
            <p:ph type="ctrTitle"/>
          </p:nvPr>
        </p:nvSpPr>
        <p:spPr>
          <a:xfrm>
            <a:off x="1260078" y="1237197"/>
            <a:ext cx="7560469" cy="2631887"/>
          </a:xfrm>
        </p:spPr>
        <p:txBody>
          <a:bodyPr anchor="b"/>
          <a:lstStyle>
            <a:lvl1pPr algn="ctr">
              <a:defRPr sz="4961"/>
            </a:lvl1pPr>
          </a:lstStyle>
          <a:p>
            <a:r>
              <a:rPr lang="en-US"/>
              <a:t>Click to edit Master title style</a:t>
            </a:r>
          </a:p>
        </p:txBody>
      </p:sp>
      <p:sp>
        <p:nvSpPr>
          <p:cNvPr id="3" name="Subtitle 2">
            <a:extLst>
              <a:ext uri="{FF2B5EF4-FFF2-40B4-BE49-F238E27FC236}">
                <a16:creationId xmlns:a16="http://schemas.microsoft.com/office/drawing/2014/main" id="{A03AA6EF-169F-77F5-C384-88EB776FB610}"/>
              </a:ext>
            </a:extLst>
          </p:cNvPr>
          <p:cNvSpPr>
            <a:spLocks noGrp="1"/>
          </p:cNvSpPr>
          <p:nvPr>
            <p:ph type="subTitle" idx="1"/>
          </p:nvPr>
        </p:nvSpPr>
        <p:spPr>
          <a:xfrm>
            <a:off x="1260078" y="3970580"/>
            <a:ext cx="7560469" cy="1825171"/>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p>
        </p:txBody>
      </p:sp>
      <p:sp>
        <p:nvSpPr>
          <p:cNvPr id="4" name="Date Placeholder 3">
            <a:extLst>
              <a:ext uri="{FF2B5EF4-FFF2-40B4-BE49-F238E27FC236}">
                <a16:creationId xmlns:a16="http://schemas.microsoft.com/office/drawing/2014/main" id="{DEDAE983-3D5D-472D-2E59-D48BE9362E4B}"/>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4B8D8433-1D63-CE5B-6968-AF8D2382389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BA53F95-E6EE-0174-DA0C-7372C2446D70}"/>
              </a:ext>
            </a:extLst>
          </p:cNvPr>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387685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92767-DE75-1AD4-B389-DD35478725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4120A6-C972-7B24-9FAC-FF1188DA7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07EA4F-28A2-98E3-608F-C7F44C5697A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B1A1200A-8066-B13E-5DD1-E99913C2D1C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E134D7C-5022-B0A1-21B2-8998D85A5B57}"/>
              </a:ext>
            </a:extLst>
          </p:cNvPr>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1757772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71CD60-759E-D8E0-CCE4-17F00637B872}"/>
              </a:ext>
            </a:extLst>
          </p:cNvPr>
          <p:cNvSpPr>
            <a:spLocks noGrp="1"/>
          </p:cNvSpPr>
          <p:nvPr>
            <p:ph type="title" orient="vert"/>
          </p:nvPr>
        </p:nvSpPr>
        <p:spPr>
          <a:xfrm>
            <a:off x="7213947" y="402483"/>
            <a:ext cx="2173635" cy="64064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6155BE-95B0-C185-F9CD-C669C6A4D2A7}"/>
              </a:ext>
            </a:extLst>
          </p:cNvPr>
          <p:cNvSpPr>
            <a:spLocks noGrp="1"/>
          </p:cNvSpPr>
          <p:nvPr>
            <p:ph type="body" orient="vert" idx="1"/>
          </p:nvPr>
        </p:nvSpPr>
        <p:spPr>
          <a:xfrm>
            <a:off x="693043" y="402483"/>
            <a:ext cx="6394896"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21C061-134B-2D2A-F318-BC6D2CCE6F98}"/>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7DF033FE-6706-6CD2-EB11-7D8BA97FE59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A030596E-D117-8BA3-682E-392FEFBD139D}"/>
              </a:ext>
            </a:extLst>
          </p:cNvPr>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1937481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Content Placeholder 2"/>
          <p:cNvSpPr>
            <a:spLocks noGrp="1"/>
          </p:cNvSpPr>
          <p:nvPr>
            <p:ph sz="half" idx="1"/>
          </p:nvPr>
        </p:nvSpPr>
        <p:spPr>
          <a:xfrm>
            <a:off x="503238" y="2160588"/>
            <a:ext cx="4457700"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338" y="2160588"/>
            <a:ext cx="4457700" cy="2220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338" y="4533900"/>
            <a:ext cx="4457700" cy="2222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205609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436F6-4128-FC2A-A8F1-6599BA4BCB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3F65EB-6FF4-5A40-E56F-CB4B2730BE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B86CE4-38D2-C679-0AF5-871862E356CE}"/>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753C4512-7CF5-1B04-2D48-0283FAE1DC4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83BA49A-1825-1029-BE98-984DC382B906}"/>
              </a:ext>
            </a:extLst>
          </p:cNvPr>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1810358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BE2D8-A32D-5415-65B3-363194FFA224}"/>
              </a:ext>
            </a:extLst>
          </p:cNvPr>
          <p:cNvSpPr>
            <a:spLocks noGrp="1"/>
          </p:cNvSpPr>
          <p:nvPr>
            <p:ph type="title"/>
          </p:nvPr>
        </p:nvSpPr>
        <p:spPr>
          <a:xfrm>
            <a:off x="687793" y="1884670"/>
            <a:ext cx="8694539" cy="3144614"/>
          </a:xfrm>
        </p:spPr>
        <p:txBody>
          <a:bodyPr anchor="b"/>
          <a:lstStyle>
            <a:lvl1pPr>
              <a:defRPr sz="4961"/>
            </a:lvl1pPr>
          </a:lstStyle>
          <a:p>
            <a:r>
              <a:rPr lang="en-US"/>
              <a:t>Click to edit Master title style</a:t>
            </a:r>
          </a:p>
        </p:txBody>
      </p:sp>
      <p:sp>
        <p:nvSpPr>
          <p:cNvPr id="3" name="Text Placeholder 2">
            <a:extLst>
              <a:ext uri="{FF2B5EF4-FFF2-40B4-BE49-F238E27FC236}">
                <a16:creationId xmlns:a16="http://schemas.microsoft.com/office/drawing/2014/main" id="{CABCBDAC-19B4-CC64-EF47-BA9DD1587261}"/>
              </a:ext>
            </a:extLst>
          </p:cNvPr>
          <p:cNvSpPr>
            <a:spLocks noGrp="1"/>
          </p:cNvSpPr>
          <p:nvPr>
            <p:ph type="body" idx="1"/>
          </p:nvPr>
        </p:nvSpPr>
        <p:spPr>
          <a:xfrm>
            <a:off x="687793" y="5059034"/>
            <a:ext cx="8694539" cy="1653678"/>
          </a:xfrm>
        </p:spPr>
        <p:txBody>
          <a:bodyPr/>
          <a:lstStyle>
            <a:lvl1pPr marL="0" indent="0">
              <a:buNone/>
              <a:defRPr sz="1984">
                <a:solidFill>
                  <a:schemeClr val="tx1">
                    <a:tint val="82000"/>
                  </a:schemeClr>
                </a:solidFill>
              </a:defRPr>
            </a:lvl1pPr>
            <a:lvl2pPr marL="378013" indent="0">
              <a:buNone/>
              <a:defRPr sz="1654">
                <a:solidFill>
                  <a:schemeClr val="tx1">
                    <a:tint val="82000"/>
                  </a:schemeClr>
                </a:solidFill>
              </a:defRPr>
            </a:lvl2pPr>
            <a:lvl3pPr marL="756026" indent="0">
              <a:buNone/>
              <a:defRPr sz="1488">
                <a:solidFill>
                  <a:schemeClr val="tx1">
                    <a:tint val="82000"/>
                  </a:schemeClr>
                </a:solidFill>
              </a:defRPr>
            </a:lvl3pPr>
            <a:lvl4pPr marL="1134039" indent="0">
              <a:buNone/>
              <a:defRPr sz="1323">
                <a:solidFill>
                  <a:schemeClr val="tx1">
                    <a:tint val="82000"/>
                  </a:schemeClr>
                </a:solidFill>
              </a:defRPr>
            </a:lvl4pPr>
            <a:lvl5pPr marL="1512052" indent="0">
              <a:buNone/>
              <a:defRPr sz="1323">
                <a:solidFill>
                  <a:schemeClr val="tx1">
                    <a:tint val="82000"/>
                  </a:schemeClr>
                </a:solidFill>
              </a:defRPr>
            </a:lvl5pPr>
            <a:lvl6pPr marL="1890065" indent="0">
              <a:buNone/>
              <a:defRPr sz="1323">
                <a:solidFill>
                  <a:schemeClr val="tx1">
                    <a:tint val="82000"/>
                  </a:schemeClr>
                </a:solidFill>
              </a:defRPr>
            </a:lvl6pPr>
            <a:lvl7pPr marL="2268078" indent="0">
              <a:buNone/>
              <a:defRPr sz="1323">
                <a:solidFill>
                  <a:schemeClr val="tx1">
                    <a:tint val="82000"/>
                  </a:schemeClr>
                </a:solidFill>
              </a:defRPr>
            </a:lvl7pPr>
            <a:lvl8pPr marL="2646091" indent="0">
              <a:buNone/>
              <a:defRPr sz="1323">
                <a:solidFill>
                  <a:schemeClr val="tx1">
                    <a:tint val="82000"/>
                  </a:schemeClr>
                </a:solidFill>
              </a:defRPr>
            </a:lvl8pPr>
            <a:lvl9pPr marL="3024104" indent="0">
              <a:buNone/>
              <a:defRPr sz="1323">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0C974F-F56A-CAF7-8516-550300ABDA1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5557D12B-A7B0-211C-592E-4FDA4E03415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A87CC03-F603-A4BC-910A-EFF0BCFEA153}"/>
              </a:ext>
            </a:extLst>
          </p:cNvPr>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472570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4E50-6DC7-B25D-9693-A5D7042F32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EA46A-27CA-B4E3-A5CB-8B04A80F9C4E}"/>
              </a:ext>
            </a:extLst>
          </p:cNvPr>
          <p:cNvSpPr>
            <a:spLocks noGrp="1"/>
          </p:cNvSpPr>
          <p:nvPr>
            <p:ph sz="half" idx="1"/>
          </p:nvPr>
        </p:nvSpPr>
        <p:spPr>
          <a:xfrm>
            <a:off x="693043"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2B8962-1B60-E999-0623-D906D01972F5}"/>
              </a:ext>
            </a:extLst>
          </p:cNvPr>
          <p:cNvSpPr>
            <a:spLocks noGrp="1"/>
          </p:cNvSpPr>
          <p:nvPr>
            <p:ph sz="half" idx="2"/>
          </p:nvPr>
        </p:nvSpPr>
        <p:spPr>
          <a:xfrm>
            <a:off x="5103316"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0A239A-0E09-C873-DC92-C105D2EDB693}"/>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71A82887-7A30-A5C5-4E88-EB0C4F00394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01A4252C-6639-CF07-3C47-9F4F708BC245}"/>
              </a:ext>
            </a:extLst>
          </p:cNvPr>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61399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090C2-596D-2681-DC65-497D3467100B}"/>
              </a:ext>
            </a:extLst>
          </p:cNvPr>
          <p:cNvSpPr>
            <a:spLocks noGrp="1"/>
          </p:cNvSpPr>
          <p:nvPr>
            <p:ph type="title"/>
          </p:nvPr>
        </p:nvSpPr>
        <p:spPr>
          <a:xfrm>
            <a:off x="694356" y="402483"/>
            <a:ext cx="8694539" cy="1461188"/>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24E280-9507-9BE9-BE68-51F548891A97}"/>
              </a:ext>
            </a:extLst>
          </p:cNvPr>
          <p:cNvSpPr>
            <a:spLocks noGrp="1"/>
          </p:cNvSpPr>
          <p:nvPr>
            <p:ph type="body" idx="1"/>
          </p:nvPr>
        </p:nvSpPr>
        <p:spPr>
          <a:xfrm>
            <a:off x="694357" y="1853171"/>
            <a:ext cx="4264576"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5FB8EC05-CD1F-8D0A-0B9D-DF2E48F0E047}"/>
              </a:ext>
            </a:extLst>
          </p:cNvPr>
          <p:cNvSpPr>
            <a:spLocks noGrp="1"/>
          </p:cNvSpPr>
          <p:nvPr>
            <p:ph sz="half" idx="2"/>
          </p:nvPr>
        </p:nvSpPr>
        <p:spPr>
          <a:xfrm>
            <a:off x="694357" y="2761381"/>
            <a:ext cx="4264576"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EEA84C-57A8-0467-B8D8-E609748A408C}"/>
              </a:ext>
            </a:extLst>
          </p:cNvPr>
          <p:cNvSpPr>
            <a:spLocks noGrp="1"/>
          </p:cNvSpPr>
          <p:nvPr>
            <p:ph type="body" sz="quarter" idx="3"/>
          </p:nvPr>
        </p:nvSpPr>
        <p:spPr>
          <a:xfrm>
            <a:off x="5103316" y="1853171"/>
            <a:ext cx="4285579"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42C58808-328A-0817-6BF2-03653A17BA75}"/>
              </a:ext>
            </a:extLst>
          </p:cNvPr>
          <p:cNvSpPr>
            <a:spLocks noGrp="1"/>
          </p:cNvSpPr>
          <p:nvPr>
            <p:ph sz="quarter" idx="4"/>
          </p:nvPr>
        </p:nvSpPr>
        <p:spPr>
          <a:xfrm>
            <a:off x="5103316" y="2761381"/>
            <a:ext cx="4285579"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B00F3C-35B8-0A98-E0C5-265D1B25E1BF}"/>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43548ECB-5E61-5B77-C7F7-7BF77786CDED}"/>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0F8112B9-6570-25E9-0299-EB2CDF17807D}"/>
              </a:ext>
            </a:extLst>
          </p:cNvPr>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93506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60D54-D278-8D5D-C1D0-2BEB3A3103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3505FD-F27A-B041-C648-53C8D086CB04}"/>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4D055A5B-F821-4992-4DD8-FFDC0DDCF6D6}"/>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7C80B3CC-F8A2-B0CE-724A-D85956432334}"/>
              </a:ext>
            </a:extLst>
          </p:cNvPr>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1940820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1097D5-A52A-7632-B709-FD71D3E51E74}"/>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8D2EC27F-8B92-AC55-D5CC-58401E5D4B41}"/>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C170B866-74B2-2B80-D01C-C78CA55FF786}"/>
              </a:ext>
            </a:extLst>
          </p:cNvPr>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1641284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F7A4A-FC9B-9A64-B4DD-11A96F4BE823}"/>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p>
        </p:txBody>
      </p:sp>
      <p:sp>
        <p:nvSpPr>
          <p:cNvPr id="3" name="Content Placeholder 2">
            <a:extLst>
              <a:ext uri="{FF2B5EF4-FFF2-40B4-BE49-F238E27FC236}">
                <a16:creationId xmlns:a16="http://schemas.microsoft.com/office/drawing/2014/main" id="{C159C4C7-1B49-07CB-1DBC-EE3D5EF841CF}"/>
              </a:ext>
            </a:extLst>
          </p:cNvPr>
          <p:cNvSpPr>
            <a:spLocks noGrp="1"/>
          </p:cNvSpPr>
          <p:nvPr>
            <p:ph idx="1"/>
          </p:nvPr>
        </p:nvSpPr>
        <p:spPr>
          <a:xfrm>
            <a:off x="4285579" y="1088454"/>
            <a:ext cx="5103316" cy="5372269"/>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EEA1A0-FE4B-9D23-7E0C-14DF889374D0}"/>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3F8147EB-603B-A73B-691D-6244228E5E10}"/>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173735CD-8600-9A8D-A77C-3A598E040AD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E10BBCC8-0D7B-BA7B-42EC-D8D2FC264664}"/>
              </a:ext>
            </a:extLst>
          </p:cNvPr>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392716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4D9-66EF-D50D-844E-CEF3442135F4}"/>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p>
        </p:txBody>
      </p:sp>
      <p:sp>
        <p:nvSpPr>
          <p:cNvPr id="3" name="Picture Placeholder 2">
            <a:extLst>
              <a:ext uri="{FF2B5EF4-FFF2-40B4-BE49-F238E27FC236}">
                <a16:creationId xmlns:a16="http://schemas.microsoft.com/office/drawing/2014/main" id="{118D51DD-CDEC-8544-3265-E468284B7D02}"/>
              </a:ext>
            </a:extLst>
          </p:cNvPr>
          <p:cNvSpPr>
            <a:spLocks noGrp="1"/>
          </p:cNvSpPr>
          <p:nvPr>
            <p:ph type="pic" idx="1"/>
          </p:nvPr>
        </p:nvSpPr>
        <p:spPr>
          <a:xfrm>
            <a:off x="4285579" y="1088454"/>
            <a:ext cx="5103316" cy="5372269"/>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n-US"/>
          </a:p>
        </p:txBody>
      </p:sp>
      <p:sp>
        <p:nvSpPr>
          <p:cNvPr id="4" name="Text Placeholder 3">
            <a:extLst>
              <a:ext uri="{FF2B5EF4-FFF2-40B4-BE49-F238E27FC236}">
                <a16:creationId xmlns:a16="http://schemas.microsoft.com/office/drawing/2014/main" id="{072211F3-70FB-23B0-F3B4-380BD7A5B3A6}"/>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24412730-5C49-2436-5A92-9ACE1F35D49C}"/>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7E376389-B941-34AF-17DB-74BAFD1E19D8}"/>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8D2588B1-572D-B617-F0A6-ACB8DC016344}"/>
              </a:ext>
            </a:extLst>
          </p:cNvPr>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20081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2DAE90-D72E-2EE1-0279-05447B7B5E61}"/>
              </a:ext>
            </a:extLst>
          </p:cNvPr>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3510D5-E5FE-5567-970F-F704AB18996D}"/>
              </a:ext>
            </a:extLst>
          </p:cNvPr>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CF0D42-E443-DBDD-BAC9-CE440B595959}"/>
              </a:ext>
            </a:extLst>
          </p:cNvPr>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992">
                <a:solidFill>
                  <a:schemeClr val="tx1">
                    <a:tint val="82000"/>
                  </a:schemeClr>
                </a:solidFill>
              </a:defRPr>
            </a:lvl1pPr>
          </a:lstStyle>
          <a:p>
            <a:pPr>
              <a:defRPr/>
            </a:pPr>
            <a:endParaRPr lang="en-US"/>
          </a:p>
        </p:txBody>
      </p:sp>
      <p:sp>
        <p:nvSpPr>
          <p:cNvPr id="5" name="Footer Placeholder 4">
            <a:extLst>
              <a:ext uri="{FF2B5EF4-FFF2-40B4-BE49-F238E27FC236}">
                <a16:creationId xmlns:a16="http://schemas.microsoft.com/office/drawing/2014/main" id="{E39ABE40-3D52-44DA-5466-EC3D40D0E7DE}"/>
              </a:ext>
            </a:extLst>
          </p:cNvPr>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992">
                <a:solidFill>
                  <a:schemeClr val="tx1">
                    <a:tint val="82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4B420CD7-9C6A-101B-0455-898A404C2F09}"/>
              </a:ext>
            </a:extLst>
          </p:cNvPr>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992">
                <a:solidFill>
                  <a:schemeClr val="tx1">
                    <a:tint val="82000"/>
                  </a:schemeClr>
                </a:solidFill>
              </a:defRPr>
            </a:lvl1p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56656484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48455" y="2674937"/>
            <a:ext cx="93837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4400" b="1" dirty="0">
                <a:solidFill>
                  <a:schemeClr val="accent5">
                    <a:lumMod val="75000"/>
                  </a:schemeClr>
                </a:solidFill>
                <a:latin typeface="Calibri" panose="020F0502020204030204" pitchFamily="34" charset="0"/>
                <a:cs typeface="Calibri" panose="020F0502020204030204" pitchFamily="34" charset="0"/>
              </a:rPr>
              <a:t>Sri Lanka Logistics &amp; Freight Forwarders Association</a:t>
            </a:r>
          </a:p>
          <a:p>
            <a:pPr algn="ctr" eaLnBrk="1"/>
            <a:endParaRPr lang="en-US" altLang="en-US" sz="1600" dirty="0">
              <a:solidFill>
                <a:schemeClr val="accent5">
                  <a:lumMod val="75000"/>
                </a:schemeClr>
              </a:solidFill>
              <a:latin typeface="Calibri" panose="020F0502020204030204" pitchFamily="34" charset="0"/>
              <a:cs typeface="Calibri" panose="020F0502020204030204" pitchFamily="34" charset="0"/>
            </a:endParaRPr>
          </a:p>
          <a:p>
            <a:pPr algn="ctr" eaLnBrk="1"/>
            <a:r>
              <a:rPr lang="en-US" altLang="en-US" sz="3200" b="1" dirty="0">
                <a:solidFill>
                  <a:schemeClr val="accent5">
                    <a:lumMod val="75000"/>
                  </a:schemeClr>
                </a:solidFill>
                <a:latin typeface="Calibri" panose="020F0502020204030204" pitchFamily="34" charset="0"/>
                <a:cs typeface="Calibri" panose="020F0502020204030204" pitchFamily="34" charset="0"/>
              </a:rPr>
              <a:t>2026 Q1 Statistics</a:t>
            </a:r>
          </a:p>
        </p:txBody>
      </p:sp>
      <p:sp>
        <p:nvSpPr>
          <p:cNvPr id="4" name="Text Box 1"/>
          <p:cNvSpPr txBox="1">
            <a:spLocks noChangeArrowheads="1"/>
          </p:cNvSpPr>
          <p:nvPr/>
        </p:nvSpPr>
        <p:spPr bwMode="auto">
          <a:xfrm>
            <a:off x="1611312" y="4999038"/>
            <a:ext cx="6857999"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lnSpc>
                <a:spcPct val="100000"/>
              </a:lnSpc>
              <a:spcBef>
                <a:spcPts val="700"/>
              </a:spcBef>
              <a:buClrTx/>
              <a:buSzPct val="65000"/>
              <a:buFontTx/>
              <a:buNone/>
            </a:pPr>
            <a:r>
              <a:rPr lang="en-US" altLang="en-US" sz="2800" b="1" dirty="0">
                <a:solidFill>
                  <a:schemeClr val="accent5">
                    <a:lumMod val="75000"/>
                  </a:schemeClr>
                </a:solidFill>
                <a:latin typeface="Calibri" panose="020F0502020204030204" pitchFamily="34" charset="0"/>
                <a:cs typeface="Calibri" panose="020F0502020204030204" pitchFamily="34" charset="0"/>
              </a:rPr>
              <a:t>Source :</a:t>
            </a:r>
            <a:r>
              <a:rPr lang="en-US" altLang="en-US" sz="2400" b="1" dirty="0">
                <a:solidFill>
                  <a:schemeClr val="accent5">
                    <a:lumMod val="75000"/>
                  </a:schemeClr>
                </a:solidFill>
                <a:latin typeface="Calibri" panose="020F0502020204030204" pitchFamily="34" charset="0"/>
                <a:cs typeface="Calibri" panose="020F0502020204030204" pitchFamily="34" charset="0"/>
              </a:rPr>
              <a:t>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chemeClr val="accent5">
                    <a:lumMod val="75000"/>
                  </a:schemeClr>
                </a:solidFill>
                <a:latin typeface="Calibri" panose="020F0502020204030204" pitchFamily="34" charset="0"/>
                <a:cs typeface="Calibri" panose="020F0502020204030204" pitchFamily="34" charset="0"/>
              </a:rPr>
              <a:t>Sri Lankan Cargo</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chemeClr val="accent5">
                    <a:lumMod val="75000"/>
                  </a:schemeClr>
                </a:solidFill>
                <a:latin typeface="Calibri" panose="020F0502020204030204" pitchFamily="34" charset="0"/>
                <a:cs typeface="Calibri" panose="020F0502020204030204" pitchFamily="34" charset="0"/>
              </a:rPr>
              <a:t>CASA</a:t>
            </a:r>
          </a:p>
        </p:txBody>
      </p:sp>
      <p:pic>
        <p:nvPicPr>
          <p:cNvPr id="3" name="Picture 2" descr="A purple logo with white lines and a black background&#10;&#10;AI-generated content may be incorrect.">
            <a:extLst>
              <a:ext uri="{FF2B5EF4-FFF2-40B4-BE49-F238E27FC236}">
                <a16:creationId xmlns:a16="http://schemas.microsoft.com/office/drawing/2014/main" id="{45660E80-FA70-F754-68DC-6AF63E0A4D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236" y="525223"/>
            <a:ext cx="2526152" cy="2035413"/>
          </a:xfrm>
          <a:prstGeom prst="rect">
            <a:avLst/>
          </a:prstGeom>
        </p:spPr>
      </p:pic>
    </p:spTree>
  </p:cSld>
  <p:clrMapOvr>
    <a:masterClrMapping/>
  </p:clrMapOvr>
  <p:transition spd="slow">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5032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dirty="0">
                <a:solidFill>
                  <a:srgbClr val="000000"/>
                </a:solidFill>
                <a:latin typeface="Arial" panose="020B0604020202020204" pitchFamily="34" charset="0"/>
                <a:cs typeface="Arial" panose="020B0604020202020204" pitchFamily="34" charset="0"/>
              </a:rPr>
              <a:t>Total Ocean imports In TEU</a:t>
            </a:r>
            <a:r>
              <a:rPr lang="en-US" altLang="en-US" sz="2300" b="1" cap="none" dirty="0">
                <a:solidFill>
                  <a:srgbClr val="000000"/>
                </a:solidFill>
                <a:latin typeface="Arial" panose="020B0604020202020204" pitchFamily="34" charset="0"/>
                <a:cs typeface="Arial" panose="020B0604020202020204" pitchFamily="34" charset="0"/>
              </a:rPr>
              <a:t>s </a:t>
            </a:r>
            <a:r>
              <a:rPr lang="en-US" altLang="en-US" sz="2300" b="1" dirty="0">
                <a:solidFill>
                  <a:srgbClr val="000000"/>
                </a:solidFill>
                <a:latin typeface="Arial" panose="020B0604020202020204" pitchFamily="34" charset="0"/>
                <a:cs typeface="Arial" panose="020B0604020202020204" pitchFamily="34" charset="0"/>
              </a:rPr>
              <a:t>Quarterly</a:t>
            </a:r>
            <a:endParaRPr lang="en-US" altLang="en-US" sz="2300" b="1" cap="none" dirty="0">
              <a:solidFill>
                <a:schemeClr val="bg1"/>
              </a:solidFill>
            </a:endParaRPr>
          </a:p>
        </p:txBody>
      </p:sp>
      <p:sp>
        <p:nvSpPr>
          <p:cNvPr id="9" name="Rectangle 4"/>
          <p:cNvSpPr>
            <a:spLocks noChangeArrowheads="1"/>
          </p:cNvSpPr>
          <p:nvPr/>
        </p:nvSpPr>
        <p:spPr bwMode="auto">
          <a:xfrm>
            <a:off x="-1" y="6583911"/>
            <a:ext cx="10080625" cy="975763"/>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dirty="0"/>
              <a:t>Q1 2026 Laden Ocean Import volumes recorded the highest first-quarter volume among all years shown, reaching 159,940 TEUs.</a:t>
            </a:r>
          </a:p>
        </p:txBody>
      </p:sp>
      <p:graphicFrame>
        <p:nvGraphicFramePr>
          <p:cNvPr id="2" name="Chart 1">
            <a:extLst>
              <a:ext uri="{FF2B5EF4-FFF2-40B4-BE49-F238E27FC236}">
                <a16:creationId xmlns:a16="http://schemas.microsoft.com/office/drawing/2014/main" id="{00000000-0008-0000-0500-00000E000000}"/>
              </a:ext>
            </a:extLst>
          </p:cNvPr>
          <p:cNvGraphicFramePr>
            <a:graphicFrameLocks/>
          </p:cNvGraphicFramePr>
          <p:nvPr>
            <p:extLst>
              <p:ext uri="{D42A27DB-BD31-4B8C-83A1-F6EECF244321}">
                <p14:modId xmlns:p14="http://schemas.microsoft.com/office/powerpoint/2010/main" val="611501109"/>
              </p:ext>
            </p:extLst>
          </p:nvPr>
        </p:nvGraphicFramePr>
        <p:xfrm>
          <a:off x="468274" y="503237"/>
          <a:ext cx="9143962" cy="3657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FD847578-C7FA-975D-20AC-AE6D78986FFD}"/>
              </a:ext>
            </a:extLst>
          </p:cNvPr>
          <p:cNvGraphicFramePr>
            <a:graphicFrameLocks noGrp="1"/>
          </p:cNvGraphicFramePr>
          <p:nvPr>
            <p:extLst>
              <p:ext uri="{D42A27DB-BD31-4B8C-83A1-F6EECF244321}">
                <p14:modId xmlns:p14="http://schemas.microsoft.com/office/powerpoint/2010/main" val="4212575715"/>
              </p:ext>
            </p:extLst>
          </p:nvPr>
        </p:nvGraphicFramePr>
        <p:xfrm>
          <a:off x="468274" y="4284935"/>
          <a:ext cx="9143958" cy="2238103"/>
        </p:xfrm>
        <a:graphic>
          <a:graphicData uri="http://schemas.openxmlformats.org/drawingml/2006/table">
            <a:tbl>
              <a:tblPr/>
              <a:tblGrid>
                <a:gridCol w="1217308">
                  <a:extLst>
                    <a:ext uri="{9D8B030D-6E8A-4147-A177-3AD203B41FA5}">
                      <a16:colId xmlns:a16="http://schemas.microsoft.com/office/drawing/2014/main" val="1011814208"/>
                    </a:ext>
                  </a:extLst>
                </a:gridCol>
                <a:gridCol w="792665">
                  <a:extLst>
                    <a:ext uri="{9D8B030D-6E8A-4147-A177-3AD203B41FA5}">
                      <a16:colId xmlns:a16="http://schemas.microsoft.com/office/drawing/2014/main" val="2357047204"/>
                    </a:ext>
                  </a:extLst>
                </a:gridCol>
                <a:gridCol w="792665">
                  <a:extLst>
                    <a:ext uri="{9D8B030D-6E8A-4147-A177-3AD203B41FA5}">
                      <a16:colId xmlns:a16="http://schemas.microsoft.com/office/drawing/2014/main" val="667580178"/>
                    </a:ext>
                  </a:extLst>
                </a:gridCol>
                <a:gridCol w="792665">
                  <a:extLst>
                    <a:ext uri="{9D8B030D-6E8A-4147-A177-3AD203B41FA5}">
                      <a16:colId xmlns:a16="http://schemas.microsoft.com/office/drawing/2014/main" val="1795567288"/>
                    </a:ext>
                  </a:extLst>
                </a:gridCol>
                <a:gridCol w="792665">
                  <a:extLst>
                    <a:ext uri="{9D8B030D-6E8A-4147-A177-3AD203B41FA5}">
                      <a16:colId xmlns:a16="http://schemas.microsoft.com/office/drawing/2014/main" val="1908850240"/>
                    </a:ext>
                  </a:extLst>
                </a:gridCol>
                <a:gridCol w="792665">
                  <a:extLst>
                    <a:ext uri="{9D8B030D-6E8A-4147-A177-3AD203B41FA5}">
                      <a16:colId xmlns:a16="http://schemas.microsoft.com/office/drawing/2014/main" val="2435480201"/>
                    </a:ext>
                  </a:extLst>
                </a:gridCol>
                <a:gridCol w="792665">
                  <a:extLst>
                    <a:ext uri="{9D8B030D-6E8A-4147-A177-3AD203B41FA5}">
                      <a16:colId xmlns:a16="http://schemas.microsoft.com/office/drawing/2014/main" val="3369996187"/>
                    </a:ext>
                  </a:extLst>
                </a:gridCol>
                <a:gridCol w="792665">
                  <a:extLst>
                    <a:ext uri="{9D8B030D-6E8A-4147-A177-3AD203B41FA5}">
                      <a16:colId xmlns:a16="http://schemas.microsoft.com/office/drawing/2014/main" val="2148248259"/>
                    </a:ext>
                  </a:extLst>
                </a:gridCol>
                <a:gridCol w="792665">
                  <a:extLst>
                    <a:ext uri="{9D8B030D-6E8A-4147-A177-3AD203B41FA5}">
                      <a16:colId xmlns:a16="http://schemas.microsoft.com/office/drawing/2014/main" val="1403688019"/>
                    </a:ext>
                  </a:extLst>
                </a:gridCol>
                <a:gridCol w="792665">
                  <a:extLst>
                    <a:ext uri="{9D8B030D-6E8A-4147-A177-3AD203B41FA5}">
                      <a16:colId xmlns:a16="http://schemas.microsoft.com/office/drawing/2014/main" val="2710703783"/>
                    </a:ext>
                  </a:extLst>
                </a:gridCol>
                <a:gridCol w="792665">
                  <a:extLst>
                    <a:ext uri="{9D8B030D-6E8A-4147-A177-3AD203B41FA5}">
                      <a16:colId xmlns:a16="http://schemas.microsoft.com/office/drawing/2014/main" val="419003928"/>
                    </a:ext>
                  </a:extLst>
                </a:gridCol>
              </a:tblGrid>
              <a:tr h="319729">
                <a:tc rowSpan="2">
                  <a:txBody>
                    <a:bodyPr/>
                    <a:lstStyle/>
                    <a:p>
                      <a:pPr algn="l" rtl="0" fontAlgn="ctr">
                        <a:buNone/>
                      </a:pPr>
                      <a:r>
                        <a:rPr lang="en-US" sz="1050" b="0" i="0" u="none" strike="noStrike" dirty="0">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gridSpan="2">
                  <a:txBody>
                    <a:bodyPr/>
                    <a:lstStyle/>
                    <a:p>
                      <a:pPr algn="ctr" rtl="0" fontAlgn="ctr">
                        <a:buNone/>
                      </a:pPr>
                      <a:r>
                        <a:rPr lang="en-US" sz="1400" b="1" i="0" u="none" strike="noStrike">
                          <a:solidFill>
                            <a:srgbClr val="000000"/>
                          </a:solidFill>
                          <a:effectLst/>
                          <a:latin typeface="Century Gothic" panose="020B050202020202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400" b="1" i="0" u="none" strike="noStrike">
                          <a:solidFill>
                            <a:srgbClr val="000000"/>
                          </a:solidFill>
                          <a:effectLst/>
                          <a:latin typeface="Century Gothic" panose="020B0502020202020204" pitchFamily="34" charset="0"/>
                        </a:rPr>
                        <a:t>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400" b="1" i="0" u="none" strike="noStrike">
                          <a:solidFill>
                            <a:srgbClr val="000000"/>
                          </a:solidFill>
                          <a:effectLst/>
                          <a:latin typeface="Century Gothic" panose="020B0502020202020204" pitchFamily="34" charset="0"/>
                        </a:rPr>
                        <a:t>2024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400" b="1" i="0" u="none" strike="noStrike">
                          <a:solidFill>
                            <a:srgbClr val="000000"/>
                          </a:solidFill>
                          <a:effectLst/>
                          <a:latin typeface="Century Gothic" panose="020B0502020202020204" pitchFamily="34" charset="0"/>
                        </a:rPr>
                        <a:t>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400" b="1" i="0" u="none" strike="noStrike">
                          <a:solidFill>
                            <a:srgbClr val="000000"/>
                          </a:solidFill>
                          <a:effectLst/>
                          <a:latin typeface="Century Gothic" panose="020B0502020202020204" pitchFamily="34" charset="0"/>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extLst>
                  <a:ext uri="{0D108BD9-81ED-4DB2-BD59-A6C34878D82A}">
                    <a16:rowId xmlns:a16="http://schemas.microsoft.com/office/drawing/2014/main" val="2693697409"/>
                  </a:ext>
                </a:extLst>
              </a:tr>
              <a:tr h="319729">
                <a:tc vMerge="1">
                  <a:txBody>
                    <a:bodyPr/>
                    <a:lstStyle/>
                    <a:p>
                      <a:endParaRPr lang="en-US"/>
                    </a:p>
                  </a:txBody>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649020837"/>
                  </a:ext>
                </a:extLst>
              </a:tr>
              <a:tr h="319729">
                <a:tc>
                  <a:txBody>
                    <a:bodyPr/>
                    <a:lstStyle/>
                    <a:p>
                      <a:pPr algn="ctr" rtl="0" fontAlgn="ctr">
                        <a:buNone/>
                      </a:pPr>
                      <a:r>
                        <a:rPr lang="en-US" sz="1400" b="1" i="0" u="none" strike="noStrike">
                          <a:solidFill>
                            <a:srgbClr val="000000"/>
                          </a:solidFill>
                          <a:effectLst/>
                          <a:latin typeface="Century Gothic" panose="020B0502020202020204" pitchFamily="34" charset="0"/>
                        </a:rPr>
                        <a:t>1st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140,748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16,397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96,196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117,737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13,217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153,232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9,705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159,940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850082782"/>
                  </a:ext>
                </a:extLst>
              </a:tr>
              <a:tr h="319729">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101,084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16,388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99,749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13,350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119,634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145,535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932497507"/>
                  </a:ext>
                </a:extLst>
              </a:tr>
              <a:tr h="319729">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95,095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19,651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113,375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17,034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145,866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14,253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165,746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8,908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181224500"/>
                  </a:ext>
                </a:extLst>
              </a:tr>
              <a:tr h="319729">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104,095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14,842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128,915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10,963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150,507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9,393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176,539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4,297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4219079059"/>
                  </a:ext>
                </a:extLst>
              </a:tr>
              <a:tr h="319729">
                <a:tc>
                  <a:txBody>
                    <a:bodyPr/>
                    <a:lstStyle/>
                    <a:p>
                      <a:pPr algn="ctr" rtl="0" fontAlgn="ctr">
                        <a:buNone/>
                      </a:pPr>
                      <a:r>
                        <a:rPr lang="en-US" sz="1400" b="1" i="0" u="none" strike="noStrike">
                          <a:solidFill>
                            <a:srgbClr val="FF0000"/>
                          </a:solidFill>
                          <a:effectLst/>
                          <a:latin typeface="Century Gothic" panose="020B050202020202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441,042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67,278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438,235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56,867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533,744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48,269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641,052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29,021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159,940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5,161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434928819"/>
                  </a:ext>
                </a:extLst>
              </a:tr>
            </a:tbl>
          </a:graphicData>
        </a:graphic>
      </p:graphicFrame>
    </p:spTree>
    <p:extLst>
      <p:ext uri="{BB962C8B-B14F-4D97-AF65-F5344CB8AC3E}">
        <p14:creationId xmlns:p14="http://schemas.microsoft.com/office/powerpoint/2010/main" val="1679186012"/>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06412" y="0"/>
            <a:ext cx="9067800" cy="503237"/>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solidFill>
                  <a:srgbClr val="000000"/>
                </a:solidFill>
                <a:latin typeface="Arial" panose="020B0604020202020204" pitchFamily="34" charset="0"/>
                <a:cs typeface="Arial" panose="020B0604020202020204" pitchFamily="34" charset="0"/>
              </a:rPr>
              <a:t>Total Ocean Imports in TEUs Yearly</a:t>
            </a:r>
            <a:endParaRPr lang="en-US" altLang="en-US" sz="2300" b="1" cap="none" dirty="0">
              <a:solidFill>
                <a:schemeClr val="bg1"/>
              </a:solidFill>
            </a:endParaRPr>
          </a:p>
        </p:txBody>
      </p:sp>
      <p:sp>
        <p:nvSpPr>
          <p:cNvPr id="5" name="Rectangle 4"/>
          <p:cNvSpPr>
            <a:spLocks noChangeArrowheads="1"/>
          </p:cNvSpPr>
          <p:nvPr/>
        </p:nvSpPr>
        <p:spPr bwMode="auto">
          <a:xfrm>
            <a:off x="0" y="6599237"/>
            <a:ext cx="10080625" cy="960437"/>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b="1" dirty="0"/>
              <a:t>Data Shown above is related to years from 2021 to 2026 Q1.</a:t>
            </a:r>
          </a:p>
        </p:txBody>
      </p:sp>
      <p:graphicFrame>
        <p:nvGraphicFramePr>
          <p:cNvPr id="4" name="Chart 3">
            <a:extLst>
              <a:ext uri="{FF2B5EF4-FFF2-40B4-BE49-F238E27FC236}">
                <a16:creationId xmlns:a16="http://schemas.microsoft.com/office/drawing/2014/main" id="{00000000-0008-0000-0500-00000F000000}"/>
              </a:ext>
            </a:extLst>
          </p:cNvPr>
          <p:cNvGraphicFramePr>
            <a:graphicFrameLocks/>
          </p:cNvGraphicFramePr>
          <p:nvPr>
            <p:extLst>
              <p:ext uri="{D42A27DB-BD31-4B8C-83A1-F6EECF244321}">
                <p14:modId xmlns:p14="http://schemas.microsoft.com/office/powerpoint/2010/main" val="1940669842"/>
              </p:ext>
            </p:extLst>
          </p:nvPr>
        </p:nvGraphicFramePr>
        <p:xfrm>
          <a:off x="506412" y="655637"/>
          <a:ext cx="9067800" cy="57149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5794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solidFill>
                  <a:srgbClr val="000000"/>
                </a:solidFill>
                <a:latin typeface="Arial" panose="020B0604020202020204" pitchFamily="34" charset="0"/>
                <a:cs typeface="Arial" panose="020B0604020202020204" pitchFamily="34" charset="0"/>
              </a:rPr>
              <a:t>Total Ocean Transshipments in TEUs Month On Month</a:t>
            </a:r>
            <a:endParaRPr lang="en-US" altLang="en-US" sz="2300" b="1" cap="none" dirty="0">
              <a:solidFill>
                <a:schemeClr val="bg1"/>
              </a:solidFill>
            </a:endParaRPr>
          </a:p>
        </p:txBody>
      </p:sp>
      <p:sp>
        <p:nvSpPr>
          <p:cNvPr id="11" name="TextBox 10">
            <a:extLst>
              <a:ext uri="{FF2B5EF4-FFF2-40B4-BE49-F238E27FC236}">
                <a16:creationId xmlns:a16="http://schemas.microsoft.com/office/drawing/2014/main" id="{E3F13D66-A2E7-3FF3-D9AB-DE10D562C567}"/>
              </a:ext>
            </a:extLst>
          </p:cNvPr>
          <p:cNvSpPr txBox="1"/>
          <p:nvPr/>
        </p:nvSpPr>
        <p:spPr>
          <a:xfrm>
            <a:off x="-1" y="6463348"/>
            <a:ext cx="10080625" cy="584775"/>
          </a:xfrm>
          <a:prstGeom prst="rect">
            <a:avLst/>
          </a:prstGeom>
          <a:noFill/>
        </p:spPr>
        <p:txBody>
          <a:bodyPr wrap="square">
            <a:spAutoFit/>
          </a:bodyPr>
          <a:lstStyle/>
          <a:p>
            <a:pPr marL="285750" indent="-285750" algn="just">
              <a:buFont typeface="Arial" panose="020B0604020202020204" pitchFamily="34" charset="0"/>
              <a:buChar char="•"/>
            </a:pPr>
            <a:r>
              <a:rPr lang="en-US" sz="1600"/>
              <a:t>During the 1st Quarter of 2026, ocean transshipment volumes remained strong, with both January and March exceeding 600,000 TEUs, which had not been achieved in any month during the previous four years.</a:t>
            </a:r>
            <a:endParaRPr lang="en-US" altLang="en-US" sz="1600" b="1" dirty="0"/>
          </a:p>
        </p:txBody>
      </p:sp>
      <p:graphicFrame>
        <p:nvGraphicFramePr>
          <p:cNvPr id="5" name="Chart 4">
            <a:extLst>
              <a:ext uri="{FF2B5EF4-FFF2-40B4-BE49-F238E27FC236}">
                <a16:creationId xmlns:a16="http://schemas.microsoft.com/office/drawing/2014/main" id="{9717180C-4B01-10F0-2CB2-8B51661E9F25}"/>
              </a:ext>
            </a:extLst>
          </p:cNvPr>
          <p:cNvGraphicFramePr>
            <a:graphicFrameLocks/>
          </p:cNvGraphicFramePr>
          <p:nvPr>
            <p:extLst>
              <p:ext uri="{D42A27DB-BD31-4B8C-83A1-F6EECF244321}">
                <p14:modId xmlns:p14="http://schemas.microsoft.com/office/powerpoint/2010/main" val="1279571626"/>
              </p:ext>
            </p:extLst>
          </p:nvPr>
        </p:nvGraphicFramePr>
        <p:xfrm>
          <a:off x="465058" y="472281"/>
          <a:ext cx="9150507" cy="262175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id="{E789D926-6281-5E00-1486-3EFC5CBD3BBC}"/>
              </a:ext>
            </a:extLst>
          </p:cNvPr>
          <p:cNvGraphicFramePr>
            <a:graphicFrameLocks noGrp="1"/>
          </p:cNvGraphicFramePr>
          <p:nvPr>
            <p:extLst>
              <p:ext uri="{D42A27DB-BD31-4B8C-83A1-F6EECF244321}">
                <p14:modId xmlns:p14="http://schemas.microsoft.com/office/powerpoint/2010/main" val="1104893976"/>
              </p:ext>
            </p:extLst>
          </p:nvPr>
        </p:nvGraphicFramePr>
        <p:xfrm>
          <a:off x="465058" y="3170237"/>
          <a:ext cx="9067800" cy="3293108"/>
        </p:xfrm>
        <a:graphic>
          <a:graphicData uri="http://schemas.openxmlformats.org/drawingml/2006/table">
            <a:tbl>
              <a:tblPr/>
              <a:tblGrid>
                <a:gridCol w="1570800">
                  <a:extLst>
                    <a:ext uri="{9D8B030D-6E8A-4147-A177-3AD203B41FA5}">
                      <a16:colId xmlns:a16="http://schemas.microsoft.com/office/drawing/2014/main" val="2683880429"/>
                    </a:ext>
                  </a:extLst>
                </a:gridCol>
                <a:gridCol w="1874250">
                  <a:extLst>
                    <a:ext uri="{9D8B030D-6E8A-4147-A177-3AD203B41FA5}">
                      <a16:colId xmlns:a16="http://schemas.microsoft.com/office/drawing/2014/main" val="2293134605"/>
                    </a:ext>
                  </a:extLst>
                </a:gridCol>
                <a:gridCol w="1874250">
                  <a:extLst>
                    <a:ext uri="{9D8B030D-6E8A-4147-A177-3AD203B41FA5}">
                      <a16:colId xmlns:a16="http://schemas.microsoft.com/office/drawing/2014/main" val="1409477064"/>
                    </a:ext>
                  </a:extLst>
                </a:gridCol>
                <a:gridCol w="1874250">
                  <a:extLst>
                    <a:ext uri="{9D8B030D-6E8A-4147-A177-3AD203B41FA5}">
                      <a16:colId xmlns:a16="http://schemas.microsoft.com/office/drawing/2014/main" val="1144214449"/>
                    </a:ext>
                  </a:extLst>
                </a:gridCol>
                <a:gridCol w="1874250">
                  <a:extLst>
                    <a:ext uri="{9D8B030D-6E8A-4147-A177-3AD203B41FA5}">
                      <a16:colId xmlns:a16="http://schemas.microsoft.com/office/drawing/2014/main" val="3944092038"/>
                    </a:ext>
                  </a:extLst>
                </a:gridCol>
              </a:tblGrid>
              <a:tr h="235222">
                <a:tc>
                  <a:txBody>
                    <a:bodyPr/>
                    <a:lstStyle/>
                    <a:p>
                      <a:pPr algn="ctr" rtl="0" fontAlgn="ctr">
                        <a:buNone/>
                      </a:pPr>
                      <a:r>
                        <a:rPr lang="en-US" sz="1400" b="1"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4167863977"/>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January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448,276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562,527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525,768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604,173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733605025"/>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February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409,175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528,348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479,942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502,560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946094318"/>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March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488,554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549,182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531,052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607,731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1328539301"/>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April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486,400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525,936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495,456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689396970"/>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May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533,158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511,794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573,366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792395715"/>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June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548,292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516,742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575,695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1369154931"/>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July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520,579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489,286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579,293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398882136"/>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August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518,672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510,045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592,413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873181522"/>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September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463,860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517,096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584,863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315553506"/>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October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426,825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536,611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578,930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669452969"/>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November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395,046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523,362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481,306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1953303340"/>
                  </a:ext>
                </a:extLst>
              </a:tr>
              <a:tr h="235222">
                <a:tc>
                  <a:txBody>
                    <a:bodyPr/>
                    <a:lstStyle/>
                    <a:p>
                      <a:pPr algn="ctr" rtl="0" fontAlgn="b">
                        <a:buNone/>
                      </a:pPr>
                      <a:r>
                        <a:rPr lang="en-US" sz="1400" b="1" i="0" u="none" strike="noStrike">
                          <a:solidFill>
                            <a:srgbClr val="000000"/>
                          </a:solidFill>
                          <a:effectLst/>
                          <a:latin typeface="Century Gothic" panose="020B0502020202020204" pitchFamily="34" charset="0"/>
                        </a:rPr>
                        <a:t>December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515,404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544,266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589,134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739879621"/>
                  </a:ext>
                </a:extLst>
              </a:tr>
              <a:tr h="235222">
                <a:tc>
                  <a:txBody>
                    <a:bodyPr/>
                    <a:lstStyle/>
                    <a:p>
                      <a:pPr algn="ctr" rtl="0" fontAlgn="b">
                        <a:buNone/>
                      </a:pPr>
                      <a:r>
                        <a:rPr lang="en-US" sz="1400" b="1" i="0" u="none" strike="noStrike">
                          <a:solidFill>
                            <a:srgbClr val="FF0000"/>
                          </a:solidFill>
                          <a:effectLst/>
                          <a:latin typeface="Century Gothic" panose="020B050202020202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5,754,241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6,315,195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6,587,218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176687894"/>
                  </a:ext>
                </a:extLst>
              </a:tr>
            </a:tbl>
          </a:graphicData>
        </a:graphic>
      </p:graphicFrame>
    </p:spTree>
    <p:extLst>
      <p:ext uri="{BB962C8B-B14F-4D97-AF65-F5344CB8AC3E}">
        <p14:creationId xmlns:p14="http://schemas.microsoft.com/office/powerpoint/2010/main" val="97942144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5032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Total Ocean Transshipments in TEUs</a:t>
            </a:r>
            <a:r>
              <a:rPr lang="en-US" altLang="en-US" sz="2300" b="1" dirty="0">
                <a:latin typeface="Arial" panose="020B0604020202020204" pitchFamily="34" charset="0"/>
                <a:cs typeface="Arial" panose="020B0604020202020204" pitchFamily="34" charset="0"/>
              </a:rPr>
              <a:t> </a:t>
            </a:r>
            <a:r>
              <a:rPr lang="en-US" altLang="en-US" sz="2300" b="1" cap="none" dirty="0">
                <a:latin typeface="Arial" panose="020B0604020202020204" pitchFamily="34" charset="0"/>
                <a:cs typeface="Arial" panose="020B0604020202020204" pitchFamily="34" charset="0"/>
              </a:rPr>
              <a:t>Quarterly</a:t>
            </a:r>
          </a:p>
        </p:txBody>
      </p:sp>
      <p:sp>
        <p:nvSpPr>
          <p:cNvPr id="2" name="Rectangle 1"/>
          <p:cNvSpPr/>
          <p:nvPr/>
        </p:nvSpPr>
        <p:spPr>
          <a:xfrm>
            <a:off x="0" y="6500086"/>
            <a:ext cx="10080625" cy="1059589"/>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Data Shown above is related to years from 2023 to 2026 Q1.</a:t>
            </a:r>
          </a:p>
          <a:p>
            <a:pPr marL="171450" indent="-171450">
              <a:buFont typeface="Arial" panose="020B0604020202020204" pitchFamily="34" charset="0"/>
              <a:buChar char="•"/>
            </a:pPr>
            <a:r>
              <a:rPr lang="en-US" altLang="en-US" sz="1600" b="1"/>
              <a:t>Q1 2026 recorded the highest ocean transshipment volume compared to Q1 volumes over the past four years.</a:t>
            </a:r>
            <a:endParaRPr lang="en-US" altLang="en-US" sz="1600" b="1" dirty="0"/>
          </a:p>
        </p:txBody>
      </p:sp>
      <p:graphicFrame>
        <p:nvGraphicFramePr>
          <p:cNvPr id="3" name="Chart 2">
            <a:extLst>
              <a:ext uri="{FF2B5EF4-FFF2-40B4-BE49-F238E27FC236}">
                <a16:creationId xmlns:a16="http://schemas.microsoft.com/office/drawing/2014/main" id="{FA289361-8524-5B37-65CA-EE309DD82E0A}"/>
              </a:ext>
            </a:extLst>
          </p:cNvPr>
          <p:cNvGraphicFramePr>
            <a:graphicFrameLocks/>
          </p:cNvGraphicFramePr>
          <p:nvPr>
            <p:extLst>
              <p:ext uri="{D42A27DB-BD31-4B8C-83A1-F6EECF244321}">
                <p14:modId xmlns:p14="http://schemas.microsoft.com/office/powerpoint/2010/main" val="2697893846"/>
              </p:ext>
            </p:extLst>
          </p:nvPr>
        </p:nvGraphicFramePr>
        <p:xfrm>
          <a:off x="438068" y="541337"/>
          <a:ext cx="9067797" cy="3619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0EA96A96-8FAC-8D50-7F06-DA6A1995ABDA}"/>
              </a:ext>
            </a:extLst>
          </p:cNvPr>
          <p:cNvGraphicFramePr>
            <a:graphicFrameLocks noGrp="1"/>
          </p:cNvGraphicFramePr>
          <p:nvPr>
            <p:extLst>
              <p:ext uri="{D42A27DB-BD31-4B8C-83A1-F6EECF244321}">
                <p14:modId xmlns:p14="http://schemas.microsoft.com/office/powerpoint/2010/main" val="816131705"/>
              </p:ext>
            </p:extLst>
          </p:nvPr>
        </p:nvGraphicFramePr>
        <p:xfrm>
          <a:off x="438067" y="4313237"/>
          <a:ext cx="9067795" cy="2057400"/>
        </p:xfrm>
        <a:graphic>
          <a:graphicData uri="http://schemas.openxmlformats.org/drawingml/2006/table">
            <a:tbl>
              <a:tblPr/>
              <a:tblGrid>
                <a:gridCol w="1570799">
                  <a:extLst>
                    <a:ext uri="{9D8B030D-6E8A-4147-A177-3AD203B41FA5}">
                      <a16:colId xmlns:a16="http://schemas.microsoft.com/office/drawing/2014/main" val="4077356512"/>
                    </a:ext>
                  </a:extLst>
                </a:gridCol>
                <a:gridCol w="1874249">
                  <a:extLst>
                    <a:ext uri="{9D8B030D-6E8A-4147-A177-3AD203B41FA5}">
                      <a16:colId xmlns:a16="http://schemas.microsoft.com/office/drawing/2014/main" val="1680793017"/>
                    </a:ext>
                  </a:extLst>
                </a:gridCol>
                <a:gridCol w="1874249">
                  <a:extLst>
                    <a:ext uri="{9D8B030D-6E8A-4147-A177-3AD203B41FA5}">
                      <a16:colId xmlns:a16="http://schemas.microsoft.com/office/drawing/2014/main" val="2130289349"/>
                    </a:ext>
                  </a:extLst>
                </a:gridCol>
                <a:gridCol w="1874249">
                  <a:extLst>
                    <a:ext uri="{9D8B030D-6E8A-4147-A177-3AD203B41FA5}">
                      <a16:colId xmlns:a16="http://schemas.microsoft.com/office/drawing/2014/main" val="2699316063"/>
                    </a:ext>
                  </a:extLst>
                </a:gridCol>
                <a:gridCol w="1874249">
                  <a:extLst>
                    <a:ext uri="{9D8B030D-6E8A-4147-A177-3AD203B41FA5}">
                      <a16:colId xmlns:a16="http://schemas.microsoft.com/office/drawing/2014/main" val="3063508621"/>
                    </a:ext>
                  </a:extLst>
                </a:gridCol>
              </a:tblGrid>
              <a:tr h="342900">
                <a:tc>
                  <a:txBody>
                    <a:bodyPr/>
                    <a:lstStyle/>
                    <a:p>
                      <a:pPr algn="ct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b">
                        <a:buNone/>
                      </a:pPr>
                      <a:r>
                        <a:rPr lang="en-US" sz="1400" b="1" i="0" u="none" strike="noStrike">
                          <a:solidFill>
                            <a:srgbClr val="000000"/>
                          </a:solidFill>
                          <a:effectLst/>
                          <a:latin typeface="Century Gothic" panose="020B0502020202020204" pitchFamily="34" charset="0"/>
                        </a:rPr>
                        <a:t>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b">
                        <a:buNone/>
                      </a:pPr>
                      <a:r>
                        <a:rPr lang="en-US" sz="1400" b="1" i="0" u="none" strike="noStrike">
                          <a:solidFill>
                            <a:srgbClr val="000000"/>
                          </a:solidFill>
                          <a:effectLst/>
                          <a:latin typeface="Century Gothic" panose="020B0502020202020204" pitchFamily="34" charset="0"/>
                        </a:rPr>
                        <a:t>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b">
                        <a:buNone/>
                      </a:pPr>
                      <a:r>
                        <a:rPr lang="en-US" sz="1400" b="1" i="0" u="none" strike="noStrike">
                          <a:solidFill>
                            <a:srgbClr val="000000"/>
                          </a:solidFill>
                          <a:effectLst/>
                          <a:latin typeface="Century Gothic" panose="020B0502020202020204" pitchFamily="34" charset="0"/>
                        </a:rPr>
                        <a:t>2025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b">
                        <a:buNone/>
                      </a:pPr>
                      <a:r>
                        <a:rPr lang="en-US" sz="1400" b="1" i="0" u="none" strike="noStrike">
                          <a:solidFill>
                            <a:srgbClr val="000000"/>
                          </a:solidFill>
                          <a:effectLst/>
                          <a:latin typeface="Century Gothic" panose="020B0502020202020204" pitchFamily="34" charset="0"/>
                        </a:rPr>
                        <a:t>2026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678472925"/>
                  </a:ext>
                </a:extLst>
              </a:tr>
              <a:tr h="342900">
                <a:tc>
                  <a:txBody>
                    <a:bodyPr/>
                    <a:lstStyle/>
                    <a:p>
                      <a:pPr algn="ctr" rtl="0" fontAlgn="ctr">
                        <a:buNone/>
                      </a:pPr>
                      <a:r>
                        <a:rPr lang="en-US" sz="1400" b="1" i="0" u="none" strike="noStrike">
                          <a:solidFill>
                            <a:srgbClr val="000000"/>
                          </a:solidFill>
                          <a:effectLst/>
                          <a:latin typeface="Century Gothic" panose="020B0502020202020204" pitchFamily="34" charset="0"/>
                        </a:rPr>
                        <a:t>1st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1,346,005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1,640,057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1,536,762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1,714,464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199574058"/>
                  </a:ext>
                </a:extLst>
              </a:tr>
              <a:tr h="342900">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1,567,850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1,554,472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1,644,517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1851258891"/>
                  </a:ext>
                </a:extLst>
              </a:tr>
              <a:tr h="342900">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1,503,111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1,516,427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1,756,569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589055527"/>
                  </a:ext>
                </a:extLst>
              </a:tr>
              <a:tr h="342900">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1,337,275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1,604,239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1,649,370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572389465"/>
                  </a:ext>
                </a:extLst>
              </a:tr>
              <a:tr h="342900">
                <a:tc>
                  <a:txBody>
                    <a:bodyPr/>
                    <a:lstStyle/>
                    <a:p>
                      <a:pPr algn="ctr" rtl="0" fontAlgn="ctr">
                        <a:buNone/>
                      </a:pPr>
                      <a:r>
                        <a:rPr lang="en-US" sz="1400" b="1" i="0" u="none" strike="noStrike">
                          <a:solidFill>
                            <a:srgbClr val="FF0000"/>
                          </a:solidFill>
                          <a:effectLst/>
                          <a:latin typeface="Century Gothic" panose="020B050202020202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5,754,241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6,315,195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6,587,218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1,714,464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973811569"/>
                  </a:ext>
                </a:extLst>
              </a:tr>
            </a:tbl>
          </a:graphicData>
        </a:graphic>
      </p:graphicFrame>
    </p:spTree>
    <p:extLst>
      <p:ext uri="{BB962C8B-B14F-4D97-AF65-F5344CB8AC3E}">
        <p14:creationId xmlns:p14="http://schemas.microsoft.com/office/powerpoint/2010/main" val="3587476975"/>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F7764FC-84F7-4B8D-A4B3-912E9C8AA3EE}"/>
              </a:ext>
            </a:extLst>
          </p:cNvPr>
          <p:cNvSpPr txBox="1"/>
          <p:nvPr/>
        </p:nvSpPr>
        <p:spPr>
          <a:xfrm>
            <a:off x="544512" y="1357956"/>
            <a:ext cx="8991600" cy="5201424"/>
          </a:xfrm>
          <a:prstGeom prst="rect">
            <a:avLst/>
          </a:prstGeom>
          <a:noFill/>
        </p:spPr>
        <p:txBody>
          <a:bodyPr wrap="square">
            <a:spAutoFit/>
            <a:scene3d>
              <a:camera prst="orthographicFront">
                <a:rot lat="600000" lon="300000" rev="0"/>
              </a:camera>
              <a:lightRig rig="threePt" dir="t"/>
            </a:scene3d>
          </a:bodyPr>
          <a:lstStyle/>
          <a:p>
            <a:r>
              <a:rPr lang="en-US" sz="16600" b="1" dirty="0">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THANK </a:t>
            </a:r>
          </a:p>
          <a:p>
            <a:pPr algn="ctr"/>
            <a:r>
              <a:rPr lang="en-US" sz="16600" b="1" dirty="0">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					YOU</a:t>
            </a:r>
          </a:p>
        </p:txBody>
      </p:sp>
    </p:spTree>
    <p:extLst>
      <p:ext uri="{BB962C8B-B14F-4D97-AF65-F5344CB8AC3E}">
        <p14:creationId xmlns:p14="http://schemas.microsoft.com/office/powerpoint/2010/main" val="424935862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a:extLst>
              <a:ext uri="{FF2B5EF4-FFF2-40B4-BE49-F238E27FC236}">
                <a16:creationId xmlns:a16="http://schemas.microsoft.com/office/drawing/2014/main" id="{64A66736-2B9E-DBBF-23DC-43832C4F340C}"/>
              </a:ext>
            </a:extLst>
          </p:cNvPr>
          <p:cNvSpPr txBox="1">
            <a:spLocks noGrp="1" noChangeArrowheads="1"/>
          </p:cNvSpPr>
          <p:nvPr>
            <p:ph type="title"/>
          </p:nvPr>
        </p:nvSpPr>
        <p:spPr bwMode="auto">
          <a:xfrm>
            <a:off x="1427162" y="0"/>
            <a:ext cx="722630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normAutofit/>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Exports (In Tons) Month on Month</a:t>
            </a:r>
          </a:p>
        </p:txBody>
      </p:sp>
      <p:sp>
        <p:nvSpPr>
          <p:cNvPr id="10" name="Rectangle 9">
            <a:extLst>
              <a:ext uri="{FF2B5EF4-FFF2-40B4-BE49-F238E27FC236}">
                <a16:creationId xmlns:a16="http://schemas.microsoft.com/office/drawing/2014/main" id="{41D8ABED-D559-AC55-CDE2-580E4668A37F}"/>
              </a:ext>
            </a:extLst>
          </p:cNvPr>
          <p:cNvSpPr>
            <a:spLocks noChangeArrowheads="1"/>
          </p:cNvSpPr>
          <p:nvPr/>
        </p:nvSpPr>
        <p:spPr bwMode="auto">
          <a:xfrm>
            <a:off x="0" y="6479396"/>
            <a:ext cx="10080625" cy="1080280"/>
          </a:xfrm>
          <a:prstGeom prst="rect">
            <a:avLst/>
          </a:prstGeom>
          <a:noFill/>
          <a:ln w="9525" algn="ctr">
            <a:noFill/>
            <a:round/>
            <a:headEnd/>
            <a:tailEnd/>
          </a:ln>
        </p:spPr>
        <p:txBody>
          <a:bodyPr/>
          <a:lstStyle/>
          <a:p>
            <a:pPr marL="285750" indent="-285750" algn="just">
              <a:buFont typeface="Arial" panose="020B0604020202020204" pitchFamily="34" charset="0"/>
              <a:buChar char="•"/>
            </a:pPr>
            <a:r>
              <a:rPr lang="en-US" altLang="en-US" sz="1400" dirty="0"/>
              <a:t>During the 1st Quarter of 2026, air export performance remained stable and improved compared to most previous years. March 2026 recorded the highest monthly volume in Q1 at 10,736.25 tons, second only to March 2022 among the corresponding months shown.</a:t>
            </a:r>
          </a:p>
        </p:txBody>
      </p:sp>
      <p:graphicFrame>
        <p:nvGraphicFramePr>
          <p:cNvPr id="3" name="Chart 2">
            <a:extLst>
              <a:ext uri="{FF2B5EF4-FFF2-40B4-BE49-F238E27FC236}">
                <a16:creationId xmlns:a16="http://schemas.microsoft.com/office/drawing/2014/main" id="{00000000-0008-0000-0000-000005000000}"/>
              </a:ext>
            </a:extLst>
          </p:cNvPr>
          <p:cNvGraphicFramePr>
            <a:graphicFrameLocks/>
          </p:cNvGraphicFramePr>
          <p:nvPr>
            <p:extLst>
              <p:ext uri="{D42A27DB-BD31-4B8C-83A1-F6EECF244321}">
                <p14:modId xmlns:p14="http://schemas.microsoft.com/office/powerpoint/2010/main" val="839833447"/>
              </p:ext>
            </p:extLst>
          </p:nvPr>
        </p:nvGraphicFramePr>
        <p:xfrm>
          <a:off x="468309" y="427038"/>
          <a:ext cx="9144001" cy="2819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a:extLst>
              <a:ext uri="{FF2B5EF4-FFF2-40B4-BE49-F238E27FC236}">
                <a16:creationId xmlns:a16="http://schemas.microsoft.com/office/drawing/2014/main" id="{9F28D5E9-63BF-30AA-CCAA-ECC87A62607E}"/>
              </a:ext>
            </a:extLst>
          </p:cNvPr>
          <p:cNvGraphicFramePr>
            <a:graphicFrameLocks noGrp="1"/>
          </p:cNvGraphicFramePr>
          <p:nvPr>
            <p:extLst>
              <p:ext uri="{D42A27DB-BD31-4B8C-83A1-F6EECF244321}">
                <p14:modId xmlns:p14="http://schemas.microsoft.com/office/powerpoint/2010/main" val="2112334301"/>
              </p:ext>
            </p:extLst>
          </p:nvPr>
        </p:nvGraphicFramePr>
        <p:xfrm>
          <a:off x="431796" y="3322637"/>
          <a:ext cx="9180514" cy="3147896"/>
        </p:xfrm>
        <a:graphic>
          <a:graphicData uri="http://schemas.openxmlformats.org/drawingml/2006/table">
            <a:tbl>
              <a:tblPr/>
              <a:tblGrid>
                <a:gridCol w="1168919">
                  <a:extLst>
                    <a:ext uri="{9D8B030D-6E8A-4147-A177-3AD203B41FA5}">
                      <a16:colId xmlns:a16="http://schemas.microsoft.com/office/drawing/2014/main" val="2441963136"/>
                    </a:ext>
                  </a:extLst>
                </a:gridCol>
                <a:gridCol w="1384720">
                  <a:extLst>
                    <a:ext uri="{9D8B030D-6E8A-4147-A177-3AD203B41FA5}">
                      <a16:colId xmlns:a16="http://schemas.microsoft.com/office/drawing/2014/main" val="3621223283"/>
                    </a:ext>
                  </a:extLst>
                </a:gridCol>
                <a:gridCol w="1227366">
                  <a:extLst>
                    <a:ext uri="{9D8B030D-6E8A-4147-A177-3AD203B41FA5}">
                      <a16:colId xmlns:a16="http://schemas.microsoft.com/office/drawing/2014/main" val="1599110734"/>
                    </a:ext>
                  </a:extLst>
                </a:gridCol>
                <a:gridCol w="1389216">
                  <a:extLst>
                    <a:ext uri="{9D8B030D-6E8A-4147-A177-3AD203B41FA5}">
                      <a16:colId xmlns:a16="http://schemas.microsoft.com/office/drawing/2014/main" val="3955605706"/>
                    </a:ext>
                  </a:extLst>
                </a:gridCol>
                <a:gridCol w="1294803">
                  <a:extLst>
                    <a:ext uri="{9D8B030D-6E8A-4147-A177-3AD203B41FA5}">
                      <a16:colId xmlns:a16="http://schemas.microsoft.com/office/drawing/2014/main" val="147890272"/>
                    </a:ext>
                  </a:extLst>
                </a:gridCol>
                <a:gridCol w="1294803">
                  <a:extLst>
                    <a:ext uri="{9D8B030D-6E8A-4147-A177-3AD203B41FA5}">
                      <a16:colId xmlns:a16="http://schemas.microsoft.com/office/drawing/2014/main" val="2968454336"/>
                    </a:ext>
                  </a:extLst>
                </a:gridCol>
                <a:gridCol w="1420687">
                  <a:extLst>
                    <a:ext uri="{9D8B030D-6E8A-4147-A177-3AD203B41FA5}">
                      <a16:colId xmlns:a16="http://schemas.microsoft.com/office/drawing/2014/main" val="791769077"/>
                    </a:ext>
                  </a:extLst>
                </a:gridCol>
              </a:tblGrid>
              <a:tr h="290623">
                <a:tc>
                  <a:txBody>
                    <a:bodyPr/>
                    <a:lstStyle/>
                    <a:p>
                      <a:pPr algn="ctr" fontAlgn="b">
                        <a:buNone/>
                      </a:pPr>
                      <a:r>
                        <a:rPr lang="en-US" sz="2000" b="0" i="0" u="none" strike="noStrike">
                          <a:solidFill>
                            <a:srgbClr val="000000"/>
                          </a:solidFill>
                          <a:effectLst/>
                          <a:latin typeface="Arial" panose="020B0604020202020204" pitchFamily="34" charset="0"/>
                        </a:rPr>
                        <a:t> </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050" b="1" i="0" u="none" strike="noStrike">
                          <a:solidFill>
                            <a:srgbClr val="000000"/>
                          </a:solidFill>
                          <a:effectLst/>
                          <a:latin typeface="Century Gothic" panose="020B0502020202020204" pitchFamily="34" charset="0"/>
                        </a:rPr>
                        <a:t>2026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extLst>
                  <a:ext uri="{0D108BD9-81ED-4DB2-BD59-A6C34878D82A}">
                    <a16:rowId xmlns:a16="http://schemas.microsoft.com/office/drawing/2014/main" val="2881089805"/>
                  </a:ext>
                </a:extLst>
              </a:tr>
              <a:tr h="217967">
                <a:tc>
                  <a:txBody>
                    <a:bodyPr/>
                    <a:lstStyle/>
                    <a:p>
                      <a:pPr algn="ctr" rtl="0" fontAlgn="ctr">
                        <a:buNone/>
                      </a:pPr>
                      <a:r>
                        <a:rPr lang="en-US" sz="1050" b="1" i="0" u="none" strike="noStrike" dirty="0">
                          <a:solidFill>
                            <a:srgbClr val="000000"/>
                          </a:solidFill>
                          <a:effectLst/>
                          <a:latin typeface="Century Gothic" panose="020B0502020202020204" pitchFamily="34" charset="0"/>
                        </a:rPr>
                        <a:t>Jan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8,286.47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10,207.39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7,143.05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9,960.17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9,175.35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9,543.56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381701148"/>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Feb</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8,925.35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9,634.57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7,444.76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10,867.41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8,600.88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9,347.18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747656669"/>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Mar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10,010.79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11,235.13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8,617.84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10,676.32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10,060.54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10,736.25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751713248"/>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Apr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9,101.77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10,285.85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8,277.48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8,786.09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8,795.73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564164979"/>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May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8,820.02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9,851.76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7,526.58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9,539.18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9,135.51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605833355"/>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Jun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8,929.19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9,576.66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7,552.83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10,049.00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8,529.10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956780609"/>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Jul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10,624.76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7,945.45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8,301.19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       10,794.64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10,898.25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55093949"/>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Aug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11,272.76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8,390.29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9,717.79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10,719.36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11,194.26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376591826"/>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Sep</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12,028.00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8,075.45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8,906.63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dirty="0">
                          <a:solidFill>
                            <a:srgbClr val="000000"/>
                          </a:solidFill>
                          <a:effectLst/>
                          <a:latin typeface="Century Gothic" panose="020B0502020202020204" pitchFamily="34" charset="0"/>
                        </a:rPr>
                        <a:t>10,685.98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10,060.30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97942751"/>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Oct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13,388.62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7,980.28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fontAlgn="b">
                        <a:buNone/>
                      </a:pPr>
                      <a:r>
                        <a:rPr lang="en-US" sz="1200" b="0" i="0" u="none" strike="noStrike">
                          <a:solidFill>
                            <a:srgbClr val="000000"/>
                          </a:solidFill>
                          <a:effectLst/>
                          <a:latin typeface="Calibri" panose="020F0502020204030204" pitchFamily="34" charset="0"/>
                        </a:rPr>
                        <a:t>8,703.21</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a:solidFill>
                            <a:srgbClr val="000000"/>
                          </a:solidFill>
                          <a:effectLst/>
                          <a:latin typeface="Calibri" panose="020F0502020204030204" pitchFamily="34" charset="0"/>
                        </a:rPr>
                        <a:t>10,395.86</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dirty="0">
                          <a:solidFill>
                            <a:srgbClr val="000000"/>
                          </a:solidFill>
                          <a:effectLst/>
                          <a:latin typeface="Calibri" panose="020F0502020204030204" pitchFamily="34" charset="0"/>
                        </a:rPr>
                        <a:t>10,601.81</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l" fontAlgn="b">
                        <a:buNone/>
                      </a:pPr>
                      <a:r>
                        <a:rPr lang="en-US" sz="12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821126179"/>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Nov</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11,925.73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7,593.82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fontAlgn="b">
                        <a:buNone/>
                      </a:pPr>
                      <a:r>
                        <a:rPr lang="en-US" sz="1200" b="0" i="0" u="none" strike="noStrike">
                          <a:solidFill>
                            <a:srgbClr val="000000"/>
                          </a:solidFill>
                          <a:effectLst/>
                          <a:latin typeface="Calibri" panose="020F0502020204030204" pitchFamily="34" charset="0"/>
                        </a:rPr>
                        <a:t>8,066.42</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a:solidFill>
                            <a:srgbClr val="000000"/>
                          </a:solidFill>
                          <a:effectLst/>
                          <a:latin typeface="Calibri" panose="020F0502020204030204" pitchFamily="34" charset="0"/>
                        </a:rPr>
                        <a:t>8,314.21</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dirty="0">
                          <a:solidFill>
                            <a:srgbClr val="000000"/>
                          </a:solidFill>
                          <a:effectLst/>
                          <a:latin typeface="Calibri" panose="020F0502020204030204" pitchFamily="34" charset="0"/>
                        </a:rPr>
                        <a:t>9,318.72</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tc>
                  <a:txBody>
                    <a:bodyPr/>
                    <a:lstStyle/>
                    <a:p>
                      <a:pPr algn="l" fontAlgn="b">
                        <a:buNone/>
                      </a:pPr>
                      <a:r>
                        <a:rPr lang="en-US" sz="12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632097423"/>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Dec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10,795.49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0" i="0" u="none" strike="noStrike">
                          <a:solidFill>
                            <a:srgbClr val="000000"/>
                          </a:solidFill>
                          <a:effectLst/>
                          <a:latin typeface="Century Gothic" panose="020B0502020202020204" pitchFamily="34" charset="0"/>
                        </a:rPr>
                        <a:t>7,291.88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fontAlgn="b">
                        <a:buNone/>
                      </a:pPr>
                      <a:r>
                        <a:rPr lang="en-US" sz="1200" b="0" i="0" u="none" strike="noStrike">
                          <a:solidFill>
                            <a:srgbClr val="000000"/>
                          </a:solidFill>
                          <a:effectLst/>
                          <a:latin typeface="Calibri" panose="020F0502020204030204" pitchFamily="34" charset="0"/>
                        </a:rPr>
                        <a:t>8,528.15</a:t>
                      </a:r>
                    </a:p>
                  </a:txBody>
                  <a:tcPr marL="9525" marR="9525" marT="9525" marB="0" anchor="b">
                    <a:lnL w="1270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a:solidFill>
                            <a:srgbClr val="000000"/>
                          </a:solidFill>
                          <a:effectLst/>
                          <a:latin typeface="Calibri" panose="020F0502020204030204" pitchFamily="34" charset="0"/>
                        </a:rPr>
                        <a:t>9,065.00</a:t>
                      </a:r>
                    </a:p>
                  </a:txBody>
                  <a:tcPr marL="9525" marR="9525" marT="9525" marB="0" anchor="b">
                    <a:lnL>
                      <a:noFill/>
                    </a:lnL>
                    <a:lnR>
                      <a:noFill/>
                    </a:lnR>
                    <a:lnT w="63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fontAlgn="b">
                        <a:buNone/>
                      </a:pPr>
                      <a:r>
                        <a:rPr lang="en-US" sz="1200" b="0" i="0" u="none" strike="noStrike">
                          <a:solidFill>
                            <a:srgbClr val="000000"/>
                          </a:solidFill>
                          <a:effectLst/>
                          <a:latin typeface="Calibri" panose="020F0502020204030204" pitchFamily="34" charset="0"/>
                        </a:rPr>
                        <a:t>9,492.32</a:t>
                      </a:r>
                    </a:p>
                  </a:txBody>
                  <a:tcPr marL="9525" marR="9525" marT="9525" marB="0" anchor="b">
                    <a:lnL>
                      <a:noFill/>
                    </a:lnL>
                    <a:lnR>
                      <a:noFill/>
                    </a:lnR>
                    <a:lnT w="63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fontAlgn="b">
                        <a:buNone/>
                      </a:pPr>
                      <a:r>
                        <a:rPr lang="en-US" sz="1200" b="0" i="0" u="none" strike="noStrike" dirty="0">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589612025"/>
                  </a:ext>
                </a:extLst>
              </a:tr>
              <a:tr h="217967">
                <a:tc>
                  <a:txBody>
                    <a:bodyPr/>
                    <a:lstStyle/>
                    <a:p>
                      <a:pPr algn="ctr" rtl="0" fontAlgn="ctr">
                        <a:buNone/>
                      </a:pPr>
                      <a:r>
                        <a:rPr lang="en-US" sz="1050" b="1" i="0" u="none" strike="noStrike">
                          <a:solidFill>
                            <a:srgbClr val="000000"/>
                          </a:solidFill>
                          <a:effectLst/>
                          <a:latin typeface="Century Gothic" panose="020B0502020202020204" pitchFamily="34" charset="0"/>
                        </a:rPr>
                        <a:t>TOTAL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050" b="1" i="0" u="none" strike="noStrike">
                          <a:solidFill>
                            <a:srgbClr val="000000"/>
                          </a:solidFill>
                          <a:effectLst/>
                          <a:latin typeface="Century Gothic" panose="020B0502020202020204" pitchFamily="34" charset="0"/>
                        </a:rPr>
                        <a:t>124,108.95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1" i="0" u="none" strike="noStrike">
                          <a:solidFill>
                            <a:srgbClr val="000000"/>
                          </a:solidFill>
                          <a:effectLst/>
                          <a:latin typeface="Century Gothic" panose="020B0502020202020204" pitchFamily="34" charset="0"/>
                        </a:rPr>
                        <a:t>108,068.53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1" i="0" u="none" strike="noStrike">
                          <a:solidFill>
                            <a:srgbClr val="000000"/>
                          </a:solidFill>
                          <a:effectLst/>
                          <a:latin typeface="Century Gothic" panose="020B0502020202020204" pitchFamily="34" charset="0"/>
                        </a:rPr>
                        <a:t>98,785.92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1" i="0" u="none" strike="noStrike">
                          <a:solidFill>
                            <a:srgbClr val="000000"/>
                          </a:solidFill>
                          <a:effectLst/>
                          <a:latin typeface="Century Gothic" panose="020B0502020202020204" pitchFamily="34" charset="0"/>
                        </a:rPr>
                        <a:t>119,853.22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1" i="0" u="none" strike="noStrike">
                          <a:solidFill>
                            <a:srgbClr val="000000"/>
                          </a:solidFill>
                          <a:effectLst/>
                          <a:latin typeface="Century Gothic" panose="020B0502020202020204" pitchFamily="34" charset="0"/>
                        </a:rPr>
                        <a:t>115,862.77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050" b="1" i="0" u="none" strike="noStrike" dirty="0">
                          <a:solidFill>
                            <a:srgbClr val="000000"/>
                          </a:solidFill>
                          <a:effectLst/>
                          <a:latin typeface="Century Gothic" panose="020B0502020202020204" pitchFamily="34" charset="0"/>
                        </a:rPr>
                        <a:t>29,626.99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401327425"/>
                  </a:ext>
                </a:extLst>
              </a:tr>
            </a:tbl>
          </a:graphicData>
        </a:graphic>
      </p:graphicFrame>
    </p:spTree>
    <p:extLst>
      <p:ext uri="{BB962C8B-B14F-4D97-AF65-F5344CB8AC3E}">
        <p14:creationId xmlns:p14="http://schemas.microsoft.com/office/powerpoint/2010/main" val="85784629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96FD8492-1D32-0E08-C9AF-D78E0F5E88E1}"/>
              </a:ext>
            </a:extLst>
          </p:cNvPr>
          <p:cNvSpPr txBox="1">
            <a:spLocks noChangeArrowheads="1"/>
          </p:cNvSpPr>
          <p:nvPr/>
        </p:nvSpPr>
        <p:spPr bwMode="auto">
          <a:xfrm>
            <a:off x="2515788" y="0"/>
            <a:ext cx="5049045" cy="538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Exports (In Tons) Quarterly</a:t>
            </a:r>
          </a:p>
        </p:txBody>
      </p:sp>
      <p:sp>
        <p:nvSpPr>
          <p:cNvPr id="7" name="Rectangle 4">
            <a:extLst>
              <a:ext uri="{FF2B5EF4-FFF2-40B4-BE49-F238E27FC236}">
                <a16:creationId xmlns:a16="http://schemas.microsoft.com/office/drawing/2014/main" id="{8A96F7CF-78EA-DEB2-0BB9-9D9B4FA415BE}"/>
              </a:ext>
            </a:extLst>
          </p:cNvPr>
          <p:cNvSpPr>
            <a:spLocks noChangeArrowheads="1"/>
          </p:cNvSpPr>
          <p:nvPr/>
        </p:nvSpPr>
        <p:spPr bwMode="auto">
          <a:xfrm>
            <a:off x="-1" y="6446837"/>
            <a:ext cx="10080625" cy="1112837"/>
          </a:xfrm>
          <a:prstGeom prst="rect">
            <a:avLst/>
          </a:prstGeom>
          <a:noFill/>
          <a:ln w="9525" algn="ctr">
            <a:noFill/>
            <a:round/>
            <a:headEnd/>
            <a:tailEnd/>
          </a:ln>
        </p:spPr>
        <p:txBody>
          <a:bodyPr/>
          <a:lstStyle/>
          <a:p>
            <a:pPr marL="285750" indent="-285750" algn="just">
              <a:buFont typeface="Arial" panose="020B0604020202020204" pitchFamily="34" charset="0"/>
              <a:buChar char="•"/>
            </a:pPr>
            <a:r>
              <a:rPr lang="en-US" sz="1600" dirty="0"/>
              <a:t>Q1 2026 air exports reached 29,626.99 tons, showing improvement compared to Q1 2025 and remaining close to the strong Q1 2022 and Q1 2024 performances.</a:t>
            </a:r>
            <a:r>
              <a:rPr lang="en-US" sz="1600" b="1" dirty="0"/>
              <a:t> </a:t>
            </a:r>
          </a:p>
        </p:txBody>
      </p:sp>
      <p:graphicFrame>
        <p:nvGraphicFramePr>
          <p:cNvPr id="5" name="Chart 4">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4229491"/>
              </p:ext>
            </p:extLst>
          </p:nvPr>
        </p:nvGraphicFramePr>
        <p:xfrm>
          <a:off x="468311" y="565267"/>
          <a:ext cx="9144000" cy="35193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a:extLst>
              <a:ext uri="{FF2B5EF4-FFF2-40B4-BE49-F238E27FC236}">
                <a16:creationId xmlns:a16="http://schemas.microsoft.com/office/drawing/2014/main" id="{3D68E45D-DB4F-3382-D970-D0141F2AD0F5}"/>
              </a:ext>
            </a:extLst>
          </p:cNvPr>
          <p:cNvGraphicFramePr>
            <a:graphicFrameLocks noGrp="1"/>
          </p:cNvGraphicFramePr>
          <p:nvPr>
            <p:extLst>
              <p:ext uri="{D42A27DB-BD31-4B8C-83A1-F6EECF244321}">
                <p14:modId xmlns:p14="http://schemas.microsoft.com/office/powerpoint/2010/main" val="2987416668"/>
              </p:ext>
            </p:extLst>
          </p:nvPr>
        </p:nvGraphicFramePr>
        <p:xfrm>
          <a:off x="468310" y="4237037"/>
          <a:ext cx="9144000" cy="2209800"/>
        </p:xfrm>
        <a:graphic>
          <a:graphicData uri="http://schemas.openxmlformats.org/drawingml/2006/table">
            <a:tbl>
              <a:tblPr/>
              <a:tblGrid>
                <a:gridCol w="1164270">
                  <a:extLst>
                    <a:ext uri="{9D8B030D-6E8A-4147-A177-3AD203B41FA5}">
                      <a16:colId xmlns:a16="http://schemas.microsoft.com/office/drawing/2014/main" val="2478612055"/>
                    </a:ext>
                  </a:extLst>
                </a:gridCol>
                <a:gridCol w="1379213">
                  <a:extLst>
                    <a:ext uri="{9D8B030D-6E8A-4147-A177-3AD203B41FA5}">
                      <a16:colId xmlns:a16="http://schemas.microsoft.com/office/drawing/2014/main" val="36935657"/>
                    </a:ext>
                  </a:extLst>
                </a:gridCol>
                <a:gridCol w="1222484">
                  <a:extLst>
                    <a:ext uri="{9D8B030D-6E8A-4147-A177-3AD203B41FA5}">
                      <a16:colId xmlns:a16="http://schemas.microsoft.com/office/drawing/2014/main" val="1796379452"/>
                    </a:ext>
                  </a:extLst>
                </a:gridCol>
                <a:gridCol w="1383691">
                  <a:extLst>
                    <a:ext uri="{9D8B030D-6E8A-4147-A177-3AD203B41FA5}">
                      <a16:colId xmlns:a16="http://schemas.microsoft.com/office/drawing/2014/main" val="3040643269"/>
                    </a:ext>
                  </a:extLst>
                </a:gridCol>
                <a:gridCol w="1289653">
                  <a:extLst>
                    <a:ext uri="{9D8B030D-6E8A-4147-A177-3AD203B41FA5}">
                      <a16:colId xmlns:a16="http://schemas.microsoft.com/office/drawing/2014/main" val="1611724891"/>
                    </a:ext>
                  </a:extLst>
                </a:gridCol>
                <a:gridCol w="1289653">
                  <a:extLst>
                    <a:ext uri="{9D8B030D-6E8A-4147-A177-3AD203B41FA5}">
                      <a16:colId xmlns:a16="http://schemas.microsoft.com/office/drawing/2014/main" val="2748975561"/>
                    </a:ext>
                  </a:extLst>
                </a:gridCol>
                <a:gridCol w="1415036">
                  <a:extLst>
                    <a:ext uri="{9D8B030D-6E8A-4147-A177-3AD203B41FA5}">
                      <a16:colId xmlns:a16="http://schemas.microsoft.com/office/drawing/2014/main" val="1259549035"/>
                    </a:ext>
                  </a:extLst>
                </a:gridCol>
              </a:tblGrid>
              <a:tr h="368300">
                <a:tc>
                  <a:txBody>
                    <a:bodyPr/>
                    <a:lstStyle/>
                    <a:p>
                      <a:pPr algn="l" rtl="0" fontAlgn="ctr">
                        <a:buNone/>
                      </a:pPr>
                      <a:r>
                        <a:rPr lang="en-US" sz="1400" b="1" i="0" u="none" strike="noStrike" dirty="0">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831339822"/>
                  </a:ext>
                </a:extLst>
              </a:tr>
              <a:tr h="368300">
                <a:tc>
                  <a:txBody>
                    <a:bodyPr/>
                    <a:lstStyle/>
                    <a:p>
                      <a:pPr algn="ctr" rtl="0" fontAlgn="ctr">
                        <a:buNone/>
                      </a:pPr>
                      <a:r>
                        <a:rPr lang="en-US" sz="1400" b="1" i="0" u="none" strike="noStrike" dirty="0">
                          <a:solidFill>
                            <a:srgbClr val="000000"/>
                          </a:solidFill>
                          <a:effectLst/>
                          <a:latin typeface="Century Gothic" panose="020B0502020202020204" pitchFamily="34" charset="0"/>
                        </a:rPr>
                        <a:t>1st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27,222.61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31,077.09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23,205.65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31,503.90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27,836.77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29,626.99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809535110"/>
                  </a:ext>
                </a:extLst>
              </a:tr>
              <a:tr h="368300">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26,850.98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29,714.27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23,356.89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28,374.27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26,460.34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4069359332"/>
                  </a:ext>
                </a:extLst>
              </a:tr>
              <a:tr h="368300">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33,925.52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24,411.19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         26,925.61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       32,199.98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32,152.81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172969998"/>
                  </a:ext>
                </a:extLst>
              </a:tr>
              <a:tr h="368300">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36,109.84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22,865.98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25,297.77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27,775.07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dirty="0">
                          <a:solidFill>
                            <a:srgbClr val="000000"/>
                          </a:solidFill>
                          <a:effectLst/>
                          <a:latin typeface="Century Gothic" panose="020B0502020202020204" pitchFamily="34" charset="0"/>
                        </a:rPr>
                        <a:t>29,412.85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166506668"/>
                  </a:ext>
                </a:extLst>
              </a:tr>
              <a:tr h="368300">
                <a:tc>
                  <a:txBody>
                    <a:bodyPr/>
                    <a:lstStyle/>
                    <a:p>
                      <a:pPr algn="ctr" rtl="0" fontAlgn="ctr">
                        <a:buNone/>
                      </a:pPr>
                      <a:r>
                        <a:rPr lang="en-US" sz="1400" b="1" i="0" u="none" strike="noStrike" dirty="0">
                          <a:solidFill>
                            <a:srgbClr val="FF0000"/>
                          </a:solidFill>
                          <a:effectLst/>
                          <a:latin typeface="Century Gothic" panose="020B0502020202020204" pitchFamily="34" charset="0"/>
                        </a:rPr>
                        <a:t>TOTAL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124,108.95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108,068.53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98,785.92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119,853.22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115,862.77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29,626.99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CECE"/>
                    </a:solidFill>
                  </a:tcPr>
                </a:tc>
                <a:extLst>
                  <a:ext uri="{0D108BD9-81ED-4DB2-BD59-A6C34878D82A}">
                    <a16:rowId xmlns:a16="http://schemas.microsoft.com/office/drawing/2014/main" val="3980299498"/>
                  </a:ext>
                </a:extLst>
              </a:tr>
            </a:tbl>
          </a:graphicData>
        </a:graphic>
      </p:graphicFrame>
    </p:spTree>
    <p:extLst>
      <p:ext uri="{BB962C8B-B14F-4D97-AF65-F5344CB8AC3E}">
        <p14:creationId xmlns:p14="http://schemas.microsoft.com/office/powerpoint/2010/main" val="87944569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8662F673-886D-A342-0E19-A02E25C1BA5A}"/>
              </a:ext>
            </a:extLst>
          </p:cNvPr>
          <p:cNvSpPr txBox="1">
            <a:spLocks noChangeArrowheads="1"/>
          </p:cNvSpPr>
          <p:nvPr/>
        </p:nvSpPr>
        <p:spPr bwMode="auto">
          <a:xfrm>
            <a:off x="504824" y="0"/>
            <a:ext cx="90709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Imports (In Tons) Month on Month</a:t>
            </a:r>
          </a:p>
        </p:txBody>
      </p:sp>
      <p:sp>
        <p:nvSpPr>
          <p:cNvPr id="7" name="Rectangle 4">
            <a:extLst>
              <a:ext uri="{FF2B5EF4-FFF2-40B4-BE49-F238E27FC236}">
                <a16:creationId xmlns:a16="http://schemas.microsoft.com/office/drawing/2014/main" id="{EC212AEC-75E7-0147-744B-50A4D382AB02}"/>
              </a:ext>
            </a:extLst>
          </p:cNvPr>
          <p:cNvSpPr>
            <a:spLocks noChangeArrowheads="1"/>
          </p:cNvSpPr>
          <p:nvPr/>
        </p:nvSpPr>
        <p:spPr bwMode="auto">
          <a:xfrm>
            <a:off x="-1" y="6460403"/>
            <a:ext cx="10080625" cy="1099272"/>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dirty="0"/>
              <a:t>During the 1st Quarter of 2026, air imports remained strong, with January recording the highest monthly volume in Q1 at 4,103.56 tons.</a:t>
            </a:r>
          </a:p>
        </p:txBody>
      </p:sp>
      <p:graphicFrame>
        <p:nvGraphicFramePr>
          <p:cNvPr id="2" name="Chart 1">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2332726459"/>
              </p:ext>
            </p:extLst>
          </p:nvPr>
        </p:nvGraphicFramePr>
        <p:xfrm>
          <a:off x="504822" y="435626"/>
          <a:ext cx="9070973" cy="27346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a:extLst>
              <a:ext uri="{FF2B5EF4-FFF2-40B4-BE49-F238E27FC236}">
                <a16:creationId xmlns:a16="http://schemas.microsoft.com/office/drawing/2014/main" id="{3402DC7C-BEB7-0F25-4C1F-4F3D2ECD9016}"/>
              </a:ext>
            </a:extLst>
          </p:cNvPr>
          <p:cNvGraphicFramePr>
            <a:graphicFrameLocks noGrp="1"/>
          </p:cNvGraphicFramePr>
          <p:nvPr>
            <p:extLst>
              <p:ext uri="{D42A27DB-BD31-4B8C-83A1-F6EECF244321}">
                <p14:modId xmlns:p14="http://schemas.microsoft.com/office/powerpoint/2010/main" val="3435677930"/>
              </p:ext>
            </p:extLst>
          </p:nvPr>
        </p:nvGraphicFramePr>
        <p:xfrm>
          <a:off x="496884" y="3260003"/>
          <a:ext cx="9070971" cy="3200400"/>
        </p:xfrm>
        <a:graphic>
          <a:graphicData uri="http://schemas.openxmlformats.org/drawingml/2006/table">
            <a:tbl>
              <a:tblPr/>
              <a:tblGrid>
                <a:gridCol w="1194009">
                  <a:extLst>
                    <a:ext uri="{9D8B030D-6E8A-4147-A177-3AD203B41FA5}">
                      <a16:colId xmlns:a16="http://schemas.microsoft.com/office/drawing/2014/main" val="1588372458"/>
                    </a:ext>
                  </a:extLst>
                </a:gridCol>
                <a:gridCol w="1403945">
                  <a:extLst>
                    <a:ext uri="{9D8B030D-6E8A-4147-A177-3AD203B41FA5}">
                      <a16:colId xmlns:a16="http://schemas.microsoft.com/office/drawing/2014/main" val="1492710904"/>
                    </a:ext>
                  </a:extLst>
                </a:gridCol>
                <a:gridCol w="1452056">
                  <a:extLst>
                    <a:ext uri="{9D8B030D-6E8A-4147-A177-3AD203B41FA5}">
                      <a16:colId xmlns:a16="http://schemas.microsoft.com/office/drawing/2014/main" val="3708774016"/>
                    </a:ext>
                  </a:extLst>
                </a:gridCol>
                <a:gridCol w="1259614">
                  <a:extLst>
                    <a:ext uri="{9D8B030D-6E8A-4147-A177-3AD203B41FA5}">
                      <a16:colId xmlns:a16="http://schemas.microsoft.com/office/drawing/2014/main" val="2252343577"/>
                    </a:ext>
                  </a:extLst>
                </a:gridCol>
                <a:gridCol w="1242119">
                  <a:extLst>
                    <a:ext uri="{9D8B030D-6E8A-4147-A177-3AD203B41FA5}">
                      <a16:colId xmlns:a16="http://schemas.microsoft.com/office/drawing/2014/main" val="4255924337"/>
                    </a:ext>
                  </a:extLst>
                </a:gridCol>
                <a:gridCol w="1242119">
                  <a:extLst>
                    <a:ext uri="{9D8B030D-6E8A-4147-A177-3AD203B41FA5}">
                      <a16:colId xmlns:a16="http://schemas.microsoft.com/office/drawing/2014/main" val="19860386"/>
                    </a:ext>
                  </a:extLst>
                </a:gridCol>
                <a:gridCol w="1277109">
                  <a:extLst>
                    <a:ext uri="{9D8B030D-6E8A-4147-A177-3AD203B41FA5}">
                      <a16:colId xmlns:a16="http://schemas.microsoft.com/office/drawing/2014/main" val="3866424837"/>
                    </a:ext>
                  </a:extLst>
                </a:gridCol>
              </a:tblGrid>
              <a:tr h="228600">
                <a:tc>
                  <a:txBody>
                    <a:bodyPr/>
                    <a:lstStyle/>
                    <a:p>
                      <a:pPr algn="l"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ctr" rtl="0" fontAlgn="ctr">
                        <a:buNone/>
                      </a:pPr>
                      <a:r>
                        <a:rPr lang="en-US" sz="1100" b="1" i="0" u="none" strike="noStrike">
                          <a:solidFill>
                            <a:srgbClr val="000000"/>
                          </a:solidFill>
                          <a:effectLst/>
                          <a:latin typeface="Century Gothic" panose="020B0502020202020204" pitchFamily="34" charset="0"/>
                        </a:rPr>
                        <a:t>2026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extLst>
                  <a:ext uri="{0D108BD9-81ED-4DB2-BD59-A6C34878D82A}">
                    <a16:rowId xmlns:a16="http://schemas.microsoft.com/office/drawing/2014/main" val="169906066"/>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Jan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3,865.25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4,373.74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2,522.41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3,166.00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3,569.17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4,103.56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745220925"/>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Feb</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3,177.57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3,081.75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2,608.16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3,193.22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3,168.56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3,705.85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29117025"/>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Mar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3,914.50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3,870.15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2,971.05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4,223.51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4,449.37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3,931.34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797082988"/>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Apr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3,353.93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3,036.41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2,596.85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3,381.48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3,462.66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577305481"/>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May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3,711.17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3,401.47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2,570.28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3,563.49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3,874.42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18822062"/>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Jun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3,312.30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3,397.17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2,816.53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3,770.55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4,149.15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955064692"/>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Jul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3,859.50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2,781.64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2,976.63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3,888.44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4,237.02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403259944"/>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Aug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4,182.14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2,543.83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2,998.65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3,866.55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3,921.49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862975980"/>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Sep</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3,943.50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2,964.78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2,937.76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3,814.65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3,871.17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318662528"/>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Oct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4,778.13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2,743.05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3,162.02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4,160.66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4,301.50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4117193624"/>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Nov</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5,215.43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2,656.84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3,266.76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3,910.74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4,191.23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1543438228"/>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Dec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4,678.77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3,203.43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3,469.85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4,156.38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4,802.21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294855879"/>
                  </a:ext>
                </a:extLst>
              </a:tr>
              <a:tr h="228600">
                <a:tc>
                  <a:txBody>
                    <a:bodyPr/>
                    <a:lstStyle/>
                    <a:p>
                      <a:pPr algn="ctr" rtl="0" fontAlgn="ctr">
                        <a:buNone/>
                      </a:pPr>
                      <a:r>
                        <a:rPr lang="en-US" sz="1100" b="1" i="0" u="none" strike="noStrike">
                          <a:solidFill>
                            <a:srgbClr val="000000"/>
                          </a:solidFill>
                          <a:effectLst/>
                          <a:latin typeface="Century Gothic" panose="020B0502020202020204" pitchFamily="34" charset="0"/>
                        </a:rPr>
                        <a:t>TOTAL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C000"/>
                    </a:solidFill>
                  </a:tcPr>
                </a:tc>
                <a:tc>
                  <a:txBody>
                    <a:bodyPr/>
                    <a:lstStyle/>
                    <a:p>
                      <a:pPr algn="r" rtl="0" fontAlgn="ctr">
                        <a:buNone/>
                      </a:pPr>
                      <a:r>
                        <a:rPr lang="en-US" sz="1100" b="1" i="0" u="none" strike="noStrike">
                          <a:solidFill>
                            <a:srgbClr val="000000"/>
                          </a:solidFill>
                          <a:effectLst/>
                          <a:latin typeface="Century Gothic" panose="020B0502020202020204" pitchFamily="34" charset="0"/>
                        </a:rPr>
                        <a:t>47,992.19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1" i="0" u="none" strike="noStrike">
                          <a:solidFill>
                            <a:srgbClr val="000000"/>
                          </a:solidFill>
                          <a:effectLst/>
                          <a:latin typeface="Century Gothic" panose="020B0502020202020204" pitchFamily="34" charset="0"/>
                        </a:rPr>
                        <a:t>38,054.26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1" i="0" u="none" strike="noStrike">
                          <a:solidFill>
                            <a:srgbClr val="000000"/>
                          </a:solidFill>
                          <a:effectLst/>
                          <a:latin typeface="Century Gothic" panose="020B0502020202020204" pitchFamily="34" charset="0"/>
                        </a:rPr>
                        <a:t>34,896.95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1" i="0" u="none" strike="noStrike">
                          <a:solidFill>
                            <a:srgbClr val="000000"/>
                          </a:solidFill>
                          <a:effectLst/>
                          <a:latin typeface="Century Gothic" panose="020B0502020202020204" pitchFamily="34" charset="0"/>
                        </a:rPr>
                        <a:t>45,095.67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1" i="0" u="none" strike="noStrike">
                          <a:solidFill>
                            <a:srgbClr val="000000"/>
                          </a:solidFill>
                          <a:effectLst/>
                          <a:latin typeface="Century Gothic" panose="020B0502020202020204" pitchFamily="34" charset="0"/>
                        </a:rPr>
                        <a:t>47,997.95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tc>
                  <a:txBody>
                    <a:bodyPr/>
                    <a:lstStyle/>
                    <a:p>
                      <a:pPr algn="r" rtl="0" fontAlgn="ctr">
                        <a:buNone/>
                      </a:pPr>
                      <a:r>
                        <a:rPr lang="en-US" sz="1100" b="1" i="0" u="none" strike="noStrike" dirty="0">
                          <a:solidFill>
                            <a:srgbClr val="000000"/>
                          </a:solidFill>
                          <a:effectLst/>
                          <a:latin typeface="Century Gothic" panose="020B0502020202020204" pitchFamily="34" charset="0"/>
                        </a:rPr>
                        <a:t>11,740.75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8EA"/>
                    </a:solidFill>
                  </a:tcPr>
                </a:tc>
                <a:extLst>
                  <a:ext uri="{0D108BD9-81ED-4DB2-BD59-A6C34878D82A}">
                    <a16:rowId xmlns:a16="http://schemas.microsoft.com/office/drawing/2014/main" val="2191392950"/>
                  </a:ext>
                </a:extLst>
              </a:tr>
            </a:tbl>
          </a:graphicData>
        </a:graphic>
      </p:graphicFrame>
    </p:spTree>
    <p:extLst>
      <p:ext uri="{BB962C8B-B14F-4D97-AF65-F5344CB8AC3E}">
        <p14:creationId xmlns:p14="http://schemas.microsoft.com/office/powerpoint/2010/main" val="340406736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8DB343AE-4263-E625-909F-2B6C1957CD02}"/>
              </a:ext>
            </a:extLst>
          </p:cNvPr>
          <p:cNvSpPr txBox="1">
            <a:spLocks noChangeArrowheads="1"/>
          </p:cNvSpPr>
          <p:nvPr/>
        </p:nvSpPr>
        <p:spPr bwMode="auto">
          <a:xfrm>
            <a:off x="504824" y="1"/>
            <a:ext cx="9070975" cy="503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Imports (In Tons) Quarterly</a:t>
            </a:r>
          </a:p>
        </p:txBody>
      </p:sp>
      <p:sp>
        <p:nvSpPr>
          <p:cNvPr id="7" name="Rectangle 4">
            <a:extLst>
              <a:ext uri="{FF2B5EF4-FFF2-40B4-BE49-F238E27FC236}">
                <a16:creationId xmlns:a16="http://schemas.microsoft.com/office/drawing/2014/main" id="{D81623B7-A985-718A-026E-D743ABD39B13}"/>
              </a:ext>
            </a:extLst>
          </p:cNvPr>
          <p:cNvSpPr>
            <a:spLocks noChangeArrowheads="1"/>
          </p:cNvSpPr>
          <p:nvPr/>
        </p:nvSpPr>
        <p:spPr bwMode="auto">
          <a:xfrm>
            <a:off x="0" y="6599237"/>
            <a:ext cx="10080625" cy="960438"/>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dirty="0"/>
              <a:t>Q1 2026 air imports reached 11,740.75 tons, the highest first-quarter performance compared to the previous five years.</a:t>
            </a:r>
          </a:p>
        </p:txBody>
      </p:sp>
      <p:graphicFrame>
        <p:nvGraphicFramePr>
          <p:cNvPr id="2" name="Chart 1">
            <a:extLst>
              <a:ext uri="{FF2B5EF4-FFF2-40B4-BE49-F238E27FC236}">
                <a16:creationId xmlns:a16="http://schemas.microsoft.com/office/drawing/2014/main" id="{00000000-0008-0000-0100-000005000000}"/>
              </a:ext>
            </a:extLst>
          </p:cNvPr>
          <p:cNvGraphicFramePr>
            <a:graphicFrameLocks/>
          </p:cNvGraphicFramePr>
          <p:nvPr>
            <p:extLst>
              <p:ext uri="{D42A27DB-BD31-4B8C-83A1-F6EECF244321}">
                <p14:modId xmlns:p14="http://schemas.microsoft.com/office/powerpoint/2010/main" val="2405359097"/>
              </p:ext>
            </p:extLst>
          </p:nvPr>
        </p:nvGraphicFramePr>
        <p:xfrm>
          <a:off x="504824" y="503237"/>
          <a:ext cx="9070974" cy="3505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02479C7B-DF39-766E-C25A-24426E1B3FEF}"/>
              </a:ext>
            </a:extLst>
          </p:cNvPr>
          <p:cNvGraphicFramePr>
            <a:graphicFrameLocks noGrp="1"/>
          </p:cNvGraphicFramePr>
          <p:nvPr>
            <p:extLst>
              <p:ext uri="{D42A27DB-BD31-4B8C-83A1-F6EECF244321}">
                <p14:modId xmlns:p14="http://schemas.microsoft.com/office/powerpoint/2010/main" val="4133577124"/>
              </p:ext>
            </p:extLst>
          </p:nvPr>
        </p:nvGraphicFramePr>
        <p:xfrm>
          <a:off x="487361" y="4160837"/>
          <a:ext cx="9088437" cy="2286000"/>
        </p:xfrm>
        <a:graphic>
          <a:graphicData uri="http://schemas.openxmlformats.org/drawingml/2006/table">
            <a:tbl>
              <a:tblPr/>
              <a:tblGrid>
                <a:gridCol w="1196308">
                  <a:extLst>
                    <a:ext uri="{9D8B030D-6E8A-4147-A177-3AD203B41FA5}">
                      <a16:colId xmlns:a16="http://schemas.microsoft.com/office/drawing/2014/main" val="143975509"/>
                    </a:ext>
                  </a:extLst>
                </a:gridCol>
                <a:gridCol w="1406648">
                  <a:extLst>
                    <a:ext uri="{9D8B030D-6E8A-4147-A177-3AD203B41FA5}">
                      <a16:colId xmlns:a16="http://schemas.microsoft.com/office/drawing/2014/main" val="352016660"/>
                    </a:ext>
                  </a:extLst>
                </a:gridCol>
                <a:gridCol w="1454852">
                  <a:extLst>
                    <a:ext uri="{9D8B030D-6E8A-4147-A177-3AD203B41FA5}">
                      <a16:colId xmlns:a16="http://schemas.microsoft.com/office/drawing/2014/main" val="2888352057"/>
                    </a:ext>
                  </a:extLst>
                </a:gridCol>
                <a:gridCol w="1262039">
                  <a:extLst>
                    <a:ext uri="{9D8B030D-6E8A-4147-A177-3AD203B41FA5}">
                      <a16:colId xmlns:a16="http://schemas.microsoft.com/office/drawing/2014/main" val="2817340109"/>
                    </a:ext>
                  </a:extLst>
                </a:gridCol>
                <a:gridCol w="1244511">
                  <a:extLst>
                    <a:ext uri="{9D8B030D-6E8A-4147-A177-3AD203B41FA5}">
                      <a16:colId xmlns:a16="http://schemas.microsoft.com/office/drawing/2014/main" val="153169720"/>
                    </a:ext>
                  </a:extLst>
                </a:gridCol>
                <a:gridCol w="1244511">
                  <a:extLst>
                    <a:ext uri="{9D8B030D-6E8A-4147-A177-3AD203B41FA5}">
                      <a16:colId xmlns:a16="http://schemas.microsoft.com/office/drawing/2014/main" val="1607728632"/>
                    </a:ext>
                  </a:extLst>
                </a:gridCol>
                <a:gridCol w="1279568">
                  <a:extLst>
                    <a:ext uri="{9D8B030D-6E8A-4147-A177-3AD203B41FA5}">
                      <a16:colId xmlns:a16="http://schemas.microsoft.com/office/drawing/2014/main" val="122236455"/>
                    </a:ext>
                  </a:extLst>
                </a:gridCol>
              </a:tblGrid>
              <a:tr h="381000">
                <a:tc>
                  <a:txBody>
                    <a:bodyPr/>
                    <a:lstStyle/>
                    <a:p>
                      <a:pPr algn="l"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2062829502"/>
                  </a:ext>
                </a:extLst>
              </a:tr>
              <a:tr h="381000">
                <a:tc>
                  <a:txBody>
                    <a:bodyPr/>
                    <a:lstStyle/>
                    <a:p>
                      <a:pPr algn="ctr" rtl="0" fontAlgn="ctr">
                        <a:buNone/>
                      </a:pPr>
                      <a:r>
                        <a:rPr lang="en-US" sz="1400" b="1" i="0" u="none" strike="noStrike">
                          <a:solidFill>
                            <a:srgbClr val="000000"/>
                          </a:solidFill>
                          <a:effectLst/>
                          <a:latin typeface="Century Gothic" panose="020B0502020202020204" pitchFamily="34" charset="0"/>
                        </a:rPr>
                        <a:t>1st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10,957.32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11,325.64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8,101.62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10,582.73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11,187.10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11,740.75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808643467"/>
                  </a:ext>
                </a:extLst>
              </a:tr>
              <a:tr h="381000">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10,377.40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9,835.05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7,983.66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10,715.52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11,486.23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1517757371"/>
                  </a:ext>
                </a:extLst>
              </a:tr>
              <a:tr h="381000">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11,985.14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8,290.25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8,913.04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11,569.64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12,029.68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4228514606"/>
                  </a:ext>
                </a:extLst>
              </a:tr>
              <a:tr h="381000">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14,672.33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8,603.32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9,898.63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12,227.78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13,294.94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131488233"/>
                  </a:ext>
                </a:extLst>
              </a:tr>
              <a:tr h="381000">
                <a:tc>
                  <a:txBody>
                    <a:bodyPr/>
                    <a:lstStyle/>
                    <a:p>
                      <a:pPr algn="ctr" rtl="0" fontAlgn="ctr">
                        <a:buNone/>
                      </a:pPr>
                      <a:r>
                        <a:rPr lang="en-US" sz="1400" b="1" i="0" u="none" strike="noStrike" dirty="0">
                          <a:solidFill>
                            <a:srgbClr val="FF0000"/>
                          </a:solidFill>
                          <a:effectLst/>
                          <a:latin typeface="Century Gothic" panose="020B0502020202020204" pitchFamily="34" charset="0"/>
                        </a:rPr>
                        <a:t>TOTAL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47,992.19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38,054.26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34,896.95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45,095.67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47,997.95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11,740.75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624992697"/>
                  </a:ext>
                </a:extLst>
              </a:tr>
            </a:tbl>
          </a:graphicData>
        </a:graphic>
      </p:graphicFrame>
    </p:spTree>
    <p:extLst>
      <p:ext uri="{BB962C8B-B14F-4D97-AF65-F5344CB8AC3E}">
        <p14:creationId xmlns:p14="http://schemas.microsoft.com/office/powerpoint/2010/main" val="202319389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ED513409-25E5-1E5B-0DAB-7E418A76CDB6}"/>
              </a:ext>
            </a:extLst>
          </p:cNvPr>
          <p:cNvSpPr txBox="1">
            <a:spLocks noChangeArrowheads="1"/>
          </p:cNvSpPr>
          <p:nvPr/>
        </p:nvSpPr>
        <p:spPr bwMode="auto">
          <a:xfrm>
            <a:off x="504824" y="0"/>
            <a:ext cx="90709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UL-Transshipments (In Tons) Quarterly</a:t>
            </a:r>
          </a:p>
        </p:txBody>
      </p:sp>
      <p:sp>
        <p:nvSpPr>
          <p:cNvPr id="7" name="Rectangle 4">
            <a:extLst>
              <a:ext uri="{FF2B5EF4-FFF2-40B4-BE49-F238E27FC236}">
                <a16:creationId xmlns:a16="http://schemas.microsoft.com/office/drawing/2014/main" id="{C55D6C06-9D37-6EC6-73F6-A6A926F52A58}"/>
              </a:ext>
            </a:extLst>
          </p:cNvPr>
          <p:cNvSpPr>
            <a:spLocks noChangeArrowheads="1"/>
          </p:cNvSpPr>
          <p:nvPr/>
        </p:nvSpPr>
        <p:spPr bwMode="auto">
          <a:xfrm>
            <a:off x="-1" y="6751638"/>
            <a:ext cx="10080625" cy="808038"/>
          </a:xfrm>
          <a:prstGeom prst="rect">
            <a:avLst/>
          </a:prstGeom>
          <a:noFill/>
          <a:ln w="9525" algn="ctr">
            <a:noFill/>
            <a:round/>
            <a:headEnd/>
            <a:tailEnd/>
          </a:ln>
        </p:spPr>
        <p:txBody>
          <a:bodyPr/>
          <a:lstStyle/>
          <a:p>
            <a:pPr marL="171450" indent="-171450">
              <a:buFont typeface="Arial" panose="020B0604020202020204" pitchFamily="34" charset="0"/>
              <a:buChar char="•"/>
            </a:pPr>
            <a:r>
              <a:rPr lang="en-US" sz="1600" dirty="0"/>
              <a:t>Q1 2026 air transshipment volumes increased compared to previous years’ Q1 figures, except for 2024, reflecting a steady recovery in transshipment performance.</a:t>
            </a:r>
            <a:endParaRPr lang="en-US" altLang="en-US" sz="1600" dirty="0"/>
          </a:p>
        </p:txBody>
      </p:sp>
      <p:graphicFrame>
        <p:nvGraphicFramePr>
          <p:cNvPr id="2" name="Chart 1">
            <a:extLst>
              <a:ext uri="{FF2B5EF4-FFF2-40B4-BE49-F238E27FC236}">
                <a16:creationId xmlns:a16="http://schemas.microsoft.com/office/drawing/2014/main" id="{00000000-0008-0000-0200-000009000000}"/>
              </a:ext>
            </a:extLst>
          </p:cNvPr>
          <p:cNvGraphicFramePr>
            <a:graphicFrameLocks/>
          </p:cNvGraphicFramePr>
          <p:nvPr>
            <p:extLst>
              <p:ext uri="{D42A27DB-BD31-4B8C-83A1-F6EECF244321}">
                <p14:modId xmlns:p14="http://schemas.microsoft.com/office/powerpoint/2010/main" val="1593444873"/>
              </p:ext>
            </p:extLst>
          </p:nvPr>
        </p:nvGraphicFramePr>
        <p:xfrm>
          <a:off x="504824" y="503237"/>
          <a:ext cx="9070974" cy="3505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A3E25D41-FA8A-C558-C019-DD694B381B06}"/>
              </a:ext>
            </a:extLst>
          </p:cNvPr>
          <p:cNvGraphicFramePr>
            <a:graphicFrameLocks noGrp="1"/>
          </p:cNvGraphicFramePr>
          <p:nvPr>
            <p:extLst>
              <p:ext uri="{D42A27DB-BD31-4B8C-83A1-F6EECF244321}">
                <p14:modId xmlns:p14="http://schemas.microsoft.com/office/powerpoint/2010/main" val="3703654819"/>
              </p:ext>
            </p:extLst>
          </p:nvPr>
        </p:nvGraphicFramePr>
        <p:xfrm>
          <a:off x="504824" y="4111624"/>
          <a:ext cx="9070973" cy="2640012"/>
        </p:xfrm>
        <a:graphic>
          <a:graphicData uri="http://schemas.openxmlformats.org/drawingml/2006/table">
            <a:tbl>
              <a:tblPr/>
              <a:tblGrid>
                <a:gridCol w="1701100">
                  <a:extLst>
                    <a:ext uri="{9D8B030D-6E8A-4147-A177-3AD203B41FA5}">
                      <a16:colId xmlns:a16="http://schemas.microsoft.com/office/drawing/2014/main" val="3952764536"/>
                    </a:ext>
                  </a:extLst>
                </a:gridCol>
                <a:gridCol w="1252458">
                  <a:extLst>
                    <a:ext uri="{9D8B030D-6E8A-4147-A177-3AD203B41FA5}">
                      <a16:colId xmlns:a16="http://schemas.microsoft.com/office/drawing/2014/main" val="1164790565"/>
                    </a:ext>
                  </a:extLst>
                </a:gridCol>
                <a:gridCol w="1252458">
                  <a:extLst>
                    <a:ext uri="{9D8B030D-6E8A-4147-A177-3AD203B41FA5}">
                      <a16:colId xmlns:a16="http://schemas.microsoft.com/office/drawing/2014/main" val="2342031384"/>
                    </a:ext>
                  </a:extLst>
                </a:gridCol>
                <a:gridCol w="1252458">
                  <a:extLst>
                    <a:ext uri="{9D8B030D-6E8A-4147-A177-3AD203B41FA5}">
                      <a16:colId xmlns:a16="http://schemas.microsoft.com/office/drawing/2014/main" val="1324822890"/>
                    </a:ext>
                  </a:extLst>
                </a:gridCol>
                <a:gridCol w="1252458">
                  <a:extLst>
                    <a:ext uri="{9D8B030D-6E8A-4147-A177-3AD203B41FA5}">
                      <a16:colId xmlns:a16="http://schemas.microsoft.com/office/drawing/2014/main" val="3165469482"/>
                    </a:ext>
                  </a:extLst>
                </a:gridCol>
                <a:gridCol w="1252458">
                  <a:extLst>
                    <a:ext uri="{9D8B030D-6E8A-4147-A177-3AD203B41FA5}">
                      <a16:colId xmlns:a16="http://schemas.microsoft.com/office/drawing/2014/main" val="1903229401"/>
                    </a:ext>
                  </a:extLst>
                </a:gridCol>
                <a:gridCol w="1107583">
                  <a:extLst>
                    <a:ext uri="{9D8B030D-6E8A-4147-A177-3AD203B41FA5}">
                      <a16:colId xmlns:a16="http://schemas.microsoft.com/office/drawing/2014/main" val="864597626"/>
                    </a:ext>
                  </a:extLst>
                </a:gridCol>
              </a:tblGrid>
              <a:tr h="440002">
                <a:tc>
                  <a:txBody>
                    <a:bodyPr/>
                    <a:lstStyle/>
                    <a:p>
                      <a:pPr algn="l"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2026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255832849"/>
                  </a:ext>
                </a:extLst>
              </a:tr>
              <a:tr h="440002">
                <a:tc>
                  <a:txBody>
                    <a:bodyPr/>
                    <a:lstStyle/>
                    <a:p>
                      <a:pPr algn="ctr" rtl="0" fontAlgn="ctr">
                        <a:buNone/>
                      </a:pPr>
                      <a:r>
                        <a:rPr lang="en-US" sz="1400" b="1" i="0" u="none" strike="noStrike">
                          <a:solidFill>
                            <a:srgbClr val="000000"/>
                          </a:solidFill>
                          <a:effectLst/>
                          <a:latin typeface="Century Gothic" panose="020B0502020202020204" pitchFamily="34" charset="0"/>
                        </a:rPr>
                        <a:t>1st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3,765.81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6,138.50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5,727.79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7,355.92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5,679.26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6,147.44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2307588177"/>
                  </a:ext>
                </a:extLst>
              </a:tr>
              <a:tr h="440002">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4,971.27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7,451.95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5,826.13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7,152.26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6,583.16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493597120"/>
                  </a:ext>
                </a:extLst>
              </a:tr>
              <a:tr h="440002">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6,979.10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5,300.03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7,052.71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6,971.15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7,142.98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2215354422"/>
                  </a:ext>
                </a:extLst>
              </a:tr>
              <a:tr h="440002">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7,279.39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5,981.29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6,637.10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6,045.90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6,988.50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979960328"/>
                  </a:ext>
                </a:extLst>
              </a:tr>
              <a:tr h="440002">
                <a:tc>
                  <a:txBody>
                    <a:bodyPr/>
                    <a:lstStyle/>
                    <a:p>
                      <a:pPr algn="ctr" rtl="0" fontAlgn="ctr">
                        <a:buNone/>
                      </a:pPr>
                      <a:r>
                        <a:rPr lang="en-US" sz="1400" b="1" i="0" u="none" strike="noStrike">
                          <a:solidFill>
                            <a:srgbClr val="FF0000"/>
                          </a:solidFill>
                          <a:effectLst/>
                          <a:latin typeface="Century Gothic" panose="020B0502020202020204" pitchFamily="34" charset="0"/>
                        </a:rPr>
                        <a:t>TOTAL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22,995.57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24,871.77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25,243.73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27,525.23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26,393.90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6,147.44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4072268976"/>
                  </a:ext>
                </a:extLst>
              </a:tr>
            </a:tbl>
          </a:graphicData>
        </a:graphic>
      </p:graphicFrame>
    </p:spTree>
    <p:extLst>
      <p:ext uri="{BB962C8B-B14F-4D97-AF65-F5344CB8AC3E}">
        <p14:creationId xmlns:p14="http://schemas.microsoft.com/office/powerpoint/2010/main" val="117132012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6A0F9BB-3D44-6787-EE2F-E7D0D46A5DEA}"/>
              </a:ext>
            </a:extLst>
          </p:cNvPr>
          <p:cNvSpPr>
            <a:spLocks noGrp="1" noChangeArrowheads="1"/>
          </p:cNvSpPr>
          <p:nvPr>
            <p:ph type="title"/>
          </p:nvPr>
        </p:nvSpPr>
        <p:spPr>
          <a:xfrm>
            <a:off x="0" y="0"/>
            <a:ext cx="10080625" cy="731837"/>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Air Freight Throughput (Exports, Imports &amp; UL-Transshipments) </a:t>
            </a:r>
            <a:br>
              <a:rPr lang="en-US" altLang="en-US" sz="2300" b="1" cap="none" dirty="0">
                <a:latin typeface="Arial" panose="020B0604020202020204" pitchFamily="34" charset="0"/>
                <a:cs typeface="Arial" panose="020B0604020202020204" pitchFamily="34" charset="0"/>
              </a:rPr>
            </a:br>
            <a:r>
              <a:rPr lang="en-US" altLang="en-US" sz="2300" b="1" cap="none" dirty="0">
                <a:latin typeface="Arial" panose="020B0604020202020204" pitchFamily="34" charset="0"/>
                <a:cs typeface="Arial" panose="020B0604020202020204" pitchFamily="34" charset="0"/>
              </a:rPr>
              <a:t>in Ton’s Yearly</a:t>
            </a:r>
            <a:endParaRPr lang="en-US" altLang="en-US" sz="23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773F3A67-8A0D-9FDB-898D-06E293E6BF57}"/>
              </a:ext>
            </a:extLst>
          </p:cNvPr>
          <p:cNvSpPr>
            <a:spLocks noChangeArrowheads="1"/>
          </p:cNvSpPr>
          <p:nvPr/>
        </p:nvSpPr>
        <p:spPr bwMode="auto">
          <a:xfrm>
            <a:off x="-1" y="6599236"/>
            <a:ext cx="10080625" cy="960439"/>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dirty="0"/>
              <a:t>Data shown includes performance from 2021 to Q1 2026. Total throughput for Q1 2026 reached 47,515.18 tons.</a:t>
            </a:r>
          </a:p>
        </p:txBody>
      </p:sp>
      <p:graphicFrame>
        <p:nvGraphicFramePr>
          <p:cNvPr id="2" name="Chart 1">
            <a:extLst>
              <a:ext uri="{FF2B5EF4-FFF2-40B4-BE49-F238E27FC236}">
                <a16:creationId xmlns:a16="http://schemas.microsoft.com/office/drawing/2014/main" id="{00000000-0008-0000-0300-00000B000000}"/>
              </a:ext>
            </a:extLst>
          </p:cNvPr>
          <p:cNvGraphicFramePr>
            <a:graphicFrameLocks/>
          </p:cNvGraphicFramePr>
          <p:nvPr>
            <p:extLst>
              <p:ext uri="{D42A27DB-BD31-4B8C-83A1-F6EECF244321}">
                <p14:modId xmlns:p14="http://schemas.microsoft.com/office/powerpoint/2010/main" val="3521788967"/>
              </p:ext>
            </p:extLst>
          </p:nvPr>
        </p:nvGraphicFramePr>
        <p:xfrm>
          <a:off x="468312" y="655637"/>
          <a:ext cx="9144000" cy="32765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a:extLst>
              <a:ext uri="{FF2B5EF4-FFF2-40B4-BE49-F238E27FC236}">
                <a16:creationId xmlns:a16="http://schemas.microsoft.com/office/drawing/2014/main" id="{FE988E16-54B7-6144-9940-6B55289CC8DE}"/>
              </a:ext>
            </a:extLst>
          </p:cNvPr>
          <p:cNvGraphicFramePr>
            <a:graphicFrameLocks noGrp="1"/>
          </p:cNvGraphicFramePr>
          <p:nvPr>
            <p:extLst>
              <p:ext uri="{D42A27DB-BD31-4B8C-83A1-F6EECF244321}">
                <p14:modId xmlns:p14="http://schemas.microsoft.com/office/powerpoint/2010/main" val="2071171351"/>
              </p:ext>
            </p:extLst>
          </p:nvPr>
        </p:nvGraphicFramePr>
        <p:xfrm>
          <a:off x="468312" y="4008436"/>
          <a:ext cx="9144000" cy="2590797"/>
        </p:xfrm>
        <a:graphic>
          <a:graphicData uri="http://schemas.openxmlformats.org/drawingml/2006/table">
            <a:tbl>
              <a:tblPr/>
              <a:tblGrid>
                <a:gridCol w="1807038">
                  <a:extLst>
                    <a:ext uri="{9D8B030D-6E8A-4147-A177-3AD203B41FA5}">
                      <a16:colId xmlns:a16="http://schemas.microsoft.com/office/drawing/2014/main" val="1009958799"/>
                    </a:ext>
                  </a:extLst>
                </a:gridCol>
                <a:gridCol w="1367908">
                  <a:extLst>
                    <a:ext uri="{9D8B030D-6E8A-4147-A177-3AD203B41FA5}">
                      <a16:colId xmlns:a16="http://schemas.microsoft.com/office/drawing/2014/main" val="3795296473"/>
                    </a:ext>
                  </a:extLst>
                </a:gridCol>
                <a:gridCol w="1958596">
                  <a:extLst>
                    <a:ext uri="{9D8B030D-6E8A-4147-A177-3AD203B41FA5}">
                      <a16:colId xmlns:a16="http://schemas.microsoft.com/office/drawing/2014/main" val="3800101706"/>
                    </a:ext>
                  </a:extLst>
                </a:gridCol>
                <a:gridCol w="2393839">
                  <a:extLst>
                    <a:ext uri="{9D8B030D-6E8A-4147-A177-3AD203B41FA5}">
                      <a16:colId xmlns:a16="http://schemas.microsoft.com/office/drawing/2014/main" val="2793373670"/>
                    </a:ext>
                  </a:extLst>
                </a:gridCol>
                <a:gridCol w="1616619">
                  <a:extLst>
                    <a:ext uri="{9D8B030D-6E8A-4147-A177-3AD203B41FA5}">
                      <a16:colId xmlns:a16="http://schemas.microsoft.com/office/drawing/2014/main" val="1768065966"/>
                    </a:ext>
                  </a:extLst>
                </a:gridCol>
              </a:tblGrid>
              <a:tr h="337930">
                <a:tc>
                  <a:txBody>
                    <a:bodyPr/>
                    <a:lstStyle/>
                    <a:p>
                      <a:pPr algn="l" rtl="0" fontAlgn="ctr">
                        <a:buNone/>
                      </a:pPr>
                      <a:r>
                        <a:rPr lang="en-US" sz="11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UPLIFT (Tons)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DISCHARGE (Tons)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TRANSSHIPMENT (Tons)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TTL (Tons)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499556389"/>
                  </a:ext>
                </a:extLst>
              </a:tr>
              <a:tr h="374539">
                <a:tc>
                  <a:txBody>
                    <a:bodyPr/>
                    <a:lstStyle/>
                    <a:p>
                      <a:pPr algn="ctr" rtl="0" fontAlgn="ctr">
                        <a:buNone/>
                      </a:pPr>
                      <a:r>
                        <a:rPr lang="en-US" sz="1600" b="1" i="0" u="none" strike="noStrike">
                          <a:solidFill>
                            <a:srgbClr val="000000"/>
                          </a:solidFill>
                          <a:effectLst/>
                          <a:latin typeface="Century Gothic" panose="020B0502020202020204" pitchFamily="34" charset="0"/>
                        </a:rPr>
                        <a:t>2021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124,108.95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47,992.19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22,995.58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195,096.72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174498539"/>
                  </a:ext>
                </a:extLst>
              </a:tr>
              <a:tr h="374539">
                <a:tc>
                  <a:txBody>
                    <a:bodyPr/>
                    <a:lstStyle/>
                    <a:p>
                      <a:pPr algn="ctr" rtl="0" fontAlgn="ctr">
                        <a:buNone/>
                      </a:pPr>
                      <a:r>
                        <a:rPr lang="en-US" sz="1600" b="1" i="0" u="none" strike="noStrike">
                          <a:solidFill>
                            <a:srgbClr val="000000"/>
                          </a:solidFill>
                          <a:effectLst/>
                          <a:latin typeface="Century Gothic" panose="020B0502020202020204" pitchFamily="34" charset="0"/>
                        </a:rPr>
                        <a:t>2022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108,068.53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38,054.26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24,871.77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170,994.56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1567512334"/>
                  </a:ext>
                </a:extLst>
              </a:tr>
              <a:tr h="374539">
                <a:tc>
                  <a:txBody>
                    <a:bodyPr/>
                    <a:lstStyle/>
                    <a:p>
                      <a:pPr algn="ctr" rtl="0" fontAlgn="ctr">
                        <a:buNone/>
                      </a:pPr>
                      <a:r>
                        <a:rPr lang="en-US" sz="1600" b="1" i="0" u="none" strike="noStrike">
                          <a:solidFill>
                            <a:srgbClr val="000000"/>
                          </a:solidFill>
                          <a:effectLst/>
                          <a:latin typeface="Century Gothic" panose="020B0502020202020204" pitchFamily="34" charset="0"/>
                        </a:rPr>
                        <a:t>2023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98,785.92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34,896.95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25,243.73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158,926.60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162516313"/>
                  </a:ext>
                </a:extLst>
              </a:tr>
              <a:tr h="374539">
                <a:tc>
                  <a:txBody>
                    <a:bodyPr/>
                    <a:lstStyle/>
                    <a:p>
                      <a:pPr algn="ctr" rtl="0" fontAlgn="ctr">
                        <a:buNone/>
                      </a:pPr>
                      <a:r>
                        <a:rPr lang="en-US" sz="1600" b="1" i="0" u="none" strike="noStrike">
                          <a:solidFill>
                            <a:srgbClr val="000000"/>
                          </a:solidFill>
                          <a:effectLst/>
                          <a:latin typeface="Century Gothic" panose="020B0502020202020204" pitchFamily="34" charset="0"/>
                        </a:rPr>
                        <a:t>2024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119,853.22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45,095.67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27,525.23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192,474.12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760243197"/>
                  </a:ext>
                </a:extLst>
              </a:tr>
              <a:tr h="374539">
                <a:tc>
                  <a:txBody>
                    <a:bodyPr/>
                    <a:lstStyle/>
                    <a:p>
                      <a:pPr algn="ctr" rtl="0" fontAlgn="ctr">
                        <a:buNone/>
                      </a:pPr>
                      <a:r>
                        <a:rPr lang="en-US" sz="1600" b="1" i="0" u="none" strike="noStrike">
                          <a:solidFill>
                            <a:srgbClr val="000000"/>
                          </a:solidFill>
                          <a:effectLst/>
                          <a:latin typeface="Century Gothic" panose="020B0502020202020204" pitchFamily="34" charset="0"/>
                        </a:rPr>
                        <a:t>2025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115,862.77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47,997.95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26,393.90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190,254.62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1373306027"/>
                  </a:ext>
                </a:extLst>
              </a:tr>
              <a:tr h="380172">
                <a:tc>
                  <a:txBody>
                    <a:bodyPr/>
                    <a:lstStyle/>
                    <a:p>
                      <a:pPr algn="ctr" rtl="0" fontAlgn="ctr">
                        <a:buNone/>
                      </a:pPr>
                      <a:r>
                        <a:rPr lang="en-US" sz="1600" b="1" i="0" u="none" strike="noStrike">
                          <a:solidFill>
                            <a:srgbClr val="000000"/>
                          </a:solidFill>
                          <a:effectLst/>
                          <a:latin typeface="Century Gothic" panose="020B0502020202020204" pitchFamily="34" charset="0"/>
                        </a:rPr>
                        <a:t>2026 1ST QTR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000000"/>
                          </a:solidFill>
                          <a:effectLst/>
                          <a:latin typeface="Century Gothic" panose="020B0502020202020204" pitchFamily="34" charset="0"/>
                        </a:rPr>
                        <a:t>29,626.99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000000"/>
                          </a:solidFill>
                          <a:effectLst/>
                          <a:latin typeface="Century Gothic" panose="020B0502020202020204" pitchFamily="34" charset="0"/>
                        </a:rPr>
                        <a:t>11,740.75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000000"/>
                          </a:solidFill>
                          <a:effectLst/>
                          <a:latin typeface="Century Gothic" panose="020B0502020202020204" pitchFamily="34" charset="0"/>
                        </a:rPr>
                        <a:t>6,147.44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000000"/>
                          </a:solidFill>
                          <a:effectLst/>
                          <a:latin typeface="Century Gothic" panose="020B0502020202020204" pitchFamily="34" charset="0"/>
                        </a:rPr>
                        <a:t>47,515.18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EAAAA"/>
                    </a:solidFill>
                  </a:tcPr>
                </a:tc>
                <a:extLst>
                  <a:ext uri="{0D108BD9-81ED-4DB2-BD59-A6C34878D82A}">
                    <a16:rowId xmlns:a16="http://schemas.microsoft.com/office/drawing/2014/main" val="366412291"/>
                  </a:ext>
                </a:extLst>
              </a:tr>
            </a:tbl>
          </a:graphicData>
        </a:graphic>
      </p:graphicFrame>
    </p:spTree>
    <p:extLst>
      <p:ext uri="{BB962C8B-B14F-4D97-AF65-F5344CB8AC3E}">
        <p14:creationId xmlns:p14="http://schemas.microsoft.com/office/powerpoint/2010/main" val="268794497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503237"/>
          </a:xfrm>
        </p:spPr>
        <p:txBody>
          <a:bodyPr>
            <a:normAutofit/>
          </a:bodyPr>
          <a:lstStyle/>
          <a:p>
            <a:pPr algn="ctr" eaLnBrk="1">
              <a:buClrTx/>
              <a:buFontTx/>
              <a:buNone/>
            </a:pPr>
            <a:r>
              <a:rPr lang="en-US" altLang="en-US" sz="2300" b="1" cap="none" dirty="0">
                <a:solidFill>
                  <a:srgbClr val="000000"/>
                </a:solidFill>
                <a:latin typeface="Arial" panose="020B0604020202020204" pitchFamily="34" charset="0"/>
                <a:cs typeface="Arial" panose="020B0604020202020204" pitchFamily="34" charset="0"/>
              </a:rPr>
              <a:t>Total Ocean Exports in TEUs Quarterly</a:t>
            </a:r>
          </a:p>
        </p:txBody>
      </p:sp>
      <p:sp>
        <p:nvSpPr>
          <p:cNvPr id="9" name="Rectangle 4"/>
          <p:cNvSpPr>
            <a:spLocks noChangeArrowheads="1"/>
          </p:cNvSpPr>
          <p:nvPr/>
        </p:nvSpPr>
        <p:spPr bwMode="auto">
          <a:xfrm>
            <a:off x="0" y="6437780"/>
            <a:ext cx="10080625" cy="1121895"/>
          </a:xfrm>
          <a:prstGeom prst="rect">
            <a:avLst/>
          </a:prstGeom>
          <a:noFill/>
          <a:ln w="9525" algn="ctr">
            <a:noFill/>
            <a:round/>
            <a:headEnd/>
            <a:tailEnd/>
          </a:ln>
        </p:spPr>
        <p:txBody>
          <a:bodyPr/>
          <a:lstStyle/>
          <a:p>
            <a:pPr marL="171450" indent="-171450">
              <a:buFont typeface="Arial" panose="020B0604020202020204" pitchFamily="34" charset="0"/>
              <a:buChar char="•"/>
            </a:pPr>
            <a:r>
              <a:rPr lang="en-US" sz="1600" dirty="0"/>
              <a:t>Q1 2026 Laden Ocean Export volumes recorded the second-highest first-quarter performance in the past four years, surpassed only by Q1 2022.</a:t>
            </a:r>
            <a:endParaRPr lang="en-US" altLang="en-US" sz="1600" dirty="0"/>
          </a:p>
        </p:txBody>
      </p:sp>
      <p:graphicFrame>
        <p:nvGraphicFramePr>
          <p:cNvPr id="2" name="Chart 1">
            <a:extLst>
              <a:ext uri="{FF2B5EF4-FFF2-40B4-BE49-F238E27FC236}">
                <a16:creationId xmlns:a16="http://schemas.microsoft.com/office/drawing/2014/main" id="{00000000-0008-0000-0400-00000C000000}"/>
              </a:ext>
            </a:extLst>
          </p:cNvPr>
          <p:cNvGraphicFramePr>
            <a:graphicFrameLocks/>
          </p:cNvGraphicFramePr>
          <p:nvPr>
            <p:extLst>
              <p:ext uri="{D42A27DB-BD31-4B8C-83A1-F6EECF244321}">
                <p14:modId xmlns:p14="http://schemas.microsoft.com/office/powerpoint/2010/main" val="348570460"/>
              </p:ext>
            </p:extLst>
          </p:nvPr>
        </p:nvGraphicFramePr>
        <p:xfrm>
          <a:off x="468311" y="503237"/>
          <a:ext cx="9143995" cy="3276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FB3A8265-4EF6-7319-4CE1-FCE56AACA34E}"/>
              </a:ext>
            </a:extLst>
          </p:cNvPr>
          <p:cNvGraphicFramePr>
            <a:graphicFrameLocks noGrp="1"/>
          </p:cNvGraphicFramePr>
          <p:nvPr>
            <p:extLst>
              <p:ext uri="{D42A27DB-BD31-4B8C-83A1-F6EECF244321}">
                <p14:modId xmlns:p14="http://schemas.microsoft.com/office/powerpoint/2010/main" val="2036096992"/>
              </p:ext>
            </p:extLst>
          </p:nvPr>
        </p:nvGraphicFramePr>
        <p:xfrm>
          <a:off x="468311" y="3932236"/>
          <a:ext cx="9143990" cy="2505545"/>
        </p:xfrm>
        <a:graphic>
          <a:graphicData uri="http://schemas.openxmlformats.org/drawingml/2006/table">
            <a:tbl>
              <a:tblPr/>
              <a:tblGrid>
                <a:gridCol w="1067280">
                  <a:extLst>
                    <a:ext uri="{9D8B030D-6E8A-4147-A177-3AD203B41FA5}">
                      <a16:colId xmlns:a16="http://schemas.microsoft.com/office/drawing/2014/main" val="805944254"/>
                    </a:ext>
                  </a:extLst>
                </a:gridCol>
                <a:gridCol w="807671">
                  <a:extLst>
                    <a:ext uri="{9D8B030D-6E8A-4147-A177-3AD203B41FA5}">
                      <a16:colId xmlns:a16="http://schemas.microsoft.com/office/drawing/2014/main" val="1593637512"/>
                    </a:ext>
                  </a:extLst>
                </a:gridCol>
                <a:gridCol w="807671">
                  <a:extLst>
                    <a:ext uri="{9D8B030D-6E8A-4147-A177-3AD203B41FA5}">
                      <a16:colId xmlns:a16="http://schemas.microsoft.com/office/drawing/2014/main" val="2789791132"/>
                    </a:ext>
                  </a:extLst>
                </a:gridCol>
                <a:gridCol w="807671">
                  <a:extLst>
                    <a:ext uri="{9D8B030D-6E8A-4147-A177-3AD203B41FA5}">
                      <a16:colId xmlns:a16="http://schemas.microsoft.com/office/drawing/2014/main" val="4169541341"/>
                    </a:ext>
                  </a:extLst>
                </a:gridCol>
                <a:gridCol w="807671">
                  <a:extLst>
                    <a:ext uri="{9D8B030D-6E8A-4147-A177-3AD203B41FA5}">
                      <a16:colId xmlns:a16="http://schemas.microsoft.com/office/drawing/2014/main" val="1965169151"/>
                    </a:ext>
                  </a:extLst>
                </a:gridCol>
                <a:gridCol w="807671">
                  <a:extLst>
                    <a:ext uri="{9D8B030D-6E8A-4147-A177-3AD203B41FA5}">
                      <a16:colId xmlns:a16="http://schemas.microsoft.com/office/drawing/2014/main" val="4194159380"/>
                    </a:ext>
                  </a:extLst>
                </a:gridCol>
                <a:gridCol w="807671">
                  <a:extLst>
                    <a:ext uri="{9D8B030D-6E8A-4147-A177-3AD203B41FA5}">
                      <a16:colId xmlns:a16="http://schemas.microsoft.com/office/drawing/2014/main" val="2106171286"/>
                    </a:ext>
                  </a:extLst>
                </a:gridCol>
                <a:gridCol w="807671">
                  <a:extLst>
                    <a:ext uri="{9D8B030D-6E8A-4147-A177-3AD203B41FA5}">
                      <a16:colId xmlns:a16="http://schemas.microsoft.com/office/drawing/2014/main" val="3847947661"/>
                    </a:ext>
                  </a:extLst>
                </a:gridCol>
                <a:gridCol w="807671">
                  <a:extLst>
                    <a:ext uri="{9D8B030D-6E8A-4147-A177-3AD203B41FA5}">
                      <a16:colId xmlns:a16="http://schemas.microsoft.com/office/drawing/2014/main" val="664470292"/>
                    </a:ext>
                  </a:extLst>
                </a:gridCol>
                <a:gridCol w="807671">
                  <a:extLst>
                    <a:ext uri="{9D8B030D-6E8A-4147-A177-3AD203B41FA5}">
                      <a16:colId xmlns:a16="http://schemas.microsoft.com/office/drawing/2014/main" val="2505110386"/>
                    </a:ext>
                  </a:extLst>
                </a:gridCol>
                <a:gridCol w="807671">
                  <a:extLst>
                    <a:ext uri="{9D8B030D-6E8A-4147-A177-3AD203B41FA5}">
                      <a16:colId xmlns:a16="http://schemas.microsoft.com/office/drawing/2014/main" val="1445723467"/>
                    </a:ext>
                  </a:extLst>
                </a:gridCol>
              </a:tblGrid>
              <a:tr h="357935">
                <a:tc rowSpan="2">
                  <a:txBody>
                    <a:bodyPr/>
                    <a:lstStyle/>
                    <a:p>
                      <a:pPr algn="l" fontAlgn="b">
                        <a:buNone/>
                      </a:pPr>
                      <a:r>
                        <a:rPr lang="en-US" sz="2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gridSpan="2">
                  <a:txBody>
                    <a:bodyPr/>
                    <a:lstStyle/>
                    <a:p>
                      <a:pPr algn="ctr" rtl="0" fontAlgn="ctr">
                        <a:buNone/>
                      </a:pPr>
                      <a:r>
                        <a:rPr lang="en-US" sz="1600" b="1" i="0" u="none" strike="noStrike">
                          <a:solidFill>
                            <a:srgbClr val="000000"/>
                          </a:solidFill>
                          <a:effectLst/>
                          <a:latin typeface="Century Gothic" panose="020B050202020202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600" b="1" i="0" u="none" strike="noStrike">
                          <a:solidFill>
                            <a:srgbClr val="000000"/>
                          </a:solidFill>
                          <a:effectLst/>
                          <a:latin typeface="Century Gothic" panose="020B0502020202020204" pitchFamily="34" charset="0"/>
                        </a:rPr>
                        <a:t>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600" b="1" i="0" u="none" strike="noStrike">
                          <a:solidFill>
                            <a:srgbClr val="000000"/>
                          </a:solidFill>
                          <a:effectLst/>
                          <a:latin typeface="Century Gothic" panose="020B0502020202020204" pitchFamily="34" charset="0"/>
                        </a:rPr>
                        <a:t>2024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600" b="1" i="0" u="none" strike="noStrike">
                          <a:solidFill>
                            <a:srgbClr val="000000"/>
                          </a:solidFill>
                          <a:effectLst/>
                          <a:latin typeface="Century Gothic" panose="020B0502020202020204" pitchFamily="34" charset="0"/>
                        </a:rPr>
                        <a:t>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tc gridSpan="2">
                  <a:txBody>
                    <a:bodyPr/>
                    <a:lstStyle/>
                    <a:p>
                      <a:pPr algn="ctr" rtl="0" fontAlgn="ctr">
                        <a:buNone/>
                      </a:pPr>
                      <a:r>
                        <a:rPr lang="en-US" sz="1600" b="1" i="0" u="none" strike="noStrike">
                          <a:solidFill>
                            <a:srgbClr val="000000"/>
                          </a:solidFill>
                          <a:effectLst/>
                          <a:latin typeface="Century Gothic" panose="020B0502020202020204" pitchFamily="34" charset="0"/>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hMerge="1">
                  <a:txBody>
                    <a:bodyPr/>
                    <a:lstStyle/>
                    <a:p>
                      <a:endParaRPr lang="en-US"/>
                    </a:p>
                  </a:txBody>
                  <a:tcPr/>
                </a:tc>
                <a:extLst>
                  <a:ext uri="{0D108BD9-81ED-4DB2-BD59-A6C34878D82A}">
                    <a16:rowId xmlns:a16="http://schemas.microsoft.com/office/drawing/2014/main" val="1747899204"/>
                  </a:ext>
                </a:extLst>
              </a:tr>
              <a:tr h="357935">
                <a:tc vMerge="1">
                  <a:txBody>
                    <a:bodyPr/>
                    <a:lstStyle/>
                    <a:p>
                      <a:endParaRPr lang="en-US"/>
                    </a:p>
                  </a:txBody>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Laden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rtl="0" fontAlgn="ctr">
                        <a:buNone/>
                      </a:pPr>
                      <a:r>
                        <a:rPr lang="en-US" sz="1400" b="1" i="0" u="none" strike="noStrike">
                          <a:solidFill>
                            <a:srgbClr val="000000"/>
                          </a:solidFill>
                          <a:effectLst/>
                          <a:latin typeface="Century Gothic" panose="020B0502020202020204" pitchFamily="34" charset="0"/>
                        </a:rPr>
                        <a:t>Empty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408798933"/>
                  </a:ext>
                </a:extLst>
              </a:tr>
              <a:tr h="357935">
                <a:tc>
                  <a:txBody>
                    <a:bodyPr/>
                    <a:lstStyle/>
                    <a:p>
                      <a:pPr algn="ctr" rtl="0" fontAlgn="ctr">
                        <a:buNone/>
                      </a:pPr>
                      <a:r>
                        <a:rPr lang="en-US" sz="1400" b="1" i="0" u="none" strike="noStrike">
                          <a:solidFill>
                            <a:srgbClr val="000000"/>
                          </a:solidFill>
                          <a:effectLst/>
                          <a:latin typeface="Century Gothic" panose="020B0502020202020204" pitchFamily="34" charset="0"/>
                        </a:rPr>
                        <a:t>1st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79,059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80,554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65,424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47,247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76,446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59,134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74,461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91,543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77,179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94,931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75414774"/>
                  </a:ext>
                </a:extLst>
              </a:tr>
              <a:tr h="357935">
                <a:tc>
                  <a:txBody>
                    <a:bodyPr/>
                    <a:lstStyle/>
                    <a:p>
                      <a:pPr algn="ctr" rtl="0" fontAlgn="ctr">
                        <a:buNone/>
                      </a:pPr>
                      <a:r>
                        <a:rPr lang="en-US" sz="1400" b="1" i="0" u="none" strike="noStrike">
                          <a:solidFill>
                            <a:srgbClr val="000000"/>
                          </a:solidFill>
                          <a:effectLst/>
                          <a:latin typeface="Century Gothic" panose="020B0502020202020204" pitchFamily="34" charset="0"/>
                        </a:rPr>
                        <a:t>2nd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77,751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55,535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68,502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44,704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70,028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60,375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73,219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74,765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487932663"/>
                  </a:ext>
                </a:extLst>
              </a:tr>
              <a:tr h="357935">
                <a:tc>
                  <a:txBody>
                    <a:bodyPr/>
                    <a:lstStyle/>
                    <a:p>
                      <a:pPr algn="ctr" rtl="0" fontAlgn="ctr">
                        <a:buNone/>
                      </a:pPr>
                      <a:r>
                        <a:rPr lang="en-US" sz="1400" b="1" i="0" u="none" strike="noStrike">
                          <a:solidFill>
                            <a:srgbClr val="000000"/>
                          </a:solidFill>
                          <a:effectLst/>
                          <a:latin typeface="Century Gothic" panose="020B0502020202020204" pitchFamily="34" charset="0"/>
                        </a:rPr>
                        <a:t>3rd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77,143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36,462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78,140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52,376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80,156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74,505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84,438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84,212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932218632"/>
                  </a:ext>
                </a:extLst>
              </a:tr>
              <a:tr h="357935">
                <a:tc>
                  <a:txBody>
                    <a:bodyPr/>
                    <a:lstStyle/>
                    <a:p>
                      <a:pPr algn="ctr" rtl="0" fontAlgn="ctr">
                        <a:buNone/>
                      </a:pPr>
                      <a:r>
                        <a:rPr lang="en-US" sz="1400" b="1" i="0" u="none" strike="noStrike">
                          <a:solidFill>
                            <a:srgbClr val="000000"/>
                          </a:solidFill>
                          <a:effectLst/>
                          <a:latin typeface="Century Gothic" panose="020B0502020202020204" pitchFamily="34" charset="0"/>
                        </a:rPr>
                        <a:t>4th Quarter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67,494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47,892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68,423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67,138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73,993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79,664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76,825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100,010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2937964296"/>
                  </a:ext>
                </a:extLst>
              </a:tr>
              <a:tr h="357935">
                <a:tc>
                  <a:txBody>
                    <a:bodyPr/>
                    <a:lstStyle/>
                    <a:p>
                      <a:pPr algn="ctr" rtl="0" fontAlgn="ctr">
                        <a:buNone/>
                      </a:pPr>
                      <a:r>
                        <a:rPr lang="en-US" sz="1400" b="1" i="0" u="none" strike="noStrike" dirty="0">
                          <a:solidFill>
                            <a:srgbClr val="FF0000"/>
                          </a:solidFill>
                          <a:effectLst/>
                          <a:latin typeface="Century Gothic" panose="020B050202020202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301,447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220,443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280,489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211,465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300,623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273,678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308,943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350,530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a:solidFill>
                            <a:srgbClr val="FF0000"/>
                          </a:solidFill>
                          <a:effectLst/>
                          <a:latin typeface="Century Gothic" panose="020B0502020202020204" pitchFamily="34" charset="0"/>
                        </a:rPr>
                        <a:t>77,179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rtl="0" fontAlgn="ctr">
                        <a:buNone/>
                      </a:pPr>
                      <a:r>
                        <a:rPr lang="en-US" sz="1400" b="1" i="0" u="none" strike="noStrike" dirty="0">
                          <a:solidFill>
                            <a:srgbClr val="FF0000"/>
                          </a:solidFill>
                          <a:effectLst/>
                          <a:latin typeface="Century Gothic" panose="020B0502020202020204" pitchFamily="34" charset="0"/>
                        </a:rPr>
                        <a:t>94,931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extLst>
                  <a:ext uri="{0D108BD9-81ED-4DB2-BD59-A6C34878D82A}">
                    <a16:rowId xmlns:a16="http://schemas.microsoft.com/office/drawing/2014/main" val="3306894189"/>
                  </a:ext>
                </a:extLst>
              </a:tr>
            </a:tbl>
          </a:graphicData>
        </a:graphic>
      </p:graphicFrame>
    </p:spTree>
    <p:extLst>
      <p:ext uri="{BB962C8B-B14F-4D97-AF65-F5344CB8AC3E}">
        <p14:creationId xmlns:p14="http://schemas.microsoft.com/office/powerpoint/2010/main" val="218200083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16639" y="3508"/>
            <a:ext cx="9067800" cy="499729"/>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Total Ocean Exports in TEUs Yearly</a:t>
            </a:r>
          </a:p>
        </p:txBody>
      </p:sp>
      <p:sp>
        <p:nvSpPr>
          <p:cNvPr id="5" name="Rectangle 4"/>
          <p:cNvSpPr>
            <a:spLocks noChangeArrowheads="1"/>
          </p:cNvSpPr>
          <p:nvPr/>
        </p:nvSpPr>
        <p:spPr bwMode="auto">
          <a:xfrm>
            <a:off x="0" y="6678944"/>
            <a:ext cx="10080625" cy="884238"/>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b="1" dirty="0"/>
              <a:t>Above data shown from years from 2021 to 2026 Q1.</a:t>
            </a:r>
          </a:p>
        </p:txBody>
      </p:sp>
      <p:graphicFrame>
        <p:nvGraphicFramePr>
          <p:cNvPr id="7" name="Chart 6">
            <a:extLst>
              <a:ext uri="{FF2B5EF4-FFF2-40B4-BE49-F238E27FC236}">
                <a16:creationId xmlns:a16="http://schemas.microsoft.com/office/drawing/2014/main" id="{00000000-0008-0000-0400-00000D000000}"/>
              </a:ext>
            </a:extLst>
          </p:cNvPr>
          <p:cNvGraphicFramePr>
            <a:graphicFrameLocks/>
          </p:cNvGraphicFramePr>
          <p:nvPr>
            <p:extLst>
              <p:ext uri="{D42A27DB-BD31-4B8C-83A1-F6EECF244321}">
                <p14:modId xmlns:p14="http://schemas.microsoft.com/office/powerpoint/2010/main" val="3436226670"/>
              </p:ext>
            </p:extLst>
          </p:nvPr>
        </p:nvGraphicFramePr>
        <p:xfrm>
          <a:off x="315912" y="655637"/>
          <a:ext cx="9525000" cy="5943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13 - 202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Override>
</file>

<file path=ppt/theme/themeOverride2.xml><?xml version="1.0" encoding="utf-8"?>
<a:themeOverride xmlns:a="http://schemas.openxmlformats.org/drawingml/2006/main">
  <a:clrScheme name="Office 2013 - 202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Override>
</file>

<file path=ppt/theme/themeOverride3.xml><?xml version="1.0" encoding="utf-8"?>
<a:themeOverride xmlns:a="http://schemas.openxmlformats.org/drawingml/2006/main">
  <a:clrScheme name="Office 2013 - 202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Override>
</file>

<file path=ppt/theme/themeOverride4.xml><?xml version="1.0" encoding="utf-8"?>
<a:themeOverride xmlns:a="http://schemas.openxmlformats.org/drawingml/2006/main">
  <a:clrScheme name="Office 2013 - 202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Override>
</file>

<file path=docMetadata/LabelInfo.xml><?xml version="1.0" encoding="utf-8"?>
<clbl:labelList xmlns:clbl="http://schemas.microsoft.com/office/2020/mipLabelMetadata">
  <clbl:label id="{736915f3-2f02-4945-8997-f2963298db46}" enabled="1" method="Standard" siteId="{cd99fef8-1cd3-4a2a-9bdf-15531181d65e}" removed="0"/>
</clbl:labelList>
</file>

<file path=docProps/app.xml><?xml version="1.0" encoding="utf-8"?>
<Properties xmlns="http://schemas.openxmlformats.org/officeDocument/2006/extended-properties" xmlns:vt="http://schemas.openxmlformats.org/officeDocument/2006/docPropsVTypes">
  <Template/>
  <TotalTime>2213</TotalTime>
  <Words>1063</Words>
  <Application>Microsoft Office PowerPoint</Application>
  <PresentationFormat>Custom</PresentationFormat>
  <Paragraphs>639</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Aptos Display</vt:lpstr>
      <vt:lpstr>Arial</vt:lpstr>
      <vt:lpstr>Calibri</vt:lpstr>
      <vt:lpstr>Century Gothic</vt:lpstr>
      <vt:lpstr>Times New Roman</vt:lpstr>
      <vt:lpstr>Wingdings</vt:lpstr>
      <vt:lpstr>Office Theme</vt:lpstr>
      <vt:lpstr>PowerPoint Presentation</vt:lpstr>
      <vt:lpstr>Total Air Exports (In Tons) Month on Month</vt:lpstr>
      <vt:lpstr>PowerPoint Presentation</vt:lpstr>
      <vt:lpstr>PowerPoint Presentation</vt:lpstr>
      <vt:lpstr>PowerPoint Presentation</vt:lpstr>
      <vt:lpstr>PowerPoint Presentation</vt:lpstr>
      <vt:lpstr>Air Freight Throughput (Exports, Imports &amp; UL-Transshipments)  in Ton’s Yearly</vt:lpstr>
      <vt:lpstr>Total Ocean Exports in TEUs Quarterly</vt:lpstr>
      <vt:lpstr>Total Ocean Exports in TEUs Yearly</vt:lpstr>
      <vt:lpstr>Total Ocean imports In TEUs Quarterly</vt:lpstr>
      <vt:lpstr>Total Ocean Imports in TEUs Yearly</vt:lpstr>
      <vt:lpstr>Total Ocean Transshipments in TEUs Month On Month</vt:lpstr>
      <vt:lpstr>Total Ocean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Firnas Fazal</cp:lastModifiedBy>
  <cp:revision>46</cp:revision>
  <dcterms:created xsi:type="dcterms:W3CDTF">2012-10-31T07:56:12Z</dcterms:created>
  <dcterms:modified xsi:type="dcterms:W3CDTF">2026-05-25T07:56:11Z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2023-07-16T15:15:43Z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a7460c97-0f5a-415e-9fcc-68a83d7906ea</vt:lpwstr>
  </property>
  <property fmtid="{D5CDD505-2E9C-101B-9397-08002B2CF9AE}" pid="8" name="MSIP_Label_736915f3-2f02-4945-8997-f2963298db46_ContentBits">
    <vt:lpwstr>1</vt:lpwstr>
  </property>
  <property fmtid="{D5CDD505-2E9C-101B-9397-08002B2CF9AE}" pid="9" name="ClassificationContentMarkingHeaderLocations">
    <vt:lpwstr>Slice:13</vt:lpwstr>
  </property>
  <property fmtid="{D5CDD505-2E9C-101B-9397-08002B2CF9AE}" pid="10" name="ClassificationContentMarkingHeaderText">
    <vt:lpwstr>FOR INTERNAL USE</vt:lpwstr>
  </property>
  <property fmtid="{D5CDD505-2E9C-101B-9397-08002B2CF9AE}" pid="11" name="MSIP_Label_1ecd75f0-2b77-4490-8106-e51f8ef2d641_Enabled">
    <vt:lpwstr>true</vt:lpwstr>
  </property>
  <property fmtid="{D5CDD505-2E9C-101B-9397-08002B2CF9AE}" pid="12" name="MSIP_Label_1ecd75f0-2b77-4490-8106-e51f8ef2d641_SetDate">
    <vt:lpwstr>2025-08-06T17:26:10Z</vt:lpwstr>
  </property>
  <property fmtid="{D5CDD505-2E9C-101B-9397-08002B2CF9AE}" pid="13" name="MSIP_Label_1ecd75f0-2b77-4490-8106-e51f8ef2d641_Method">
    <vt:lpwstr>Standard</vt:lpwstr>
  </property>
  <property fmtid="{D5CDD505-2E9C-101B-9397-08002B2CF9AE}" pid="14" name="MSIP_Label_1ecd75f0-2b77-4490-8106-e51f8ef2d641_Name">
    <vt:lpwstr>PublicGeneral</vt:lpwstr>
  </property>
  <property fmtid="{D5CDD505-2E9C-101B-9397-08002B2CF9AE}" pid="15" name="MSIP_Label_1ecd75f0-2b77-4490-8106-e51f8ef2d641_SiteId">
    <vt:lpwstr>fa1136a2-7a69-46d3-a2b6-b805b15f63fd</vt:lpwstr>
  </property>
  <property fmtid="{D5CDD505-2E9C-101B-9397-08002B2CF9AE}" pid="16" name="MSIP_Label_1ecd75f0-2b77-4490-8106-e51f8ef2d641_ActionId">
    <vt:lpwstr>1d13f5b3-fcbc-46e6-a5dd-4ed5a85e4572</vt:lpwstr>
  </property>
  <property fmtid="{D5CDD505-2E9C-101B-9397-08002B2CF9AE}" pid="17" name="MSIP_Label_1ecd75f0-2b77-4490-8106-e51f8ef2d641_ContentBits">
    <vt:lpwstr>0</vt:lpwstr>
  </property>
  <property fmtid="{D5CDD505-2E9C-101B-9397-08002B2CF9AE}" pid="18" name="MSIP_Label_1ecd75f0-2b77-4490-8106-e51f8ef2d641_Tag">
    <vt:lpwstr>10, 3, 0, 1</vt:lpwstr>
  </property>
</Properties>
</file>