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6.xml" ContentType="application/vnd.openxmlformats-officedocument.presentationml.notesSlid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735" r:id="rId1"/>
  </p:sldMasterIdLst>
  <p:notesMasterIdLst>
    <p:notesMasterId r:id="rId16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73" r:id="rId9"/>
    <p:sldId id="265" r:id="rId10"/>
    <p:sldId id="274" r:id="rId11"/>
    <p:sldId id="266" r:id="rId12"/>
    <p:sldId id="276" r:id="rId13"/>
    <p:sldId id="275" r:id="rId14"/>
    <p:sldId id="277" r:id="rId15"/>
  </p:sldIdLst>
  <p:sldSz cx="10080625" cy="7559675"/>
  <p:notesSz cx="7559675" cy="1069181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52F61"/>
    <a:srgbClr val="0A304A"/>
    <a:srgbClr val="EAEAEA"/>
    <a:srgbClr val="00009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5192B4-65FA-498A-B49A-726CE79486F3}" v="1" dt="2025-05-07T06:25:10.514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30" autoAdjust="0"/>
    <p:restoredTop sz="94631" autoAdjust="0"/>
  </p:normalViewPr>
  <p:slideViewPr>
    <p:cSldViewPr>
      <p:cViewPr varScale="1">
        <p:scale>
          <a:sx n="83" d="100"/>
          <a:sy n="83" d="100"/>
        </p:scale>
        <p:origin x="1128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pdhl-my.sharepoint.com/personal/kevin_jayasinghe_dhl_com/Documents/Documents/SLAFFA/Book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'air export'!$C$2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'air export'!$B$3:$B$14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export'!$C$3:$C$14</c:f>
              <c:numCache>
                <c:formatCode>#,##0.00</c:formatCode>
                <c:ptCount val="12"/>
                <c:pt idx="0">
                  <c:v>13279.38</c:v>
                </c:pt>
                <c:pt idx="1">
                  <c:v>13174.61</c:v>
                </c:pt>
                <c:pt idx="2">
                  <c:v>9016.18</c:v>
                </c:pt>
                <c:pt idx="3">
                  <c:v>2440.2199999999998</c:v>
                </c:pt>
                <c:pt idx="4">
                  <c:v>4135.5</c:v>
                </c:pt>
                <c:pt idx="5">
                  <c:v>7876.5</c:v>
                </c:pt>
                <c:pt idx="6">
                  <c:v>6944.16</c:v>
                </c:pt>
                <c:pt idx="7">
                  <c:v>7744.63</c:v>
                </c:pt>
                <c:pt idx="8">
                  <c:v>7733.17</c:v>
                </c:pt>
                <c:pt idx="9">
                  <c:v>7581.66</c:v>
                </c:pt>
                <c:pt idx="10">
                  <c:v>7494.98</c:v>
                </c:pt>
                <c:pt idx="11">
                  <c:v>8597.94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69-4A2F-AF8A-2BC22791F7B7}"/>
            </c:ext>
          </c:extLst>
        </c:ser>
        <c:ser>
          <c:idx val="2"/>
          <c:order val="2"/>
          <c:tx>
            <c:strRef>
              <c:f>'air export'!$D$2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'air export'!$B$3:$B$14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export'!$D$3:$D$14</c:f>
              <c:numCache>
                <c:formatCode>#,##0.00</c:formatCode>
                <c:ptCount val="12"/>
                <c:pt idx="0">
                  <c:v>8286.4699999999993</c:v>
                </c:pt>
                <c:pt idx="1">
                  <c:v>8925.35</c:v>
                </c:pt>
                <c:pt idx="2">
                  <c:v>10010.790000000001</c:v>
                </c:pt>
                <c:pt idx="3">
                  <c:v>9101.77</c:v>
                </c:pt>
                <c:pt idx="4">
                  <c:v>8820.02</c:v>
                </c:pt>
                <c:pt idx="5">
                  <c:v>8929.19</c:v>
                </c:pt>
                <c:pt idx="6">
                  <c:v>10624.76</c:v>
                </c:pt>
                <c:pt idx="7">
                  <c:v>11272.76</c:v>
                </c:pt>
                <c:pt idx="8">
                  <c:v>12028</c:v>
                </c:pt>
                <c:pt idx="9">
                  <c:v>13388.62</c:v>
                </c:pt>
                <c:pt idx="10">
                  <c:v>11925.73</c:v>
                </c:pt>
                <c:pt idx="11">
                  <c:v>10795.49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69-4A2F-AF8A-2BC22791F7B7}"/>
            </c:ext>
          </c:extLst>
        </c:ser>
        <c:ser>
          <c:idx val="3"/>
          <c:order val="3"/>
          <c:tx>
            <c:strRef>
              <c:f>'air export'!$E$2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'air export'!$B$3:$B$14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export'!$E$3:$E$14</c:f>
              <c:numCache>
                <c:formatCode>#,##0.00</c:formatCode>
                <c:ptCount val="12"/>
                <c:pt idx="0">
                  <c:v>10207.39</c:v>
                </c:pt>
                <c:pt idx="1">
                  <c:v>9634.57</c:v>
                </c:pt>
                <c:pt idx="2">
                  <c:v>11235.13</c:v>
                </c:pt>
                <c:pt idx="3">
                  <c:v>10285.85</c:v>
                </c:pt>
                <c:pt idx="4">
                  <c:v>9851.76</c:v>
                </c:pt>
                <c:pt idx="5">
                  <c:v>9576.66</c:v>
                </c:pt>
                <c:pt idx="6">
                  <c:v>7945.45</c:v>
                </c:pt>
                <c:pt idx="7">
                  <c:v>8390.2900000000009</c:v>
                </c:pt>
                <c:pt idx="8">
                  <c:v>8075.45</c:v>
                </c:pt>
                <c:pt idx="9">
                  <c:v>7980.28</c:v>
                </c:pt>
                <c:pt idx="10">
                  <c:v>7593.82</c:v>
                </c:pt>
                <c:pt idx="11">
                  <c:v>7291.88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269-4A2F-AF8A-2BC22791F7B7}"/>
            </c:ext>
          </c:extLst>
        </c:ser>
        <c:ser>
          <c:idx val="4"/>
          <c:order val="4"/>
          <c:tx>
            <c:strRef>
              <c:f>'air export'!$F$2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'air export'!$B$3:$B$14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export'!$F$3:$F$14</c:f>
              <c:numCache>
                <c:formatCode>#,##0.00</c:formatCode>
                <c:ptCount val="12"/>
                <c:pt idx="0">
                  <c:v>7143.05</c:v>
                </c:pt>
                <c:pt idx="1">
                  <c:v>7444.76</c:v>
                </c:pt>
                <c:pt idx="2">
                  <c:v>8617.84</c:v>
                </c:pt>
                <c:pt idx="3">
                  <c:v>8277.48</c:v>
                </c:pt>
                <c:pt idx="4">
                  <c:v>7526.58</c:v>
                </c:pt>
                <c:pt idx="5">
                  <c:v>7552.83</c:v>
                </c:pt>
                <c:pt idx="6" formatCode="_(* #,##0.00_);_(* \(#,##0.00\);_(* &quot;-&quot;??_);_(@_)">
                  <c:v>8301.19</c:v>
                </c:pt>
                <c:pt idx="7">
                  <c:v>9717.7900000000009</c:v>
                </c:pt>
                <c:pt idx="8">
                  <c:v>8906.6299999999992</c:v>
                </c:pt>
                <c:pt idx="9">
                  <c:v>8703.2049999999999</c:v>
                </c:pt>
                <c:pt idx="10">
                  <c:v>8066.4179999999997</c:v>
                </c:pt>
                <c:pt idx="11">
                  <c:v>8528.1479999999992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269-4A2F-AF8A-2BC22791F7B7}"/>
            </c:ext>
          </c:extLst>
        </c:ser>
        <c:ser>
          <c:idx val="5"/>
          <c:order val="5"/>
          <c:tx>
            <c:strRef>
              <c:f>'air export'!$H$2</c:f>
              <c:strCache>
                <c:ptCount val="1"/>
                <c:pt idx="0">
                  <c:v>2025 (Q1)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'air export'!$B$3:$B$14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export'!$H$3:$H$14</c:f>
              <c:numCache>
                <c:formatCode>#,##0.00</c:formatCode>
                <c:ptCount val="12"/>
                <c:pt idx="0">
                  <c:v>9175.35</c:v>
                </c:pt>
                <c:pt idx="1">
                  <c:v>8600.8799999999992</c:v>
                </c:pt>
                <c:pt idx="2">
                  <c:v>10060.540000000001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269-4A2F-AF8A-2BC22791F7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1653727"/>
        <c:axId val="891648319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'air export'!#REF!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'air export'!$B$3:$B$14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'air export'!#REF!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4269-4A2F-AF8A-2BC22791F7B7}"/>
                  </c:ext>
                </c:extLst>
              </c15:ser>
            </c15:filteredLineSeries>
          </c:ext>
        </c:extLst>
      </c:lineChart>
      <c:catAx>
        <c:axId val="891653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648319"/>
        <c:crosses val="autoZero"/>
        <c:auto val="1"/>
        <c:lblAlgn val="ctr"/>
        <c:lblOffset val="100"/>
        <c:noMultiLvlLbl val="0"/>
      </c:catAx>
      <c:valAx>
        <c:axId val="891648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653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'ocean import'!$B$4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'ocean import'!$C$2:$L$3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 (Q1)</c:v>
                  </c:pt>
                </c:lvl>
              </c:multiLvlStrCache>
            </c:multiLvlStrRef>
          </c:cat>
          <c:val>
            <c:numRef>
              <c:f>'ocean import'!$C$4:$L$4</c:f>
              <c:numCache>
                <c:formatCode>#,##0</c:formatCode>
                <c:ptCount val="10"/>
                <c:pt idx="0">
                  <c:v>148665</c:v>
                </c:pt>
                <c:pt idx="1">
                  <c:v>8860</c:v>
                </c:pt>
                <c:pt idx="2">
                  <c:v>140748</c:v>
                </c:pt>
                <c:pt idx="3">
                  <c:v>16397</c:v>
                </c:pt>
                <c:pt idx="4">
                  <c:v>96196</c:v>
                </c:pt>
                <c:pt idx="5">
                  <c:v>15520</c:v>
                </c:pt>
                <c:pt idx="6">
                  <c:v>117737</c:v>
                </c:pt>
                <c:pt idx="7">
                  <c:v>13217</c:v>
                </c:pt>
                <c:pt idx="8">
                  <c:v>153232</c:v>
                </c:pt>
                <c:pt idx="9">
                  <c:v>9705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43-479B-8B6F-F7FC8E58EC00}"/>
            </c:ext>
          </c:extLst>
        </c:ser>
        <c:ser>
          <c:idx val="1"/>
          <c:order val="1"/>
          <c:tx>
            <c:strRef>
              <c:f>'ocean import'!$B$5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'ocean import'!$C$2:$L$3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 (Q1)</c:v>
                  </c:pt>
                </c:lvl>
              </c:multiLvlStrCache>
            </c:multiLvlStrRef>
          </c:cat>
          <c:val>
            <c:numRef>
              <c:f>'ocean import'!$C$5:$L$5</c:f>
              <c:numCache>
                <c:formatCode>#,##0</c:formatCode>
                <c:ptCount val="10"/>
                <c:pt idx="0">
                  <c:v>143074</c:v>
                </c:pt>
                <c:pt idx="1">
                  <c:v>9532</c:v>
                </c:pt>
                <c:pt idx="2">
                  <c:v>101084</c:v>
                </c:pt>
                <c:pt idx="3">
                  <c:v>16388</c:v>
                </c:pt>
                <c:pt idx="4">
                  <c:v>99749</c:v>
                </c:pt>
                <c:pt idx="5">
                  <c:v>13350</c:v>
                </c:pt>
                <c:pt idx="6">
                  <c:v>119634</c:v>
                </c:pt>
                <c:pt idx="7">
                  <c:v>11406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43-479B-8B6F-F7FC8E58EC00}"/>
            </c:ext>
          </c:extLst>
        </c:ser>
        <c:ser>
          <c:idx val="2"/>
          <c:order val="2"/>
          <c:tx>
            <c:strRef>
              <c:f>'ocean import'!$B$6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'ocean import'!$C$2:$L$3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 (Q1)</c:v>
                  </c:pt>
                </c:lvl>
              </c:multiLvlStrCache>
            </c:multiLvlStrRef>
          </c:cat>
          <c:val>
            <c:numRef>
              <c:f>'ocean import'!$C$6:$L$6</c:f>
              <c:numCache>
                <c:formatCode>#,##0</c:formatCode>
                <c:ptCount val="10"/>
                <c:pt idx="0">
                  <c:v>118570</c:v>
                </c:pt>
                <c:pt idx="1">
                  <c:v>15428</c:v>
                </c:pt>
                <c:pt idx="2">
                  <c:v>95095</c:v>
                </c:pt>
                <c:pt idx="3">
                  <c:v>19651</c:v>
                </c:pt>
                <c:pt idx="4">
                  <c:v>113375</c:v>
                </c:pt>
                <c:pt idx="5">
                  <c:v>17034</c:v>
                </c:pt>
                <c:pt idx="6">
                  <c:v>145866</c:v>
                </c:pt>
                <c:pt idx="7">
                  <c:v>14253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43-479B-8B6F-F7FC8E58EC00}"/>
            </c:ext>
          </c:extLst>
        </c:ser>
        <c:ser>
          <c:idx val="3"/>
          <c:order val="3"/>
          <c:tx>
            <c:strRef>
              <c:f>'ocean import'!$B$7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'ocean import'!$C$2:$L$3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 (Q1)</c:v>
                  </c:pt>
                </c:lvl>
              </c:multiLvlStrCache>
            </c:multiLvlStrRef>
          </c:cat>
          <c:val>
            <c:numRef>
              <c:f>'ocean import'!$C$7:$L$7</c:f>
              <c:numCache>
                <c:formatCode>#,##0</c:formatCode>
                <c:ptCount val="10"/>
                <c:pt idx="0">
                  <c:v>136902</c:v>
                </c:pt>
                <c:pt idx="1">
                  <c:v>21404</c:v>
                </c:pt>
                <c:pt idx="2">
                  <c:v>104095</c:v>
                </c:pt>
                <c:pt idx="3">
                  <c:v>14842</c:v>
                </c:pt>
                <c:pt idx="4">
                  <c:v>128915</c:v>
                </c:pt>
                <c:pt idx="5">
                  <c:v>10963</c:v>
                </c:pt>
                <c:pt idx="6">
                  <c:v>150507</c:v>
                </c:pt>
                <c:pt idx="7">
                  <c:v>9393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43-479B-8B6F-F7FC8E58E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50385215"/>
        <c:axId val="1550392703"/>
      </c:barChart>
      <c:catAx>
        <c:axId val="1550385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92703"/>
        <c:crosses val="autoZero"/>
        <c:auto val="1"/>
        <c:lblAlgn val="ctr"/>
        <c:lblOffset val="100"/>
        <c:noMultiLvlLbl val="0"/>
      </c:catAx>
      <c:valAx>
        <c:axId val="1550392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85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Annual Discharge Container Throughputs (TEU's)</a:t>
            </a:r>
          </a:p>
        </c:rich>
      </c:tx>
      <c:layout>
        <c:manualLayout>
          <c:xMode val="edge"/>
          <c:yMode val="edge"/>
          <c:x val="3.4965385099509097E-2"/>
          <c:y val="1.98342156382994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081646685314378"/>
          <c:y val="0.21771256939101669"/>
          <c:w val="0.83061307259752926"/>
          <c:h val="0.50184592266403849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1717568"/>
        <c:axId val="1"/>
      </c:barChart>
      <c:catAx>
        <c:axId val="71171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711717568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1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dTable>
    </c:plotArea>
    <c:legend>
      <c:legendPos val="r"/>
      <c:layout>
        <c:manualLayout>
          <c:xMode val="edge"/>
          <c:yMode val="edge"/>
          <c:x val="0.86977655324167968"/>
          <c:y val="4.6755638596022955E-2"/>
          <c:w val="0.10753910201722117"/>
          <c:h val="0.17663389533935381"/>
        </c:manualLayout>
      </c:layout>
      <c:overlay val="0"/>
      <c:txPr>
        <a:bodyPr/>
        <a:lstStyle/>
        <a:p>
          <a:pPr>
            <a:defRPr sz="650" b="0" i="0" u="none" strike="noStrike" baseline="0">
              <a:solidFill>
                <a:srgbClr val="FFFFFF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0A304A"/>
    </a:solidFill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'ocean import'!$B$8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4D-4E20-8F75-65C227AA0367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14D-4E20-8F75-65C227AA0367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14D-4E20-8F75-65C227AA0367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14D-4E20-8F75-65C227AA0367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4D-4E20-8F75-65C227AA0367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414D-4E20-8F75-65C227AA0367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14D-4E20-8F75-65C227AA0367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14D-4E20-8F75-65C227AA0367}"/>
              </c:ext>
            </c:extLst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14D-4E20-8F75-65C227AA0367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414D-4E20-8F75-65C227AA0367}"/>
              </c:ext>
            </c:extLst>
          </c:dPt>
          <c:cat>
            <c:multiLvlStrRef>
              <c:f>'ocean import'!$C$2:$L$3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 (Q1)</c:v>
                  </c:pt>
                </c:lvl>
              </c:multiLvlStrCache>
            </c:multiLvlStrRef>
          </c:cat>
          <c:val>
            <c:numRef>
              <c:f>'ocean import'!$C$8:$L$8</c:f>
              <c:numCache>
                <c:formatCode>#,##0</c:formatCode>
                <c:ptCount val="10"/>
                <c:pt idx="0">
                  <c:v>547211</c:v>
                </c:pt>
                <c:pt idx="1">
                  <c:v>55224</c:v>
                </c:pt>
                <c:pt idx="2">
                  <c:v>441042</c:v>
                </c:pt>
                <c:pt idx="3">
                  <c:v>67278</c:v>
                </c:pt>
                <c:pt idx="4">
                  <c:v>438235</c:v>
                </c:pt>
                <c:pt idx="5">
                  <c:v>56867</c:v>
                </c:pt>
                <c:pt idx="6">
                  <c:v>533744</c:v>
                </c:pt>
                <c:pt idx="7">
                  <c:v>48269</c:v>
                </c:pt>
                <c:pt idx="8">
                  <c:v>153232</c:v>
                </c:pt>
                <c:pt idx="9">
                  <c:v>9705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D-4E20-8F75-65C227AA03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0631695"/>
        <c:axId val="730632527"/>
      </c:barChart>
      <c:catAx>
        <c:axId val="730631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0632527"/>
        <c:crosses val="autoZero"/>
        <c:auto val="1"/>
        <c:lblAlgn val="ctr"/>
        <c:lblOffset val="100"/>
        <c:noMultiLvlLbl val="0"/>
      </c:catAx>
      <c:valAx>
        <c:axId val="730632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06316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2023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'ocean transhipment'!$B$3:$B$14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'ocean transhipment'!$C$3:$C$14</c:f>
              <c:numCache>
                <c:formatCode>#,##0</c:formatCode>
                <c:ptCount val="12"/>
                <c:pt idx="0">
                  <c:v>448276</c:v>
                </c:pt>
                <c:pt idx="1">
                  <c:v>409175</c:v>
                </c:pt>
                <c:pt idx="2">
                  <c:v>488554</c:v>
                </c:pt>
                <c:pt idx="3">
                  <c:v>486400</c:v>
                </c:pt>
                <c:pt idx="4">
                  <c:v>533158</c:v>
                </c:pt>
                <c:pt idx="5">
                  <c:v>548292</c:v>
                </c:pt>
                <c:pt idx="6">
                  <c:v>520579</c:v>
                </c:pt>
                <c:pt idx="7">
                  <c:v>518672</c:v>
                </c:pt>
                <c:pt idx="8">
                  <c:v>463860</c:v>
                </c:pt>
                <c:pt idx="9">
                  <c:v>426825</c:v>
                </c:pt>
                <c:pt idx="10">
                  <c:v>395046</c:v>
                </c:pt>
                <c:pt idx="11">
                  <c:v>515404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42-49BB-B4E9-26BDE6A8EF17}"/>
            </c:ext>
          </c:extLst>
        </c:ser>
        <c:ser>
          <c:idx val="1"/>
          <c:order val="1"/>
          <c:tx>
            <c:v>2024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'ocean transhipment'!$B$3:$B$14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'ocean transhipment'!$D$3:$D$14</c:f>
              <c:numCache>
                <c:formatCode>#,##0</c:formatCode>
                <c:ptCount val="12"/>
                <c:pt idx="0">
                  <c:v>562527</c:v>
                </c:pt>
                <c:pt idx="1">
                  <c:v>528348</c:v>
                </c:pt>
                <c:pt idx="2">
                  <c:v>549182</c:v>
                </c:pt>
                <c:pt idx="3">
                  <c:v>525936</c:v>
                </c:pt>
                <c:pt idx="4">
                  <c:v>511794</c:v>
                </c:pt>
                <c:pt idx="5">
                  <c:v>516742</c:v>
                </c:pt>
                <c:pt idx="6">
                  <c:v>489286</c:v>
                </c:pt>
                <c:pt idx="7">
                  <c:v>510045</c:v>
                </c:pt>
                <c:pt idx="8">
                  <c:v>517096</c:v>
                </c:pt>
                <c:pt idx="9">
                  <c:v>536611</c:v>
                </c:pt>
                <c:pt idx="10">
                  <c:v>523362</c:v>
                </c:pt>
                <c:pt idx="11">
                  <c:v>544266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42-49BB-B4E9-26BDE6A8EF17}"/>
            </c:ext>
          </c:extLst>
        </c:ser>
        <c:ser>
          <c:idx val="2"/>
          <c:order val="2"/>
          <c:tx>
            <c:v>2025</c:v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'ocean transhipment'!$B$3:$B$14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'ocean transhipment'!$E$3:$E$5</c:f>
              <c:numCache>
                <c:formatCode>#,##0</c:formatCode>
                <c:ptCount val="3"/>
                <c:pt idx="0">
                  <c:v>525768</c:v>
                </c:pt>
                <c:pt idx="1">
                  <c:v>479942</c:v>
                </c:pt>
                <c:pt idx="2">
                  <c:v>531052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42-49BB-B4E9-26BDE6A8EF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06877247"/>
        <c:axId val="706880991"/>
      </c:lineChart>
      <c:catAx>
        <c:axId val="706877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880991"/>
        <c:crosses val="autoZero"/>
        <c:auto val="1"/>
        <c:lblAlgn val="ctr"/>
        <c:lblOffset val="100"/>
        <c:noMultiLvlLbl val="0"/>
      </c:catAx>
      <c:valAx>
        <c:axId val="706880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877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'ocean transhipment'!$B$19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'ocean transhipment'!$C$18:$E$18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'ocean transhipment'!$C$19:$E$19</c:f>
              <c:numCache>
                <c:formatCode>#,##0</c:formatCode>
                <c:ptCount val="3"/>
                <c:pt idx="0">
                  <c:v>1346005</c:v>
                </c:pt>
                <c:pt idx="1">
                  <c:v>1640057</c:v>
                </c:pt>
                <c:pt idx="2">
                  <c:v>1536762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E2-46C0-B0B9-7BEBBF5B07EC}"/>
            </c:ext>
          </c:extLst>
        </c:ser>
        <c:ser>
          <c:idx val="1"/>
          <c:order val="1"/>
          <c:tx>
            <c:strRef>
              <c:f>'ocean transhipment'!$B$20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'ocean transhipment'!$C$18:$E$18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'ocean transhipment'!$C$20:$E$20</c:f>
              <c:numCache>
                <c:formatCode>#,##0</c:formatCode>
                <c:ptCount val="3"/>
                <c:pt idx="0">
                  <c:v>1567850</c:v>
                </c:pt>
                <c:pt idx="1">
                  <c:v>1554472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E2-46C0-B0B9-7BEBBF5B07EC}"/>
            </c:ext>
          </c:extLst>
        </c:ser>
        <c:ser>
          <c:idx val="2"/>
          <c:order val="2"/>
          <c:tx>
            <c:strRef>
              <c:f>'ocean transhipment'!$B$21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'ocean transhipment'!$C$18:$E$18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'ocean transhipment'!$C$21:$E$21</c:f>
              <c:numCache>
                <c:formatCode>#,##0</c:formatCode>
                <c:ptCount val="3"/>
                <c:pt idx="0">
                  <c:v>1503111</c:v>
                </c:pt>
                <c:pt idx="1">
                  <c:v>1516427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E2-46C0-B0B9-7BEBBF5B07EC}"/>
            </c:ext>
          </c:extLst>
        </c:ser>
        <c:ser>
          <c:idx val="3"/>
          <c:order val="3"/>
          <c:tx>
            <c:strRef>
              <c:f>'ocean transhipment'!$B$22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'ocean transhipment'!$C$18:$E$18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'ocean transhipment'!$C$22:$E$22</c:f>
              <c:numCache>
                <c:formatCode>#,##0</c:formatCode>
                <c:ptCount val="3"/>
                <c:pt idx="0">
                  <c:v>1337275</c:v>
                </c:pt>
                <c:pt idx="1">
                  <c:v>1604239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E2-46C0-B0B9-7BEBBF5B0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3012383"/>
        <c:axId val="1789931615"/>
      </c:barChart>
      <c:catAx>
        <c:axId val="1403012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9931615"/>
        <c:crosses val="autoZero"/>
        <c:auto val="1"/>
        <c:lblAlgn val="ctr"/>
        <c:lblOffset val="100"/>
        <c:noMultiLvlLbl val="0"/>
      </c:catAx>
      <c:valAx>
        <c:axId val="1789931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3012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'air export'!$B$23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'air export'!$C$22:$H$22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export'!$C$23:$H$23</c:f>
              <c:numCache>
                <c:formatCode>#,##0.00</c:formatCode>
                <c:ptCount val="6"/>
                <c:pt idx="0">
                  <c:v>35470.17</c:v>
                </c:pt>
                <c:pt idx="1">
                  <c:v>27222.61</c:v>
                </c:pt>
                <c:pt idx="2">
                  <c:v>31077.09</c:v>
                </c:pt>
                <c:pt idx="3">
                  <c:v>23205.65</c:v>
                </c:pt>
                <c:pt idx="4">
                  <c:v>31503.9</c:v>
                </c:pt>
                <c:pt idx="5">
                  <c:v>27836.77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A9-4C50-B95B-B063B4C7249B}"/>
            </c:ext>
          </c:extLst>
        </c:ser>
        <c:ser>
          <c:idx val="1"/>
          <c:order val="1"/>
          <c:tx>
            <c:strRef>
              <c:f>'air export'!$B$24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'air export'!$C$22:$H$22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export'!$C$24:$H$24</c:f>
              <c:numCache>
                <c:formatCode>#,##0.00</c:formatCode>
                <c:ptCount val="6"/>
                <c:pt idx="0">
                  <c:v>14452.22</c:v>
                </c:pt>
                <c:pt idx="1">
                  <c:v>26850.98</c:v>
                </c:pt>
                <c:pt idx="2">
                  <c:v>29714.27</c:v>
                </c:pt>
                <c:pt idx="3">
                  <c:v>23356.89</c:v>
                </c:pt>
                <c:pt idx="4">
                  <c:v>28374.27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A9-4C50-B95B-B063B4C7249B}"/>
            </c:ext>
          </c:extLst>
        </c:ser>
        <c:ser>
          <c:idx val="2"/>
          <c:order val="2"/>
          <c:tx>
            <c:strRef>
              <c:f>'air export'!$B$25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'air export'!$C$22:$H$22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export'!$C$25:$H$25</c:f>
              <c:numCache>
                <c:formatCode>#,##0.00</c:formatCode>
                <c:ptCount val="6"/>
                <c:pt idx="0">
                  <c:v>22421.96</c:v>
                </c:pt>
                <c:pt idx="1">
                  <c:v>33925.519999999997</c:v>
                </c:pt>
                <c:pt idx="2">
                  <c:v>24411.19</c:v>
                </c:pt>
                <c:pt idx="3" formatCode="_(* #,##0.00_);_(* \(#,##0.00\);_(* &quot;-&quot;??_);_(@_)">
                  <c:v>26925.61</c:v>
                </c:pt>
                <c:pt idx="4" formatCode="_(* #,##0.00_);_(* \(#,##0.00\);_(* &quot;-&quot;??_);_(@_)">
                  <c:v>32199.98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A9-4C50-B95B-B063B4C7249B}"/>
            </c:ext>
          </c:extLst>
        </c:ser>
        <c:ser>
          <c:idx val="3"/>
          <c:order val="3"/>
          <c:tx>
            <c:strRef>
              <c:f>'air export'!$B$26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'air export'!$C$22:$H$22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export'!$C$26:$H$26</c:f>
              <c:numCache>
                <c:formatCode>#,##0.00</c:formatCode>
                <c:ptCount val="6"/>
                <c:pt idx="0">
                  <c:v>23675.47</c:v>
                </c:pt>
                <c:pt idx="1">
                  <c:v>36109.839999999997</c:v>
                </c:pt>
                <c:pt idx="2">
                  <c:v>22865.98</c:v>
                </c:pt>
                <c:pt idx="3">
                  <c:v>25297.77</c:v>
                </c:pt>
                <c:pt idx="4">
                  <c:v>27775.07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A9-4C50-B95B-B063B4C724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94255743"/>
        <c:axId val="694253663"/>
      </c:barChart>
      <c:catAx>
        <c:axId val="694255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4253663"/>
        <c:crosses val="autoZero"/>
        <c:auto val="1"/>
        <c:lblAlgn val="ctr"/>
        <c:lblOffset val="100"/>
        <c:noMultiLvlLbl val="0"/>
      </c:catAx>
      <c:valAx>
        <c:axId val="694253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4255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'air import'!$C$2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'air import'!$B$3:$B$14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import'!$C$3:$C$14</c:f>
              <c:numCache>
                <c:formatCode>#,##0.00</c:formatCode>
                <c:ptCount val="12"/>
                <c:pt idx="0">
                  <c:v>4163.0200000000004</c:v>
                </c:pt>
                <c:pt idx="1">
                  <c:v>3467.65</c:v>
                </c:pt>
                <c:pt idx="2">
                  <c:v>3797.24</c:v>
                </c:pt>
                <c:pt idx="3" formatCode="General">
                  <c:v>693.71</c:v>
                </c:pt>
                <c:pt idx="4">
                  <c:v>1337.94</c:v>
                </c:pt>
                <c:pt idx="5">
                  <c:v>2348.7399999999998</c:v>
                </c:pt>
                <c:pt idx="6">
                  <c:v>2855.98</c:v>
                </c:pt>
                <c:pt idx="7">
                  <c:v>2698.05</c:v>
                </c:pt>
                <c:pt idx="8">
                  <c:v>2911.15</c:v>
                </c:pt>
                <c:pt idx="9">
                  <c:v>3280.8</c:v>
                </c:pt>
                <c:pt idx="10">
                  <c:v>3553.66</c:v>
                </c:pt>
                <c:pt idx="11">
                  <c:v>4466.68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0F-4477-A2FB-F0D57DB1E5AA}"/>
            </c:ext>
          </c:extLst>
        </c:ser>
        <c:ser>
          <c:idx val="2"/>
          <c:order val="2"/>
          <c:tx>
            <c:strRef>
              <c:f>'air import'!$D$2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'air import'!$B$3:$B$14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import'!$D$3:$D$14</c:f>
              <c:numCache>
                <c:formatCode>#,##0.00</c:formatCode>
                <c:ptCount val="12"/>
                <c:pt idx="0">
                  <c:v>3865.25</c:v>
                </c:pt>
                <c:pt idx="1">
                  <c:v>3177.57</c:v>
                </c:pt>
                <c:pt idx="2">
                  <c:v>3914.5</c:v>
                </c:pt>
                <c:pt idx="3">
                  <c:v>3353.93</c:v>
                </c:pt>
                <c:pt idx="4">
                  <c:v>3711.17</c:v>
                </c:pt>
                <c:pt idx="5">
                  <c:v>3312.3</c:v>
                </c:pt>
                <c:pt idx="6">
                  <c:v>3859.5</c:v>
                </c:pt>
                <c:pt idx="7">
                  <c:v>4182.1400000000003</c:v>
                </c:pt>
                <c:pt idx="8">
                  <c:v>3943.5</c:v>
                </c:pt>
                <c:pt idx="9">
                  <c:v>4778.13</c:v>
                </c:pt>
                <c:pt idx="10">
                  <c:v>5215.43</c:v>
                </c:pt>
                <c:pt idx="11">
                  <c:v>4678.7700000000004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0F-4477-A2FB-F0D57DB1E5AA}"/>
            </c:ext>
          </c:extLst>
        </c:ser>
        <c:ser>
          <c:idx val="3"/>
          <c:order val="3"/>
          <c:tx>
            <c:strRef>
              <c:f>'air import'!$E$2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'air import'!$B$3:$B$14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import'!$E$3:$E$14</c:f>
              <c:numCache>
                <c:formatCode>#,##0.00</c:formatCode>
                <c:ptCount val="12"/>
                <c:pt idx="0">
                  <c:v>4373.74</c:v>
                </c:pt>
                <c:pt idx="1">
                  <c:v>3081.75</c:v>
                </c:pt>
                <c:pt idx="2">
                  <c:v>3870.15</c:v>
                </c:pt>
                <c:pt idx="3">
                  <c:v>3036.41</c:v>
                </c:pt>
                <c:pt idx="4">
                  <c:v>3401.47</c:v>
                </c:pt>
                <c:pt idx="5">
                  <c:v>3397.17</c:v>
                </c:pt>
                <c:pt idx="6">
                  <c:v>2781.64</c:v>
                </c:pt>
                <c:pt idx="7">
                  <c:v>2543.83</c:v>
                </c:pt>
                <c:pt idx="8">
                  <c:v>2964.78</c:v>
                </c:pt>
                <c:pt idx="9">
                  <c:v>2743.05</c:v>
                </c:pt>
                <c:pt idx="10">
                  <c:v>2656.84</c:v>
                </c:pt>
                <c:pt idx="11">
                  <c:v>3203.43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0F-4477-A2FB-F0D57DB1E5AA}"/>
            </c:ext>
          </c:extLst>
        </c:ser>
        <c:ser>
          <c:idx val="4"/>
          <c:order val="4"/>
          <c:tx>
            <c:strRef>
              <c:f>'air import'!$F$2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'air import'!$B$3:$B$14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import'!$F$3:$F$14</c:f>
              <c:numCache>
                <c:formatCode>#,##0.00</c:formatCode>
                <c:ptCount val="12"/>
                <c:pt idx="0">
                  <c:v>2522.41</c:v>
                </c:pt>
                <c:pt idx="1">
                  <c:v>2608.16</c:v>
                </c:pt>
                <c:pt idx="2">
                  <c:v>2971.05</c:v>
                </c:pt>
                <c:pt idx="3">
                  <c:v>2596.85</c:v>
                </c:pt>
                <c:pt idx="4">
                  <c:v>2570.2800000000002</c:v>
                </c:pt>
                <c:pt idx="5">
                  <c:v>2816.53</c:v>
                </c:pt>
                <c:pt idx="6">
                  <c:v>2976.63</c:v>
                </c:pt>
                <c:pt idx="7">
                  <c:v>2998.65</c:v>
                </c:pt>
                <c:pt idx="8">
                  <c:v>2937.76</c:v>
                </c:pt>
                <c:pt idx="9">
                  <c:v>3162.0160000000001</c:v>
                </c:pt>
                <c:pt idx="10">
                  <c:v>3266.7620000000002</c:v>
                </c:pt>
                <c:pt idx="11">
                  <c:v>3469.85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10F-4477-A2FB-F0D57DB1E5AA}"/>
            </c:ext>
          </c:extLst>
        </c:ser>
        <c:ser>
          <c:idx val="5"/>
          <c:order val="5"/>
          <c:tx>
            <c:strRef>
              <c:f>'air import'!$H$2</c:f>
              <c:strCache>
                <c:ptCount val="1"/>
                <c:pt idx="0">
                  <c:v>2025 (Q1)</c:v>
                </c:pt>
              </c:strCache>
            </c:strRef>
          </c:tx>
          <c:spPr>
            <a:ln w="444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'air import'!$B$3:$B$14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'air import'!$H$3:$H$14</c:f>
              <c:numCache>
                <c:formatCode>#,##0.00</c:formatCode>
                <c:ptCount val="12"/>
                <c:pt idx="0">
                  <c:v>3569.17</c:v>
                </c:pt>
                <c:pt idx="1">
                  <c:v>3168.56</c:v>
                </c:pt>
                <c:pt idx="2">
                  <c:v>4449.37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10F-4477-A2FB-F0D57DB1E5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0262175"/>
        <c:axId val="890253855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'air import'!#REF!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'air import'!$B$3:$B$14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'air import'!#REF!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710F-4477-A2FB-F0D57DB1E5AA}"/>
                  </c:ext>
                </c:extLst>
              </c15:ser>
            </c15:filteredLineSeries>
          </c:ext>
        </c:extLst>
      </c:lineChart>
      <c:catAx>
        <c:axId val="890262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0253855"/>
        <c:crosses val="autoZero"/>
        <c:auto val="1"/>
        <c:lblAlgn val="ctr"/>
        <c:lblOffset val="100"/>
        <c:noMultiLvlLbl val="0"/>
      </c:catAx>
      <c:valAx>
        <c:axId val="890253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02621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'air import'!$B$21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'air import'!$C$20:$H$20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import'!$C$21:$H$21</c:f>
              <c:numCache>
                <c:formatCode>#,##0.00</c:formatCode>
                <c:ptCount val="6"/>
                <c:pt idx="0">
                  <c:v>11427.91</c:v>
                </c:pt>
                <c:pt idx="1">
                  <c:v>10957.32</c:v>
                </c:pt>
                <c:pt idx="2">
                  <c:v>11325.64</c:v>
                </c:pt>
                <c:pt idx="3">
                  <c:v>8101.62</c:v>
                </c:pt>
                <c:pt idx="4">
                  <c:v>10582.73</c:v>
                </c:pt>
                <c:pt idx="5">
                  <c:v>11187.1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F5-4677-A5E3-6DC512E533B4}"/>
            </c:ext>
          </c:extLst>
        </c:ser>
        <c:ser>
          <c:idx val="1"/>
          <c:order val="1"/>
          <c:tx>
            <c:strRef>
              <c:f>'air import'!$B$22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'air import'!$C$20:$H$20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import'!$C$22:$H$22</c:f>
              <c:numCache>
                <c:formatCode>#,##0.00</c:formatCode>
                <c:ptCount val="6"/>
                <c:pt idx="0">
                  <c:v>4380.3900000000003</c:v>
                </c:pt>
                <c:pt idx="1">
                  <c:v>10377.4</c:v>
                </c:pt>
                <c:pt idx="2">
                  <c:v>9835.0499999999993</c:v>
                </c:pt>
                <c:pt idx="3">
                  <c:v>7983.66</c:v>
                </c:pt>
                <c:pt idx="4">
                  <c:v>10715.52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F5-4677-A5E3-6DC512E533B4}"/>
            </c:ext>
          </c:extLst>
        </c:ser>
        <c:ser>
          <c:idx val="2"/>
          <c:order val="2"/>
          <c:tx>
            <c:strRef>
              <c:f>'air import'!$B$23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'air import'!$C$20:$H$20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import'!$C$23:$H$23</c:f>
              <c:numCache>
                <c:formatCode>#,##0.00</c:formatCode>
                <c:ptCount val="6"/>
                <c:pt idx="0">
                  <c:v>8465.18</c:v>
                </c:pt>
                <c:pt idx="1">
                  <c:v>11985.14</c:v>
                </c:pt>
                <c:pt idx="2">
                  <c:v>8290.25</c:v>
                </c:pt>
                <c:pt idx="3">
                  <c:v>8913.0400000000009</c:v>
                </c:pt>
                <c:pt idx="4">
                  <c:v>11569.64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F5-4677-A5E3-6DC512E533B4}"/>
            </c:ext>
          </c:extLst>
        </c:ser>
        <c:ser>
          <c:idx val="3"/>
          <c:order val="3"/>
          <c:tx>
            <c:strRef>
              <c:f>'air import'!$B$24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'air import'!$C$20:$H$20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'air import'!$C$24:$H$24</c:f>
              <c:numCache>
                <c:formatCode>#,##0.00</c:formatCode>
                <c:ptCount val="6"/>
                <c:pt idx="0">
                  <c:v>11301.14</c:v>
                </c:pt>
                <c:pt idx="1">
                  <c:v>14672.33</c:v>
                </c:pt>
                <c:pt idx="2">
                  <c:v>8603.32</c:v>
                </c:pt>
                <c:pt idx="3">
                  <c:v>9898.6299999999992</c:v>
                </c:pt>
                <c:pt idx="4">
                  <c:v>12227.78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F5-4677-A5E3-6DC512E533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92445855"/>
        <c:axId val="1792447519"/>
      </c:barChart>
      <c:catAx>
        <c:axId val="1792445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447519"/>
        <c:crosses val="autoZero"/>
        <c:auto val="1"/>
        <c:lblAlgn val="ctr"/>
        <c:lblOffset val="100"/>
        <c:noMultiLvlLbl val="0"/>
      </c:catAx>
      <c:valAx>
        <c:axId val="17924475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2445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'air transhipment'!$B$3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'air transhipment'!$C$2:$H$2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transhipment'!$C$3:$H$3</c:f>
              <c:numCache>
                <c:formatCode>#,##0.00</c:formatCode>
                <c:ptCount val="6"/>
                <c:pt idx="0">
                  <c:v>8268.93</c:v>
                </c:pt>
                <c:pt idx="1">
                  <c:v>3765.81</c:v>
                </c:pt>
                <c:pt idx="2">
                  <c:v>6138.5</c:v>
                </c:pt>
                <c:pt idx="3">
                  <c:v>5727.79</c:v>
                </c:pt>
                <c:pt idx="4">
                  <c:v>7355.92</c:v>
                </c:pt>
                <c:pt idx="5">
                  <c:v>5679.26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B6-41D9-AEEE-16865F0F855E}"/>
            </c:ext>
          </c:extLst>
        </c:ser>
        <c:ser>
          <c:idx val="1"/>
          <c:order val="1"/>
          <c:tx>
            <c:strRef>
              <c:f>'air transhipment'!$B$4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'air transhipment'!$C$2:$H$2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transhipment'!$C$4:$H$4</c:f>
              <c:numCache>
                <c:formatCode>#,##0.00</c:formatCode>
                <c:ptCount val="6"/>
                <c:pt idx="0">
                  <c:v>2116.5300000000002</c:v>
                </c:pt>
                <c:pt idx="1">
                  <c:v>4971.2700000000004</c:v>
                </c:pt>
                <c:pt idx="2">
                  <c:v>7451.95</c:v>
                </c:pt>
                <c:pt idx="3">
                  <c:v>5826.13</c:v>
                </c:pt>
                <c:pt idx="4">
                  <c:v>7152.26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B6-41D9-AEEE-16865F0F855E}"/>
            </c:ext>
          </c:extLst>
        </c:ser>
        <c:ser>
          <c:idx val="2"/>
          <c:order val="2"/>
          <c:tx>
            <c:strRef>
              <c:f>'air transhipment'!$B$5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'air transhipment'!$C$2:$H$2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transhipment'!$C$5:$H$5</c:f>
              <c:numCache>
                <c:formatCode>#,##0.00</c:formatCode>
                <c:ptCount val="6"/>
                <c:pt idx="0">
                  <c:v>2523.25</c:v>
                </c:pt>
                <c:pt idx="1">
                  <c:v>6979.1</c:v>
                </c:pt>
                <c:pt idx="2">
                  <c:v>5300.03</c:v>
                </c:pt>
                <c:pt idx="3">
                  <c:v>7052.71</c:v>
                </c:pt>
                <c:pt idx="4">
                  <c:v>6971.15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B6-41D9-AEEE-16865F0F855E}"/>
            </c:ext>
          </c:extLst>
        </c:ser>
        <c:ser>
          <c:idx val="3"/>
          <c:order val="3"/>
          <c:tx>
            <c:strRef>
              <c:f>'air transhipment'!$B$6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'air transhipment'!$C$2:$H$2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transhipment'!$C$6:$H$6</c:f>
              <c:numCache>
                <c:formatCode>#,##0.00</c:formatCode>
                <c:ptCount val="6"/>
                <c:pt idx="0">
                  <c:v>3809.29</c:v>
                </c:pt>
                <c:pt idx="1">
                  <c:v>7279.39</c:v>
                </c:pt>
                <c:pt idx="2">
                  <c:v>5981.29</c:v>
                </c:pt>
                <c:pt idx="3">
                  <c:v>6637.0950000000003</c:v>
                </c:pt>
                <c:pt idx="4">
                  <c:v>6045.9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B6-41D9-AEEE-16865F0F85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42317375"/>
        <c:axId val="1642323199"/>
      </c:barChart>
      <c:catAx>
        <c:axId val="16423173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323199"/>
        <c:crosses val="autoZero"/>
        <c:auto val="1"/>
        <c:lblAlgn val="ctr"/>
        <c:lblOffset val="100"/>
        <c:noMultiLvlLbl val="0"/>
      </c:catAx>
      <c:valAx>
        <c:axId val="1642323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23173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'air sum'!$C$2</c:f>
              <c:strCache>
                <c:ptCount val="1"/>
                <c:pt idx="0">
                  <c:v>UPLIFT (Tons)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'air sum'!$B$3:$B$8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sum'!$C$3:$C$8</c:f>
              <c:numCache>
                <c:formatCode>#,##0.00</c:formatCode>
                <c:ptCount val="6"/>
                <c:pt idx="0">
                  <c:v>96019.82</c:v>
                </c:pt>
                <c:pt idx="1">
                  <c:v>124108.95</c:v>
                </c:pt>
                <c:pt idx="2">
                  <c:v>108068.53</c:v>
                </c:pt>
                <c:pt idx="3">
                  <c:v>98785.919999999998</c:v>
                </c:pt>
                <c:pt idx="4">
                  <c:v>119853.22</c:v>
                </c:pt>
                <c:pt idx="5">
                  <c:v>27836.77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EB-4832-B511-05FD268A978A}"/>
            </c:ext>
          </c:extLst>
        </c:ser>
        <c:ser>
          <c:idx val="1"/>
          <c:order val="1"/>
          <c:tx>
            <c:strRef>
              <c:f>'air sum'!$D$2</c:f>
              <c:strCache>
                <c:ptCount val="1"/>
                <c:pt idx="0">
                  <c:v>DISCHARGE (Tons)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'air sum'!$B$3:$B$8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sum'!$D$3:$D$8</c:f>
              <c:numCache>
                <c:formatCode>#,##0.00</c:formatCode>
                <c:ptCount val="6"/>
                <c:pt idx="0">
                  <c:v>35574.519999999997</c:v>
                </c:pt>
                <c:pt idx="1">
                  <c:v>47992.19</c:v>
                </c:pt>
                <c:pt idx="2">
                  <c:v>38054.26</c:v>
                </c:pt>
                <c:pt idx="3">
                  <c:v>34896.949999999997</c:v>
                </c:pt>
                <c:pt idx="4">
                  <c:v>45095.669999999984</c:v>
                </c:pt>
                <c:pt idx="5">
                  <c:v>11187.1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EB-4832-B511-05FD268A978A}"/>
            </c:ext>
          </c:extLst>
        </c:ser>
        <c:ser>
          <c:idx val="2"/>
          <c:order val="2"/>
          <c:tx>
            <c:strRef>
              <c:f>'air sum'!$E$2</c:f>
              <c:strCache>
                <c:ptCount val="1"/>
                <c:pt idx="0">
                  <c:v>TRANSSHIPMENT (Tons)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'air sum'!$B$3:$B$8</c:f>
              <c:strCach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 (Q1)</c:v>
                </c:pt>
              </c:strCache>
            </c:strRef>
          </c:cat>
          <c:val>
            <c:numRef>
              <c:f>'air sum'!$E$3:$E$8</c:f>
              <c:numCache>
                <c:formatCode>#,##0.00</c:formatCode>
                <c:ptCount val="6"/>
                <c:pt idx="0">
                  <c:v>16717.21</c:v>
                </c:pt>
                <c:pt idx="1">
                  <c:v>22995.58</c:v>
                </c:pt>
                <c:pt idx="2">
                  <c:v>24871.77</c:v>
                </c:pt>
                <c:pt idx="3">
                  <c:v>25243.73</c:v>
                </c:pt>
                <c:pt idx="4">
                  <c:v>27525.230000000003</c:v>
                </c:pt>
                <c:pt idx="5">
                  <c:v>5679.26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DEB-4832-B511-05FD268A9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1612463"/>
        <c:axId val="1361622447"/>
      </c:lineChart>
      <c:catAx>
        <c:axId val="1361612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1622447"/>
        <c:crosses val="autoZero"/>
        <c:auto val="1"/>
        <c:lblAlgn val="ctr"/>
        <c:lblOffset val="100"/>
        <c:noMultiLvlLbl val="0"/>
      </c:catAx>
      <c:valAx>
        <c:axId val="13616224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1612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'ocean export'!$B$4</c:f>
              <c:strCache>
                <c:ptCount val="1"/>
                <c:pt idx="0">
                  <c:v>1st Quarter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'ocean export'!$C$2:$L$3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</c:v>
                  </c:pt>
                </c:lvl>
              </c:multiLvlStrCache>
            </c:multiLvlStrRef>
          </c:cat>
          <c:val>
            <c:numRef>
              <c:f>'ocean export'!$C$4:$L$4</c:f>
              <c:numCache>
                <c:formatCode>#,##0</c:formatCode>
                <c:ptCount val="10"/>
                <c:pt idx="0">
                  <c:v>82132</c:v>
                </c:pt>
                <c:pt idx="1">
                  <c:v>75953</c:v>
                </c:pt>
                <c:pt idx="2">
                  <c:v>79059</c:v>
                </c:pt>
                <c:pt idx="3">
                  <c:v>80554</c:v>
                </c:pt>
                <c:pt idx="4">
                  <c:v>65424</c:v>
                </c:pt>
                <c:pt idx="5">
                  <c:v>47247</c:v>
                </c:pt>
                <c:pt idx="6">
                  <c:v>76446</c:v>
                </c:pt>
                <c:pt idx="7">
                  <c:v>59134</c:v>
                </c:pt>
                <c:pt idx="8">
                  <c:v>74461</c:v>
                </c:pt>
                <c:pt idx="9">
                  <c:v>91543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41-4FF6-87CB-75330CE4590E}"/>
            </c:ext>
          </c:extLst>
        </c:ser>
        <c:ser>
          <c:idx val="1"/>
          <c:order val="1"/>
          <c:tx>
            <c:strRef>
              <c:f>'ocean export'!$B$5</c:f>
              <c:strCache>
                <c:ptCount val="1"/>
                <c:pt idx="0">
                  <c:v>2nd Quarter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'ocean export'!$C$2:$L$3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</c:v>
                  </c:pt>
                </c:lvl>
              </c:multiLvlStrCache>
            </c:multiLvlStrRef>
          </c:cat>
          <c:val>
            <c:numRef>
              <c:f>'ocean export'!$C$5:$L$5</c:f>
              <c:numCache>
                <c:formatCode>#,##0</c:formatCode>
                <c:ptCount val="10"/>
                <c:pt idx="0">
                  <c:v>74942</c:v>
                </c:pt>
                <c:pt idx="1">
                  <c:v>74195</c:v>
                </c:pt>
                <c:pt idx="2">
                  <c:v>77751</c:v>
                </c:pt>
                <c:pt idx="3">
                  <c:v>55535</c:v>
                </c:pt>
                <c:pt idx="4">
                  <c:v>68502</c:v>
                </c:pt>
                <c:pt idx="5">
                  <c:v>44704</c:v>
                </c:pt>
                <c:pt idx="6">
                  <c:v>70028</c:v>
                </c:pt>
                <c:pt idx="7">
                  <c:v>60375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41-4FF6-87CB-75330CE4590E}"/>
            </c:ext>
          </c:extLst>
        </c:ser>
        <c:ser>
          <c:idx val="2"/>
          <c:order val="2"/>
          <c:tx>
            <c:strRef>
              <c:f>'ocean export'!$B$6</c:f>
              <c:strCache>
                <c:ptCount val="1"/>
                <c:pt idx="0">
                  <c:v>3rd Quarter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'ocean export'!$C$2:$L$3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</c:v>
                  </c:pt>
                </c:lvl>
              </c:multiLvlStrCache>
            </c:multiLvlStrRef>
          </c:cat>
          <c:val>
            <c:numRef>
              <c:f>'ocean export'!$C$6:$L$6</c:f>
              <c:numCache>
                <c:formatCode>#,##0</c:formatCode>
                <c:ptCount val="10"/>
                <c:pt idx="0">
                  <c:v>80409</c:v>
                </c:pt>
                <c:pt idx="1">
                  <c:v>63011</c:v>
                </c:pt>
                <c:pt idx="2">
                  <c:v>77143</c:v>
                </c:pt>
                <c:pt idx="3">
                  <c:v>36462</c:v>
                </c:pt>
                <c:pt idx="4">
                  <c:v>78140</c:v>
                </c:pt>
                <c:pt idx="5">
                  <c:v>52376</c:v>
                </c:pt>
                <c:pt idx="6">
                  <c:v>80156</c:v>
                </c:pt>
                <c:pt idx="7">
                  <c:v>74505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41-4FF6-87CB-75330CE4590E}"/>
            </c:ext>
          </c:extLst>
        </c:ser>
        <c:ser>
          <c:idx val="3"/>
          <c:order val="3"/>
          <c:tx>
            <c:strRef>
              <c:f>'ocean export'!$B$7</c:f>
              <c:strCache>
                <c:ptCount val="1"/>
                <c:pt idx="0">
                  <c:v>4th Quarter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multiLvlStrRef>
              <c:f>'ocean export'!$C$2:$L$3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</c:v>
                  </c:pt>
                </c:lvl>
              </c:multiLvlStrCache>
            </c:multiLvlStrRef>
          </c:cat>
          <c:val>
            <c:numRef>
              <c:f>'ocean export'!$C$7:$L$7</c:f>
              <c:numCache>
                <c:formatCode>#,##0</c:formatCode>
                <c:ptCount val="10"/>
                <c:pt idx="0">
                  <c:v>80623</c:v>
                </c:pt>
                <c:pt idx="1">
                  <c:v>65355</c:v>
                </c:pt>
                <c:pt idx="2">
                  <c:v>67494</c:v>
                </c:pt>
                <c:pt idx="3">
                  <c:v>47892</c:v>
                </c:pt>
                <c:pt idx="4">
                  <c:v>68423</c:v>
                </c:pt>
                <c:pt idx="5">
                  <c:v>67138</c:v>
                </c:pt>
                <c:pt idx="6">
                  <c:v>73993</c:v>
                </c:pt>
                <c:pt idx="7">
                  <c:v>79664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41-4FF6-87CB-75330CE45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50383551"/>
        <c:axId val="1550387711"/>
      </c:barChart>
      <c:catAx>
        <c:axId val="155038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87711"/>
        <c:crosses val="autoZero"/>
        <c:auto val="1"/>
        <c:lblAlgn val="ctr"/>
        <c:lblOffset val="100"/>
        <c:noMultiLvlLbl val="0"/>
      </c:catAx>
      <c:valAx>
        <c:axId val="15503877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835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tx1">
        <a:lumMod val="75000"/>
        <a:alpha val="80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Annual Discharge Container Throughputs (TEU's)</a:t>
            </a:r>
          </a:p>
        </c:rich>
      </c:tx>
      <c:layout>
        <c:manualLayout>
          <c:xMode val="edge"/>
          <c:yMode val="edge"/>
          <c:x val="3.4965385099509097E-2"/>
          <c:y val="1.98342156382994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081646685314378"/>
          <c:y val="0.21771256939101669"/>
          <c:w val="0.83061307259752926"/>
          <c:h val="0.50184592266403849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1717568"/>
        <c:axId val="1"/>
      </c:barChart>
      <c:catAx>
        <c:axId val="71171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711717568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100" b="0" i="0" u="none" strike="noStrike" baseline="0">
                <a:solidFill>
                  <a:srgbClr val="FFFFFF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dTable>
    </c:plotArea>
    <c:legend>
      <c:legendPos val="r"/>
      <c:layout>
        <c:manualLayout>
          <c:xMode val="edge"/>
          <c:yMode val="edge"/>
          <c:x val="0.86977655324167968"/>
          <c:y val="4.6755638596022955E-2"/>
          <c:w val="0.10753910201722117"/>
          <c:h val="0.17663389533935381"/>
        </c:manualLayout>
      </c:layout>
      <c:overlay val="0"/>
      <c:txPr>
        <a:bodyPr/>
        <a:lstStyle/>
        <a:p>
          <a:pPr>
            <a:defRPr sz="650" b="0" i="0" u="none" strike="noStrike" baseline="0">
              <a:solidFill>
                <a:srgbClr val="FFFFFF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0A304A"/>
    </a:solidFill>
  </c:spPr>
  <c:txPr>
    <a:bodyPr/>
    <a:lstStyle/>
    <a:p>
      <a:pPr>
        <a:defRPr sz="1000" b="0" i="0" u="none" strike="noStrike" baseline="0">
          <a:solidFill>
            <a:srgbClr val="FFFFFF"/>
          </a:solidFill>
          <a:latin typeface="Calibri"/>
          <a:ea typeface="Calibri"/>
          <a:cs typeface="Calibri"/>
        </a:defRPr>
      </a:pPr>
      <a:endParaRPr lang="en-US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'ocean export'!$B$8</c:f>
              <c:strCache>
                <c:ptCount val="1"/>
                <c:pt idx="0">
                  <c:v>Total (Q1)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7EA-4701-9BCE-5AB8B7587F44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7EA-4701-9BCE-5AB8B7587F44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7EA-4701-9BCE-5AB8B7587F44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7EA-4701-9BCE-5AB8B7587F44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B7EA-4701-9BCE-5AB8B7587F44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7EA-4701-9BCE-5AB8B7587F44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7EA-4701-9BCE-5AB8B7587F44}"/>
              </c:ext>
            </c:extLst>
          </c:dPt>
          <c:dPt>
            <c:idx val="7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7EA-4701-9BCE-5AB8B7587F44}"/>
              </c:ext>
            </c:extLst>
          </c:dPt>
          <c:dPt>
            <c:idx val="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B7EA-4701-9BCE-5AB8B7587F44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7EA-4701-9BCE-5AB8B7587F44}"/>
              </c:ext>
            </c:extLst>
          </c:dPt>
          <c:cat>
            <c:multiLvlStrRef>
              <c:f>'ocean export'!$C$2:$L$3</c:f>
              <c:multiLvlStrCache>
                <c:ptCount val="10"/>
                <c:lvl>
                  <c:pt idx="0">
                    <c:v>Laden</c:v>
                  </c:pt>
                  <c:pt idx="1">
                    <c:v>Empty</c:v>
                  </c:pt>
                  <c:pt idx="2">
                    <c:v>Laden</c:v>
                  </c:pt>
                  <c:pt idx="3">
                    <c:v>Empty</c:v>
                  </c:pt>
                  <c:pt idx="4">
                    <c:v>Laden</c:v>
                  </c:pt>
                  <c:pt idx="5">
                    <c:v>Empty</c:v>
                  </c:pt>
                  <c:pt idx="6">
                    <c:v>Laden</c:v>
                  </c:pt>
                  <c:pt idx="7">
                    <c:v>Empty</c:v>
                  </c:pt>
                  <c:pt idx="8">
                    <c:v>Laden</c:v>
                  </c:pt>
                  <c:pt idx="9">
                    <c:v>Empty</c:v>
                  </c:pt>
                </c:lvl>
                <c:lvl>
                  <c:pt idx="0">
                    <c:v>2021</c:v>
                  </c:pt>
                  <c:pt idx="2">
                    <c:v>2022</c:v>
                  </c:pt>
                  <c:pt idx="4">
                    <c:v>2023</c:v>
                  </c:pt>
                  <c:pt idx="6">
                    <c:v>2024</c:v>
                  </c:pt>
                  <c:pt idx="8">
                    <c:v>2025</c:v>
                  </c:pt>
                </c:lvl>
              </c:multiLvlStrCache>
            </c:multiLvlStrRef>
          </c:cat>
          <c:val>
            <c:numRef>
              <c:f>'ocean export'!$C$8:$L$8</c:f>
              <c:numCache>
                <c:formatCode>#,##0</c:formatCode>
                <c:ptCount val="10"/>
                <c:pt idx="0">
                  <c:v>318106</c:v>
                </c:pt>
                <c:pt idx="1">
                  <c:v>278514</c:v>
                </c:pt>
                <c:pt idx="2">
                  <c:v>301447</c:v>
                </c:pt>
                <c:pt idx="3">
                  <c:v>220443</c:v>
                </c:pt>
                <c:pt idx="4">
                  <c:v>280489</c:v>
                </c:pt>
                <c:pt idx="5">
                  <c:v>211465</c:v>
                </c:pt>
                <c:pt idx="6">
                  <c:v>300623</c:v>
                </c:pt>
                <c:pt idx="7">
                  <c:v>273678</c:v>
                </c:pt>
                <c:pt idx="8">
                  <c:v>74461</c:v>
                </c:pt>
                <c:pt idx="9">
                  <c:v>91543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EA-4701-9BCE-5AB8B7587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50390623"/>
        <c:axId val="1550397279"/>
      </c:barChart>
      <c:catAx>
        <c:axId val="155039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97279"/>
        <c:crosses val="autoZero"/>
        <c:auto val="1"/>
        <c:lblAlgn val="ctr"/>
        <c:lblOffset val="100"/>
        <c:noMultiLvlLbl val="0"/>
      </c:catAx>
      <c:valAx>
        <c:axId val="1550397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390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0.84921</cdr:x>
      <cdr:y>0.04288</cdr:y>
    </cdr:from>
    <cdr:to>
      <cdr:x>0.97619</cdr:x>
      <cdr:y>0.22198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E01DE1A8-130F-E640-7151-1588B1B302FC}"/>
            </a:ext>
          </a:extLst>
        </cdr:cNvPr>
        <cdr:cNvSpPr txBox="1"/>
      </cdr:nvSpPr>
      <cdr:spPr>
        <a:xfrm xmlns:a="http://schemas.openxmlformats.org/drawingml/2006/main">
          <a:off x="8153400" y="218917"/>
          <a:ext cx="121920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0.85714</cdr:x>
      <cdr:y>0.07273</cdr:y>
    </cdr:from>
    <cdr:to>
      <cdr:x>0.96825</cdr:x>
      <cdr:y>0.20706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81239F2A-32EE-BAE6-05F4-485FA9D47101}"/>
            </a:ext>
          </a:extLst>
        </cdr:cNvPr>
        <cdr:cNvSpPr txBox="1"/>
      </cdr:nvSpPr>
      <cdr:spPr>
        <a:xfrm xmlns:a="http://schemas.openxmlformats.org/drawingml/2006/main">
          <a:off x="8229600" y="371317"/>
          <a:ext cx="10668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chemeClr val="bg2">
                  <a:lumMod val="40000"/>
                  <a:lumOff val="60000"/>
                </a:schemeClr>
              </a:solidFill>
            </a:rPr>
            <a:t>Laden</a:t>
          </a:r>
        </a:p>
        <a:p xmlns:a="http://schemas.openxmlformats.org/drawingml/2006/main">
          <a:r>
            <a:rPr lang="en-US" sz="1600" dirty="0">
              <a:solidFill>
                <a:schemeClr val="bg2">
                  <a:lumMod val="40000"/>
                  <a:lumOff val="60000"/>
                </a:schemeClr>
              </a:solidFill>
            </a:rPr>
            <a:t>Empty</a:t>
          </a:r>
        </a:p>
      </cdr:txBody>
    </cdr:sp>
  </cdr:relSizeAnchor>
  <cdr:relSizeAnchor xmlns:cdr="http://schemas.openxmlformats.org/drawingml/2006/chartDrawing">
    <cdr:from>
      <cdr:x>0.92857</cdr:x>
      <cdr:y>0.14736</cdr:y>
    </cdr:from>
    <cdr:to>
      <cdr:x>0.95238</cdr:x>
      <cdr:y>0.17721</cdr:y>
    </cdr:to>
    <cdr:sp macro="" textlink="">
      <cdr:nvSpPr>
        <cdr:cNvPr id="12" name="Rectangle: Rounded Corners 11">
          <a:extLst xmlns:a="http://schemas.openxmlformats.org/drawingml/2006/main">
            <a:ext uri="{FF2B5EF4-FFF2-40B4-BE49-F238E27FC236}">
              <a16:creationId xmlns:a16="http://schemas.microsoft.com/office/drawing/2014/main" id="{ED294A77-8BD3-EC0D-B0B4-2B52617790EE}"/>
            </a:ext>
          </a:extLst>
        </cdr:cNvPr>
        <cdr:cNvSpPr/>
      </cdr:nvSpPr>
      <cdr:spPr>
        <a:xfrm xmlns:a="http://schemas.openxmlformats.org/drawingml/2006/main">
          <a:off x="8915400" y="752317"/>
          <a:ext cx="228601" cy="152400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C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0.92857</cdr:x>
      <cdr:y>0.10072</cdr:y>
    </cdr:from>
    <cdr:to>
      <cdr:x>0.95239</cdr:x>
      <cdr:y>0.1295</cdr:y>
    </cdr:to>
    <cdr:sp macro="" textlink="">
      <cdr:nvSpPr>
        <cdr:cNvPr id="4" name="Rectangle: Rounded Corners 3">
          <a:extLst xmlns:a="http://schemas.openxmlformats.org/drawingml/2006/main">
            <a:ext uri="{FF2B5EF4-FFF2-40B4-BE49-F238E27FC236}">
              <a16:creationId xmlns:a16="http://schemas.microsoft.com/office/drawing/2014/main" id="{406AA351-4928-1728-2968-A1808FAFB796}"/>
            </a:ext>
          </a:extLst>
        </cdr:cNvPr>
        <cdr:cNvSpPr/>
      </cdr:nvSpPr>
      <cdr:spPr>
        <a:xfrm xmlns:a="http://schemas.openxmlformats.org/drawingml/2006/main">
          <a:off x="8915400" y="533400"/>
          <a:ext cx="228638" cy="152422"/>
        </a:xfrm>
        <a:prstGeom xmlns:a="http://schemas.openxmlformats.org/drawingml/2006/main" prst="roundRect">
          <a:avLst/>
        </a:prstGeom>
        <a:solidFill xmlns:a="http://schemas.openxmlformats.org/drawingml/2006/main">
          <a:srgbClr val="00B0F0"/>
        </a:solidFill>
        <a:ln xmlns:a="http://schemas.openxmlformats.org/drawingml/2006/main">
          <a:solidFill>
            <a:schemeClr val="accent1">
              <a:shade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0.84921</cdr:x>
      <cdr:y>0.04288</cdr:y>
    </cdr:from>
    <cdr:to>
      <cdr:x>0.97619</cdr:x>
      <cdr:y>0.22198</cdr:y>
    </cdr:to>
    <cdr:sp macro="" textlink="">
      <cdr:nvSpPr>
        <cdr:cNvPr id="9" name="TextBox 8">
          <a:extLst xmlns:a="http://schemas.openxmlformats.org/drawingml/2006/main">
            <a:ext uri="{FF2B5EF4-FFF2-40B4-BE49-F238E27FC236}">
              <a16:creationId xmlns:a16="http://schemas.microsoft.com/office/drawing/2014/main" id="{E01DE1A8-130F-E640-7151-1588B1B302FC}"/>
            </a:ext>
          </a:extLst>
        </cdr:cNvPr>
        <cdr:cNvSpPr txBox="1"/>
      </cdr:nvSpPr>
      <cdr:spPr>
        <a:xfrm xmlns:a="http://schemas.openxmlformats.org/drawingml/2006/main">
          <a:off x="8153400" y="218917"/>
          <a:ext cx="1219201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0.85714</cdr:x>
      <cdr:y>0.07273</cdr:y>
    </cdr:from>
    <cdr:to>
      <cdr:x>0.96825</cdr:x>
      <cdr:y>0.20706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81239F2A-32EE-BAE6-05F4-485FA9D47101}"/>
            </a:ext>
          </a:extLst>
        </cdr:cNvPr>
        <cdr:cNvSpPr txBox="1"/>
      </cdr:nvSpPr>
      <cdr:spPr>
        <a:xfrm xmlns:a="http://schemas.openxmlformats.org/drawingml/2006/main">
          <a:off x="8229600" y="371317"/>
          <a:ext cx="10668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dirty="0">
              <a:solidFill>
                <a:schemeClr val="bg2">
                  <a:lumMod val="40000"/>
                  <a:lumOff val="60000"/>
                </a:schemeClr>
              </a:solidFill>
            </a:rPr>
            <a:t>Laden</a:t>
          </a:r>
        </a:p>
        <a:p xmlns:a="http://schemas.openxmlformats.org/drawingml/2006/main">
          <a:r>
            <a:rPr lang="en-US" sz="1600" dirty="0">
              <a:solidFill>
                <a:schemeClr val="bg2">
                  <a:lumMod val="40000"/>
                  <a:lumOff val="60000"/>
                </a:schemeClr>
              </a:solidFill>
            </a:rPr>
            <a:t>Empty</a:t>
          </a:r>
        </a:p>
      </cdr:txBody>
    </cdr:sp>
  </cdr:relSizeAnchor>
  <cdr:relSizeAnchor xmlns:cdr="http://schemas.openxmlformats.org/drawingml/2006/chartDrawing">
    <cdr:from>
      <cdr:x>0.92857</cdr:x>
      <cdr:y>0.14736</cdr:y>
    </cdr:from>
    <cdr:to>
      <cdr:x>0.95238</cdr:x>
      <cdr:y>0.17721</cdr:y>
    </cdr:to>
    <cdr:sp macro="" textlink="">
      <cdr:nvSpPr>
        <cdr:cNvPr id="12" name="Rectangle: Rounded Corners 11">
          <a:extLst xmlns:a="http://schemas.openxmlformats.org/drawingml/2006/main">
            <a:ext uri="{FF2B5EF4-FFF2-40B4-BE49-F238E27FC236}">
              <a16:creationId xmlns:a16="http://schemas.microsoft.com/office/drawing/2014/main" id="{ED294A77-8BD3-EC0D-B0B4-2B52617790EE}"/>
            </a:ext>
          </a:extLst>
        </cdr:cNvPr>
        <cdr:cNvSpPr/>
      </cdr:nvSpPr>
      <cdr:spPr>
        <a:xfrm xmlns:a="http://schemas.openxmlformats.org/drawingml/2006/main">
          <a:off x="8915400" y="752317"/>
          <a:ext cx="228601" cy="152400"/>
        </a:xfrm>
        <a:prstGeom xmlns:a="http://schemas.openxmlformats.org/drawingml/2006/main" prst="roundRect">
          <a:avLst/>
        </a:prstGeom>
        <a:solidFill xmlns:a="http://schemas.openxmlformats.org/drawingml/2006/main">
          <a:srgbClr val="FFC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0.92857</cdr:x>
      <cdr:y>0.10072</cdr:y>
    </cdr:from>
    <cdr:to>
      <cdr:x>0.95239</cdr:x>
      <cdr:y>0.1295</cdr:y>
    </cdr:to>
    <cdr:sp macro="" textlink="">
      <cdr:nvSpPr>
        <cdr:cNvPr id="4" name="Rectangle: Rounded Corners 3">
          <a:extLst xmlns:a="http://schemas.openxmlformats.org/drawingml/2006/main">
            <a:ext uri="{FF2B5EF4-FFF2-40B4-BE49-F238E27FC236}">
              <a16:creationId xmlns:a16="http://schemas.microsoft.com/office/drawing/2014/main" id="{406AA351-4928-1728-2968-A1808FAFB796}"/>
            </a:ext>
          </a:extLst>
        </cdr:cNvPr>
        <cdr:cNvSpPr/>
      </cdr:nvSpPr>
      <cdr:spPr>
        <a:xfrm xmlns:a="http://schemas.openxmlformats.org/drawingml/2006/main">
          <a:off x="8915400" y="533400"/>
          <a:ext cx="228638" cy="152422"/>
        </a:xfrm>
        <a:prstGeom xmlns:a="http://schemas.openxmlformats.org/drawingml/2006/main" prst="roundRect">
          <a:avLst/>
        </a:prstGeom>
        <a:solidFill xmlns:a="http://schemas.openxmlformats.org/drawingml/2006/main">
          <a:srgbClr val="00B0F0"/>
        </a:solidFill>
        <a:ln xmlns:a="http://schemas.openxmlformats.org/drawingml/2006/main">
          <a:solidFill>
            <a:schemeClr val="accent1">
              <a:shade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</a:defRPr>
            </a:lvl1pPr>
          </a:lstStyle>
          <a:p>
            <a:fld id="{2584065B-E360-448F-B17B-AE62335467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101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11F347CE-19E9-4DF0-86A7-9A045769283E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3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4428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75E7A322-457D-4333-99DE-26B941BA8ED2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8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707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0BBB1AE2-F0CB-45AD-97EF-9BA6D55D828F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9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598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75E7A322-457D-4333-99DE-26B941BA8ED2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10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538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05B68D34-C9BB-4F6E-A723-8308E1343F3D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11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508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75E7A322-457D-4333-99DE-26B941BA8ED2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12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308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eaLnBrk="1"/>
            <a:fld id="{75E7A322-457D-4333-99DE-26B941BA8ED2}" type="slidenum">
              <a:rPr lang="en-US" altLang="en-US">
                <a:solidFill>
                  <a:srgbClr val="FFFFFF"/>
                </a:solidFill>
                <a:latin typeface="Times New Roman" panose="02020603050405020304" pitchFamily="18" charset="0"/>
              </a:rPr>
              <a:pPr eaLnBrk="1"/>
              <a:t>13</a:t>
            </a:fld>
            <a:endParaRPr lang="en-US" altLang="en-US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98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778963" y="1289632"/>
            <a:ext cx="5308021" cy="550474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8037" y="587975"/>
            <a:ext cx="6785144" cy="3443853"/>
          </a:xfrm>
        </p:spPr>
        <p:txBody>
          <a:bodyPr anchor="b">
            <a:normAutofit/>
          </a:bodyPr>
          <a:lstStyle>
            <a:lvl1pPr algn="l">
              <a:defRPr sz="48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036" y="4237153"/>
            <a:ext cx="5461717" cy="2109242"/>
          </a:xfrm>
        </p:spPr>
        <p:txBody>
          <a:bodyPr anchor="t">
            <a:normAutofit/>
          </a:bodyPr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1B888-D8CC-4BA1-8B86-0553F74F646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88037" y="587975"/>
            <a:ext cx="8904552" cy="3443852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40054" y="4237152"/>
            <a:ext cx="8027163" cy="503978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764"/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21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587975"/>
            <a:ext cx="8904552" cy="3191863"/>
          </a:xfrm>
        </p:spPr>
        <p:txBody>
          <a:bodyPr anchor="ctr">
            <a:normAutofit/>
          </a:bodyPr>
          <a:lstStyle>
            <a:lvl1pPr algn="l">
              <a:defRPr sz="3086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4535805"/>
            <a:ext cx="7037423" cy="2099910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3093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3" y="587975"/>
            <a:ext cx="7562439" cy="3191863"/>
          </a:xfrm>
        </p:spPr>
        <p:txBody>
          <a:bodyPr anchor="ctr">
            <a:normAutofit/>
          </a:bodyPr>
          <a:lstStyle>
            <a:lvl1pPr algn="l">
              <a:defRPr sz="3086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76074" y="3779838"/>
            <a:ext cx="7058275" cy="531977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7" y="4741133"/>
            <a:ext cx="7036110" cy="1894582"/>
          </a:xfrm>
        </p:spPr>
        <p:txBody>
          <a:bodyPr anchor="ctr">
            <a:normAutofit/>
          </a:bodyPr>
          <a:lstStyle>
            <a:lvl1pPr marL="0" indent="0" algn="l">
              <a:buNone/>
              <a:defRPr sz="2205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52016" y="783331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84527" y="3051870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 algn="r"/>
            <a:r>
              <a:rPr lang="en-US" sz="881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645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3779838"/>
            <a:ext cx="7036110" cy="1871069"/>
          </a:xfrm>
        </p:spPr>
        <p:txBody>
          <a:bodyPr anchor="b">
            <a:normAutofit/>
          </a:bodyPr>
          <a:lstStyle>
            <a:lvl1pPr algn="l">
              <a:defRPr sz="3086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658160"/>
            <a:ext cx="7037423" cy="977554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225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3" y="587975"/>
            <a:ext cx="7562438" cy="3191863"/>
          </a:xfrm>
        </p:spPr>
        <p:txBody>
          <a:bodyPr anchor="ctr">
            <a:normAutofit/>
          </a:bodyPr>
          <a:lstStyle>
            <a:lvl1pPr algn="l">
              <a:defRPr sz="3086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88037" y="4283816"/>
            <a:ext cx="7036110" cy="1157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20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459766"/>
            <a:ext cx="7036109" cy="1175949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52016" y="783331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84527" y="3051870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 algn="r"/>
            <a:r>
              <a:rPr lang="en-US" sz="8818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3114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587975"/>
            <a:ext cx="8296515" cy="31918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086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88037" y="4330481"/>
            <a:ext cx="7036110" cy="9239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205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6" y="5254443"/>
            <a:ext cx="7036109" cy="1381272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667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>
            <a:normAutofit/>
          </a:bodyPr>
          <a:lstStyle>
            <a:lvl1pPr algn="l"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037" y="587976"/>
            <a:ext cx="7226286" cy="4153158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0ADA0A-D287-4C6A-B0AC-6CBB74D45C5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13441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7" y="587975"/>
            <a:ext cx="2253582" cy="4871791"/>
          </a:xfrm>
        </p:spPr>
        <p:txBody>
          <a:bodyPr vert="eaVert">
            <a:normAutofit/>
          </a:bodyPr>
          <a:lstStyle>
            <a:lvl1pPr>
              <a:defRPr sz="30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036" y="587975"/>
            <a:ext cx="6449232" cy="60477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4509-BC07-41CF-A59E-A0395381777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710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2160588"/>
            <a:ext cx="4457700" cy="45958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2160588"/>
            <a:ext cx="4457700" cy="22209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533900"/>
            <a:ext cx="4457700" cy="2222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22A964-75DD-4015-9861-6416FD7834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92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037" y="587975"/>
            <a:ext cx="7226286" cy="415315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ED4-72DA-4DB5-992A-6853E6742B8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86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2183905"/>
            <a:ext cx="7058276" cy="2557224"/>
          </a:xfrm>
        </p:spPr>
        <p:txBody>
          <a:bodyPr anchor="b">
            <a:normAutofit/>
          </a:bodyPr>
          <a:lstStyle>
            <a:lvl1pPr algn="l">
              <a:defRPr sz="3527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7" y="4946454"/>
            <a:ext cx="7058275" cy="1689261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bg2">
                    <a:lumMod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E957-057F-4877-BD65-587F9F8B18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52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>
            <a:normAutofit/>
          </a:bodyPr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88037" y="587975"/>
            <a:ext cx="4354564" cy="415315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5139930" y="587975"/>
            <a:ext cx="4352658" cy="414382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D9D39-5B48-41C1-AE58-B09E053A1F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88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>
            <a:normAutofit/>
          </a:bodyPr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53" y="587975"/>
            <a:ext cx="4097587" cy="671971"/>
          </a:xfrm>
        </p:spPr>
        <p:txBody>
          <a:bodyPr anchor="b">
            <a:noAutofit/>
          </a:bodyPr>
          <a:lstStyle>
            <a:lvl1pPr marL="0" indent="0">
              <a:buNone/>
              <a:defRPr sz="2646" b="0" cap="all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036" y="1259946"/>
            <a:ext cx="4349603" cy="3481184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52318" y="624724"/>
            <a:ext cx="4149605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 cap="all">
                <a:solidFill>
                  <a:schemeClr val="tx1"/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39931" y="1259946"/>
            <a:ext cx="4361992" cy="34718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C2DEA-8F75-458F-95DA-32B6C1512C1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571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</p:spPr>
        <p:txBody>
          <a:bodyPr>
            <a:normAutofit/>
          </a:bodyPr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0DA8-60F3-4AB6-A670-D7D503C9C2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74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DF3A-6915-4896-BDAE-3E2B6C894EB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24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3704" y="587975"/>
            <a:ext cx="3528219" cy="1679928"/>
          </a:xfrm>
        </p:spPr>
        <p:txBody>
          <a:bodyPr anchor="b">
            <a:normAutofit/>
          </a:bodyPr>
          <a:lstStyle>
            <a:lvl1pPr algn="l">
              <a:defRPr sz="2205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036" y="587975"/>
            <a:ext cx="4893419" cy="604774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3704" y="2435898"/>
            <a:ext cx="3528219" cy="2305235"/>
          </a:xfrm>
        </p:spPr>
        <p:txBody>
          <a:bodyPr anchor="t">
            <a:normAutofit/>
          </a:bodyPr>
          <a:lstStyle>
            <a:lvl1pPr marL="0" indent="0">
              <a:buNone/>
              <a:defRPr sz="176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47AC4-6C24-425C-9A2D-BC53DBF46E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29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6308" y="1595931"/>
            <a:ext cx="3928244" cy="1259946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40052" y="1007956"/>
            <a:ext cx="3617046" cy="529177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6558" y="3023870"/>
            <a:ext cx="3929308" cy="2295901"/>
          </a:xfrm>
        </p:spPr>
        <p:txBody>
          <a:bodyPr anchor="t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8037" y="6803708"/>
            <a:ext cx="6407022" cy="402483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0D5C9-F8B9-47E9-A018-84DA1E5C66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06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7353956" y="4293150"/>
            <a:ext cx="2723506" cy="2930540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8037" y="4955787"/>
            <a:ext cx="7226286" cy="167992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037" y="587976"/>
            <a:ext cx="7226286" cy="4153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91330" y="6803711"/>
            <a:ext cx="1323427" cy="40248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8037" y="6803708"/>
            <a:ext cx="6407022" cy="40248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2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0766" y="6149240"/>
            <a:ext cx="944680" cy="7384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086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5084CC-FCD1-4C5A-AB8F-2246CB61D4B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3" name="TextBox 12"/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63500" y="63500"/>
            <a:ext cx="11191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747474"/>
                </a:solidFill>
                <a:latin typeface="Delivery" panose="020F0503020204020204" pitchFamily="34" charset="0"/>
                <a:ea typeface="Delivery" panose="020F0503020204020204" pitchFamily="34" charset="0"/>
                <a:cs typeface="Delivery" panose="020F0503020204020204" pitchFamily="34" charset="0"/>
              </a:rPr>
              <a:t>FOR INTERNAL USE</a:t>
            </a:r>
          </a:p>
        </p:txBody>
      </p:sp>
    </p:spTree>
    <p:extLst>
      <p:ext uri="{BB962C8B-B14F-4D97-AF65-F5344CB8AC3E}">
        <p14:creationId xmlns:p14="http://schemas.microsoft.com/office/powerpoint/2010/main" val="2211854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  <p:sldLayoutId id="2147483752" r:id="rId17"/>
    <p:sldLayoutId id="2147483754" r:id="rId18"/>
  </p:sldLayoutIdLst>
  <p:txStyles>
    <p:titleStyle>
      <a:lvl1pPr algn="l" defTabSz="503972" rtl="0" eaLnBrk="1" latinLnBrk="0" hangingPunct="1">
        <a:spcBef>
          <a:spcPct val="0"/>
        </a:spcBef>
        <a:buNone/>
        <a:defRPr sz="3527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14982" indent="-314982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205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98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322925" indent="-314982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764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700904" indent="-188989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204876" indent="-188989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ct val="20000"/>
        </a:spcBef>
        <a:spcAft>
          <a:spcPts val="661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543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15912" y="1112837"/>
            <a:ext cx="9383713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/>
            <a:r>
              <a:rPr lang="en-US" alt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Sri Lanka Logistics &amp; Freight Forwarders Association</a:t>
            </a:r>
          </a:p>
          <a:p>
            <a:pPr algn="ctr" eaLnBrk="1"/>
            <a:endParaRPr lang="en-US" altLang="en-US" sz="3600" dirty="0">
              <a:solidFill>
                <a:srgbClr val="E6E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/>
            <a:r>
              <a:rPr lang="en-US" altLang="en-US" sz="3200" b="1" u="sng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 Q1 Statistics</a:t>
            </a:r>
          </a:p>
          <a:p>
            <a:pPr algn="ctr" eaLnBrk="1"/>
            <a:endParaRPr lang="en-US" altLang="en-US" sz="3600" dirty="0">
              <a:solidFill>
                <a:srgbClr val="E6E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1611312" y="3475037"/>
            <a:ext cx="6857999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Tx/>
              <a:buNone/>
            </a:pPr>
            <a:endParaRPr lang="en-US" altLang="en-US" sz="2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Tx/>
              <a:buNone/>
            </a:pPr>
            <a:endParaRPr lang="en-US" altLang="en-US" sz="2400" dirty="0">
              <a:solidFill>
                <a:srgbClr val="E6E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Tx/>
              <a:buNone/>
            </a:pPr>
            <a:r>
              <a:rPr lang="en-US" altLang="en-US" sz="2400" b="1" u="sng" dirty="0">
                <a:solidFill>
                  <a:srgbClr val="E6E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Source : </a:t>
            </a:r>
          </a:p>
          <a:p>
            <a:pPr marL="342900" indent="-342900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 typeface="Wingdings" panose="05000000000000000000" pitchFamily="2" charset="2"/>
              <a:buChar char="Ø"/>
            </a:pPr>
            <a:r>
              <a:rPr lang="en-US" altLang="en-US" sz="2400" b="1" u="sng" dirty="0">
                <a:solidFill>
                  <a:srgbClr val="E6E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Sri Lankan Airline</a:t>
            </a:r>
          </a:p>
          <a:p>
            <a:pPr marL="342900" indent="-342900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 typeface="Wingdings" panose="05000000000000000000" pitchFamily="2" charset="2"/>
              <a:buChar char="Ø"/>
            </a:pPr>
            <a:r>
              <a:rPr lang="en-US" altLang="en-US" sz="2400" b="1" dirty="0">
                <a:solidFill>
                  <a:srgbClr val="E6E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SLPA</a:t>
            </a:r>
          </a:p>
          <a:p>
            <a:pPr algn="ctr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Tx/>
              <a:buNone/>
            </a:pPr>
            <a:endParaRPr lang="en-US" altLang="en-US" sz="2400" dirty="0">
              <a:solidFill>
                <a:srgbClr val="E6E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>
              <a:lnSpc>
                <a:spcPct val="100000"/>
              </a:lnSpc>
              <a:spcBef>
                <a:spcPts val="700"/>
              </a:spcBef>
              <a:buClrTx/>
              <a:buSzPct val="65000"/>
              <a:buFontTx/>
              <a:buNone/>
            </a:pPr>
            <a:endParaRPr lang="en-US" altLang="en-US" sz="2400" dirty="0">
              <a:solidFill>
                <a:srgbClr val="E6E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9067800" cy="579437"/>
          </a:xfrm>
        </p:spPr>
        <p:txBody>
          <a:bodyPr>
            <a:normAutofit/>
          </a:bodyPr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OCEAN imports In TEU</a:t>
            </a:r>
            <a: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Quarterly</a:t>
            </a:r>
            <a:endParaRPr lang="en-US" altLang="en-US" sz="2400" b="1" cap="none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-1" y="6448053"/>
            <a:ext cx="10080625" cy="1111621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Above data shows us that Ocean imports volume of Q1 significantly increased by 30.15% compared to Q1 of 2024 and Q1 of 2025 performed the highest sea import since 2021.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The main reason for increase would be the lifting of import bans.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48151A-2CF5-014E-B675-9C3FE0F00F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282485"/>
              </p:ext>
            </p:extLst>
          </p:nvPr>
        </p:nvGraphicFramePr>
        <p:xfrm>
          <a:off x="392112" y="4055250"/>
          <a:ext cx="9143962" cy="2392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2872">
                  <a:extLst>
                    <a:ext uri="{9D8B030D-6E8A-4147-A177-3AD203B41FA5}">
                      <a16:colId xmlns:a16="http://schemas.microsoft.com/office/drawing/2014/main" val="682811951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1168280094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2481601975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898778911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2679160072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2480657357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3530505480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91022670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1556739801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4232008644"/>
                    </a:ext>
                  </a:extLst>
                </a:gridCol>
                <a:gridCol w="792109">
                  <a:extLst>
                    <a:ext uri="{9D8B030D-6E8A-4147-A177-3AD203B41FA5}">
                      <a16:colId xmlns:a16="http://schemas.microsoft.com/office/drawing/2014/main" val="2941646729"/>
                    </a:ext>
                  </a:extLst>
                </a:gridCol>
              </a:tblGrid>
              <a:tr h="341829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3918041"/>
                  </a:ext>
                </a:extLst>
              </a:tr>
              <a:tr h="3418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067481"/>
                  </a:ext>
                </a:extLst>
              </a:tr>
              <a:tr h="3418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148,665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8,860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140,748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16,397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96,196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15,520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117,737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13,217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153,232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9,705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86060528"/>
                  </a:ext>
                </a:extLst>
              </a:tr>
              <a:tr h="3418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143,074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9,532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101,084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16,388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99,749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13,350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119,634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11,406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2281796"/>
                  </a:ext>
                </a:extLst>
              </a:tr>
              <a:tr h="3418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118,570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15,428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95,095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19,651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113,375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17,034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145,866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14,253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37164392"/>
                  </a:ext>
                </a:extLst>
              </a:tr>
              <a:tr h="3418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136,902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21,404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104,095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14,842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128,915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10,963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150,507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9,393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2916201"/>
                  </a:ext>
                </a:extLst>
              </a:tr>
              <a:tr h="34182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547,211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55,224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441,042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67,278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438,235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56,867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533,744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48,269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153,232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9,705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25083560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20C957A-96F3-9CFD-8E61-EA80811572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682677"/>
              </p:ext>
            </p:extLst>
          </p:nvPr>
        </p:nvGraphicFramePr>
        <p:xfrm>
          <a:off x="392112" y="579437"/>
          <a:ext cx="9143962" cy="3475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9186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2" y="0"/>
            <a:ext cx="9067800" cy="811212"/>
          </a:xfrm>
        </p:spPr>
        <p:txBody>
          <a:bodyPr>
            <a:noAutofit/>
          </a:bodyPr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8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Ocean Imports in TEUs</a:t>
            </a:r>
            <a:br>
              <a:rPr lang="en-US" altLang="en-US" sz="28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8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Yearly</a:t>
            </a:r>
            <a:endParaRPr lang="en-US" altLang="en-US" sz="2800" b="1" cap="none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599237"/>
            <a:ext cx="10080625" cy="960437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Data Shown above is related to years from 2021 to 2025 Q1.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F7A1BD6-D672-4AFA-9870-5E4EA4A510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7642130"/>
              </p:ext>
            </p:extLst>
          </p:nvPr>
        </p:nvGraphicFramePr>
        <p:xfrm>
          <a:off x="239712" y="1036637"/>
          <a:ext cx="9601199" cy="5295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66439B7-4D58-5257-7174-B5D809B057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692940"/>
              </p:ext>
            </p:extLst>
          </p:nvPr>
        </p:nvGraphicFramePr>
        <p:xfrm>
          <a:off x="468310" y="1227137"/>
          <a:ext cx="7848601" cy="49148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5059" y="0"/>
            <a:ext cx="9067800" cy="731837"/>
          </a:xfrm>
        </p:spPr>
        <p:txBody>
          <a:bodyPr>
            <a:normAutofit fontScale="90000"/>
          </a:bodyPr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Ocean Transshipments in TEUs</a:t>
            </a:r>
            <a:b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 On Month</a:t>
            </a:r>
            <a:endParaRPr lang="en-US" altLang="en-US" sz="2400" b="1" cap="none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0E3ADF-CAE8-41B7-9F3C-B457868F1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799" y="5303837"/>
            <a:ext cx="4785826" cy="2077243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b="1" dirty="0"/>
              <a:t>Compared to 2023, ocean transshipment increased in Q1 of 2025, while there was a sharp decline compared to Q1 of 2024.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E397D47-9909-EE9B-1EB2-6B1D96C8F6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2472228"/>
              </p:ext>
            </p:extLst>
          </p:nvPr>
        </p:nvGraphicFramePr>
        <p:xfrm>
          <a:off x="465059" y="731837"/>
          <a:ext cx="9067800" cy="2494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8BB4C8C-9E76-58D2-BA36-530D70C1E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42212"/>
              </p:ext>
            </p:extLst>
          </p:nvPr>
        </p:nvGraphicFramePr>
        <p:xfrm>
          <a:off x="163512" y="3226594"/>
          <a:ext cx="5131287" cy="41544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174">
                  <a:extLst>
                    <a:ext uri="{9D8B030D-6E8A-4147-A177-3AD203B41FA5}">
                      <a16:colId xmlns:a16="http://schemas.microsoft.com/office/drawing/2014/main" val="4131047608"/>
                    </a:ext>
                  </a:extLst>
                </a:gridCol>
                <a:gridCol w="1335371">
                  <a:extLst>
                    <a:ext uri="{9D8B030D-6E8A-4147-A177-3AD203B41FA5}">
                      <a16:colId xmlns:a16="http://schemas.microsoft.com/office/drawing/2014/main" val="4103054303"/>
                    </a:ext>
                  </a:extLst>
                </a:gridCol>
                <a:gridCol w="1335371">
                  <a:extLst>
                    <a:ext uri="{9D8B030D-6E8A-4147-A177-3AD203B41FA5}">
                      <a16:colId xmlns:a16="http://schemas.microsoft.com/office/drawing/2014/main" val="3198360770"/>
                    </a:ext>
                  </a:extLst>
                </a:gridCol>
                <a:gridCol w="1335371">
                  <a:extLst>
                    <a:ext uri="{9D8B030D-6E8A-4147-A177-3AD203B41FA5}">
                      <a16:colId xmlns:a16="http://schemas.microsoft.com/office/drawing/2014/main" val="974994428"/>
                    </a:ext>
                  </a:extLst>
                </a:gridCol>
              </a:tblGrid>
              <a:tr h="2967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Month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2023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2024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 dirty="0">
                          <a:effectLst/>
                        </a:rPr>
                        <a:t>2025 (Q1)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2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January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448,276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 dirty="0">
                          <a:effectLst/>
                        </a:rPr>
                        <a:t>562,527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 dirty="0">
                          <a:effectLst/>
                        </a:rPr>
                        <a:t>525,768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2927144100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February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409,175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528,348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 dirty="0">
                          <a:effectLst/>
                        </a:rPr>
                        <a:t>479,942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55290835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March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488,554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549,182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u="none" strike="noStrike">
                          <a:effectLst/>
                        </a:rPr>
                        <a:t>531,052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464620944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April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486,400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525,936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488428090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May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533,158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511,794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4126892935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June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548,292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516,742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3047904032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July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520,579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489,286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732745147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August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518,672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510,045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>
                          <a:effectLst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542958883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>
                          <a:effectLst/>
                        </a:rPr>
                        <a:t>September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463,860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517,096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2186512354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October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426,825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536,611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4046878581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November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395,046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523,362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34929306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December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515,404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>
                          <a:effectLst/>
                        </a:rPr>
                        <a:t>544,266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2994824631"/>
                  </a:ext>
                </a:extLst>
              </a:tr>
              <a:tr h="296749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Total</a:t>
                      </a: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5,754,241</a:t>
                      </a: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6,315,195</a:t>
                      </a: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1,536,762</a:t>
                      </a:r>
                      <a:endParaRPr lang="en-US" sz="1400" b="1" i="0" u="none" strike="noStrike" dirty="0">
                        <a:solidFill>
                          <a:srgbClr val="0000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419" marR="7419" marT="7419" marB="0" anchor="ctr"/>
                </a:tc>
                <a:extLst>
                  <a:ext uri="{0D108BD9-81ED-4DB2-BD59-A6C34878D82A}">
                    <a16:rowId xmlns:a16="http://schemas.microsoft.com/office/drawing/2014/main" val="17429288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4214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5059" y="0"/>
            <a:ext cx="9067800" cy="808038"/>
          </a:xfrm>
        </p:spPr>
        <p:txBody>
          <a:bodyPr>
            <a:normAutofit fontScale="90000"/>
          </a:bodyPr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Ocean Transshipments in TEUs</a:t>
            </a:r>
            <a:br>
              <a:rPr lang="en-US" altLang="en-US" sz="2400" b="1" cap="none" dirty="0">
                <a:solidFill>
                  <a:schemeClr val="bg1"/>
                </a:solidFill>
              </a:rPr>
            </a:br>
            <a:r>
              <a:rPr lang="en-US" altLang="en-US" sz="2400" b="1" cap="none" dirty="0">
                <a:solidFill>
                  <a:schemeClr val="bg1"/>
                </a:solidFill>
              </a:rPr>
              <a:t>Quarterly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6500086"/>
            <a:ext cx="10080625" cy="1059589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Data Shown above is related to years from 2021 to 2025 Q1.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60D7B2-EE27-D9EE-0582-CB3DD084C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042471"/>
              </p:ext>
            </p:extLst>
          </p:nvPr>
        </p:nvGraphicFramePr>
        <p:xfrm>
          <a:off x="465058" y="3929634"/>
          <a:ext cx="9067798" cy="2570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4505">
                  <a:extLst>
                    <a:ext uri="{9D8B030D-6E8A-4147-A177-3AD203B41FA5}">
                      <a16:colId xmlns:a16="http://schemas.microsoft.com/office/drawing/2014/main" val="4187350452"/>
                    </a:ext>
                  </a:extLst>
                </a:gridCol>
                <a:gridCol w="2394431">
                  <a:extLst>
                    <a:ext uri="{9D8B030D-6E8A-4147-A177-3AD203B41FA5}">
                      <a16:colId xmlns:a16="http://schemas.microsoft.com/office/drawing/2014/main" val="197096253"/>
                    </a:ext>
                  </a:extLst>
                </a:gridCol>
                <a:gridCol w="2394431">
                  <a:extLst>
                    <a:ext uri="{9D8B030D-6E8A-4147-A177-3AD203B41FA5}">
                      <a16:colId xmlns:a16="http://schemas.microsoft.com/office/drawing/2014/main" val="3299969465"/>
                    </a:ext>
                  </a:extLst>
                </a:gridCol>
                <a:gridCol w="2394431">
                  <a:extLst>
                    <a:ext uri="{9D8B030D-6E8A-4147-A177-3AD203B41FA5}">
                      <a16:colId xmlns:a16="http://schemas.microsoft.com/office/drawing/2014/main" val="4001912676"/>
                    </a:ext>
                  </a:extLst>
                </a:gridCol>
              </a:tblGrid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175229"/>
                  </a:ext>
                </a:extLst>
              </a:tr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1,346,005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1,640,057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1,536,762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99033053"/>
                  </a:ext>
                </a:extLst>
              </a:tr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1,567,850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1,554,472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23084064"/>
                  </a:ext>
                </a:extLst>
              </a:tr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1,503,111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1,516,427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9066553"/>
                  </a:ext>
                </a:extLst>
              </a:tr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1,337,275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1,604,239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13897477"/>
                  </a:ext>
                </a:extLst>
              </a:tr>
              <a:tr h="42840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5,754,241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6,315,195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1,536,762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18466477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A5DFBBD-2A4D-BCA4-541C-9EE3E86DBC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5606275"/>
              </p:ext>
            </p:extLst>
          </p:nvPr>
        </p:nvGraphicFramePr>
        <p:xfrm>
          <a:off x="465058" y="808038"/>
          <a:ext cx="9067798" cy="311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74769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F7764FC-84F7-4B8D-A4B3-912E9C8AA3EE}"/>
              </a:ext>
            </a:extLst>
          </p:cNvPr>
          <p:cNvSpPr txBox="1"/>
          <p:nvPr/>
        </p:nvSpPr>
        <p:spPr>
          <a:xfrm>
            <a:off x="544512" y="1357956"/>
            <a:ext cx="8991600" cy="484376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600000" lon="300000" rev="0"/>
              </a:camera>
              <a:lightRig rig="threePt" dir="t"/>
            </a:scene3d>
          </a:bodyPr>
          <a:lstStyle/>
          <a:p>
            <a:r>
              <a:rPr lang="en-US" sz="16600" b="1" dirty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outerShdw blurRad="50800" dist="203200" dir="14400000" sy="30000" kx="-1800000" algn="bl" rotWithShape="0">
                    <a:prstClr val="black">
                      <a:alpha val="37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THANK </a:t>
            </a:r>
          </a:p>
          <a:p>
            <a:pPr algn="ctr"/>
            <a:r>
              <a:rPr lang="en-US" sz="16600" b="1" dirty="0">
                <a:solidFill>
                  <a:schemeClr val="bg1"/>
                </a:solidFill>
                <a:effectLst>
                  <a:glow rad="139700">
                    <a:schemeClr val="bg1">
                      <a:alpha val="40000"/>
                    </a:schemeClr>
                  </a:glow>
                  <a:outerShdw blurRad="50800" dist="203200" dir="14400000" sy="30000" kx="-1800000" algn="bl" rotWithShape="0">
                    <a:prstClr val="black">
                      <a:alpha val="37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						</a:t>
            </a:r>
            <a:r>
              <a:rPr lang="en-US" sz="16600" b="1" dirty="0">
                <a:effectLst>
                  <a:glow rad="139700">
                    <a:schemeClr val="bg1">
                      <a:alpha val="40000"/>
                    </a:schemeClr>
                  </a:glow>
                  <a:outerShdw blurRad="50800" dist="203200" dir="14400000" sy="30000" kx="-1800000" algn="bl" rotWithShape="0">
                    <a:prstClr val="black">
                      <a:alpha val="37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YOU</a:t>
            </a:r>
            <a:endParaRPr lang="en-US" sz="16600" b="1" dirty="0">
              <a:solidFill>
                <a:schemeClr val="bg1"/>
              </a:solidFill>
              <a:effectLst>
                <a:glow rad="139700">
                  <a:schemeClr val="bg1">
                    <a:alpha val="40000"/>
                  </a:schemeClr>
                </a:glow>
                <a:outerShdw blurRad="50800" dist="203200" dir="14400000" sy="30000" kx="-1800000" algn="bl" rotWithShape="0">
                  <a:prstClr val="black">
                    <a:alpha val="37000"/>
                  </a:prst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35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64A66736-2B9E-DBBF-23DC-43832C4F340C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427162" y="0"/>
            <a:ext cx="72263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Total Air Exports (In Tons)</a:t>
            </a:r>
          </a:p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Month on Month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D8ABED-D559-AC55-CDE2-580E4668A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79396"/>
            <a:ext cx="10080625" cy="1080280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1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Compared to last 4 years Jan, Feb and Mar months to 2025 export has shown neutral movement except for few months.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CDA1EC4-20DD-FFF9-1435-71865F512D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12536"/>
              </p:ext>
            </p:extLst>
          </p:nvPr>
        </p:nvGraphicFramePr>
        <p:xfrm>
          <a:off x="315910" y="3322638"/>
          <a:ext cx="9372598" cy="31567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0696">
                  <a:extLst>
                    <a:ext uri="{9D8B030D-6E8A-4147-A177-3AD203B41FA5}">
                      <a16:colId xmlns:a16="http://schemas.microsoft.com/office/drawing/2014/main" val="522706849"/>
                    </a:ext>
                  </a:extLst>
                </a:gridCol>
                <a:gridCol w="1308221">
                  <a:extLst>
                    <a:ext uri="{9D8B030D-6E8A-4147-A177-3AD203B41FA5}">
                      <a16:colId xmlns:a16="http://schemas.microsoft.com/office/drawing/2014/main" val="1758238654"/>
                    </a:ext>
                  </a:extLst>
                </a:gridCol>
                <a:gridCol w="1415747">
                  <a:extLst>
                    <a:ext uri="{9D8B030D-6E8A-4147-A177-3AD203B41FA5}">
                      <a16:colId xmlns:a16="http://schemas.microsoft.com/office/drawing/2014/main" val="733684561"/>
                    </a:ext>
                  </a:extLst>
                </a:gridCol>
                <a:gridCol w="1254458">
                  <a:extLst>
                    <a:ext uri="{9D8B030D-6E8A-4147-A177-3AD203B41FA5}">
                      <a16:colId xmlns:a16="http://schemas.microsoft.com/office/drawing/2014/main" val="2427512623"/>
                    </a:ext>
                  </a:extLst>
                </a:gridCol>
                <a:gridCol w="1415747">
                  <a:extLst>
                    <a:ext uri="{9D8B030D-6E8A-4147-A177-3AD203B41FA5}">
                      <a16:colId xmlns:a16="http://schemas.microsoft.com/office/drawing/2014/main" val="2954345962"/>
                    </a:ext>
                  </a:extLst>
                </a:gridCol>
                <a:gridCol w="1326142">
                  <a:extLst>
                    <a:ext uri="{9D8B030D-6E8A-4147-A177-3AD203B41FA5}">
                      <a16:colId xmlns:a16="http://schemas.microsoft.com/office/drawing/2014/main" val="1233056227"/>
                    </a:ext>
                  </a:extLst>
                </a:gridCol>
                <a:gridCol w="1451587">
                  <a:extLst>
                    <a:ext uri="{9D8B030D-6E8A-4147-A177-3AD203B41FA5}">
                      <a16:colId xmlns:a16="http://schemas.microsoft.com/office/drawing/2014/main" val="1812178623"/>
                    </a:ext>
                  </a:extLst>
                </a:gridCol>
              </a:tblGrid>
              <a:tr h="2840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438032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13,279.38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8,286.47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10,207.39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7,143.05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9,960.17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9,175.35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66859149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Feb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13,174.61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8,925.35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9,634.57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7,444.76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10,867.41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8,600.88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47977295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9,016.18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10,010.79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11,235.13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8,617.84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10,676.32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10,060.54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6899860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2,440.22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9,101.77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10,285.85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8,277.48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8,786.09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298387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4,135.50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8,820.02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9,851.76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7,526.58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9,539.18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18443855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7,876.50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8,929.19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9,576.66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7,552.83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10,049.00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468990695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Jul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6,944.16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10,624.76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7,945.45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8,301.19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10,794.64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16955986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Aug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7,744.63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11,272.76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8,390.29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9,717.79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10,719.36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89366413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Sep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7,733.17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12,028.00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8,075.45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8,906.63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10,685.98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65384058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Oct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7,581.66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13,388.62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7,980.28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8,703.21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10,395.86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36435226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Nov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7,494.98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11,925.73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7,593.82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8,066.42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8,314.21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88161625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8,597.94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10,795.49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7,291.88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8,528.15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9,065.00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1966421"/>
                  </a:ext>
                </a:extLst>
              </a:tr>
              <a:tr h="2184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Total 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96,018.92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124,108.95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108,068.53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98,785.92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119,853.22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27,836.77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69611252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BE1111F-16E2-B25A-CDAB-43DCDD6509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140772"/>
              </p:ext>
            </p:extLst>
          </p:nvPr>
        </p:nvGraphicFramePr>
        <p:xfrm>
          <a:off x="315910" y="808037"/>
          <a:ext cx="9372598" cy="2512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784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96FD8492-1D32-0E08-C9AF-D78E0F5E8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4" y="0"/>
            <a:ext cx="9070975" cy="69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Total Air Exports (In Tons)</a:t>
            </a:r>
          </a:p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Quarterly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A96F7CF-78EA-DEB2-0BB9-9D9B4FA415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6294437"/>
            <a:ext cx="10080625" cy="1265237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 dirty="0"/>
              <a:t>Compared to Q1 of the last 5 years, Q1 2025 was surpassed only by exports in 2021 and 2023.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 dirty="0"/>
              <a:t>There is a significant drawback in Q1 of this year compared to other years.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577012D-53D4-2D16-9590-92B47950AB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738018"/>
              </p:ext>
            </p:extLst>
          </p:nvPr>
        </p:nvGraphicFramePr>
        <p:xfrm>
          <a:off x="684210" y="3779837"/>
          <a:ext cx="8699502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4467">
                  <a:extLst>
                    <a:ext uri="{9D8B030D-6E8A-4147-A177-3AD203B41FA5}">
                      <a16:colId xmlns:a16="http://schemas.microsoft.com/office/drawing/2014/main" val="3615795323"/>
                    </a:ext>
                  </a:extLst>
                </a:gridCol>
                <a:gridCol w="1214271">
                  <a:extLst>
                    <a:ext uri="{9D8B030D-6E8A-4147-A177-3AD203B41FA5}">
                      <a16:colId xmlns:a16="http://schemas.microsoft.com/office/drawing/2014/main" val="515365288"/>
                    </a:ext>
                  </a:extLst>
                </a:gridCol>
                <a:gridCol w="1314074">
                  <a:extLst>
                    <a:ext uri="{9D8B030D-6E8A-4147-A177-3AD203B41FA5}">
                      <a16:colId xmlns:a16="http://schemas.microsoft.com/office/drawing/2014/main" val="3248238825"/>
                    </a:ext>
                  </a:extLst>
                </a:gridCol>
                <a:gridCol w="1164370">
                  <a:extLst>
                    <a:ext uri="{9D8B030D-6E8A-4147-A177-3AD203B41FA5}">
                      <a16:colId xmlns:a16="http://schemas.microsoft.com/office/drawing/2014/main" val="241746344"/>
                    </a:ext>
                  </a:extLst>
                </a:gridCol>
                <a:gridCol w="1314074">
                  <a:extLst>
                    <a:ext uri="{9D8B030D-6E8A-4147-A177-3AD203B41FA5}">
                      <a16:colId xmlns:a16="http://schemas.microsoft.com/office/drawing/2014/main" val="3392779601"/>
                    </a:ext>
                  </a:extLst>
                </a:gridCol>
                <a:gridCol w="1230905">
                  <a:extLst>
                    <a:ext uri="{9D8B030D-6E8A-4147-A177-3AD203B41FA5}">
                      <a16:colId xmlns:a16="http://schemas.microsoft.com/office/drawing/2014/main" val="911583086"/>
                    </a:ext>
                  </a:extLst>
                </a:gridCol>
                <a:gridCol w="1347341">
                  <a:extLst>
                    <a:ext uri="{9D8B030D-6E8A-4147-A177-3AD203B41FA5}">
                      <a16:colId xmlns:a16="http://schemas.microsoft.com/office/drawing/2014/main" val="1889553056"/>
                    </a:ext>
                  </a:extLst>
                </a:gridCol>
              </a:tblGrid>
              <a:tr h="419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131289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35,470.17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27,222.61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31,077.09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23,205.65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31,503.90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27,836.77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276837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14,452.22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26,850.98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29,714.27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23,356.89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28,374.27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333677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22,421.96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33,925.52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24,411.19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26,925.61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    32,199.98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2298956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23,675.47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36,109.84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22,865.98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25,297.77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27,775.07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44264768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96,019.82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124,108.95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108,068.53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98,785.92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119,853.22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27,836.77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44263511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2E5AD46-427F-AE12-675D-0C1B36797F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381780"/>
              </p:ext>
            </p:extLst>
          </p:nvPr>
        </p:nvGraphicFramePr>
        <p:xfrm>
          <a:off x="684210" y="690682"/>
          <a:ext cx="8699502" cy="308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944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8662F673-886D-A342-0E19-A02E25C1B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4" y="0"/>
            <a:ext cx="90709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Total Air Imports (In Tons)</a:t>
            </a:r>
          </a:p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Month on Month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212AEC-75E7-0147-744B-50A4D382A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6460403"/>
            <a:ext cx="10080625" cy="1099272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400" b="1" dirty="0"/>
              <a:t>Air Import in Q1 of 2025 shows a significant improvement compared to 2021, 2023 and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400" b="1" dirty="0"/>
              <a:t>March 2025 shows the highest air import stats for the last five years. After 2021 the highest air import done in March 2025.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400" b="1" dirty="0"/>
              <a:t>We find that the lifting of import bans has had a strong impact on this.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B04F8A-9D09-1537-03BA-588371CCE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238033"/>
              </p:ext>
            </p:extLst>
          </p:nvPr>
        </p:nvGraphicFramePr>
        <p:xfrm>
          <a:off x="504823" y="3177013"/>
          <a:ext cx="9070973" cy="3283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053">
                  <a:extLst>
                    <a:ext uri="{9D8B030D-6E8A-4147-A177-3AD203B41FA5}">
                      <a16:colId xmlns:a16="http://schemas.microsoft.com/office/drawing/2014/main" val="1896527183"/>
                    </a:ext>
                  </a:extLst>
                </a:gridCol>
                <a:gridCol w="1215168">
                  <a:extLst>
                    <a:ext uri="{9D8B030D-6E8A-4147-A177-3AD203B41FA5}">
                      <a16:colId xmlns:a16="http://schemas.microsoft.com/office/drawing/2014/main" val="1157263010"/>
                    </a:ext>
                  </a:extLst>
                </a:gridCol>
                <a:gridCol w="1403434">
                  <a:extLst>
                    <a:ext uri="{9D8B030D-6E8A-4147-A177-3AD203B41FA5}">
                      <a16:colId xmlns:a16="http://schemas.microsoft.com/office/drawing/2014/main" val="2123833814"/>
                    </a:ext>
                  </a:extLst>
                </a:gridCol>
                <a:gridCol w="1454778">
                  <a:extLst>
                    <a:ext uri="{9D8B030D-6E8A-4147-A177-3AD203B41FA5}">
                      <a16:colId xmlns:a16="http://schemas.microsoft.com/office/drawing/2014/main" val="2494316025"/>
                    </a:ext>
                  </a:extLst>
                </a:gridCol>
                <a:gridCol w="1266514">
                  <a:extLst>
                    <a:ext uri="{9D8B030D-6E8A-4147-A177-3AD203B41FA5}">
                      <a16:colId xmlns:a16="http://schemas.microsoft.com/office/drawing/2014/main" val="2947895089"/>
                    </a:ext>
                  </a:extLst>
                </a:gridCol>
                <a:gridCol w="1249398">
                  <a:extLst>
                    <a:ext uri="{9D8B030D-6E8A-4147-A177-3AD203B41FA5}">
                      <a16:colId xmlns:a16="http://schemas.microsoft.com/office/drawing/2014/main" val="3945856512"/>
                    </a:ext>
                  </a:extLst>
                </a:gridCol>
                <a:gridCol w="1283628">
                  <a:extLst>
                    <a:ext uri="{9D8B030D-6E8A-4147-A177-3AD203B41FA5}">
                      <a16:colId xmlns:a16="http://schemas.microsoft.com/office/drawing/2014/main" val="3266447835"/>
                    </a:ext>
                  </a:extLst>
                </a:gridCol>
              </a:tblGrid>
              <a:tr h="23452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181907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Jan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4,163.02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3,865.25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4,373.74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2,522.41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3,166.00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3,569.17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20361001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Feb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3,467.65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3,177.57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3,081.75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2,608.16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3,193.22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3,168.56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5802341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3,797.24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3,914.50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3,870.15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2,971.05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4,223.51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4,449.37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68695895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Apr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693.71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3,353.93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3,036.41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2,596.85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3,381.48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978075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1,337.94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3,711.17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3,401.47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2,570.28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3,563.49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05214361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2,348.74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3,312.30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3,397.17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2,816.53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3,770.55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43061646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Jul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2,855.98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3,859.50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2,781.64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2,976.63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3,888.44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605996902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Aug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2,698.05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4,182.14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2,543.83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2,998.65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3,866.55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92131276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Sep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2,911.15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3,943.50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2,964.78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2,937.76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3,814.65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56089818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Oct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3,280.80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4,778.13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2,743.05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3,162.02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4,160.66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620235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Nov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3,553.66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5,215.43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2,656.84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3,266.76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3,910.74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49568139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Dec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4,466.68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4,678.77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3,203.43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3,469.85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4,156.38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01778342"/>
                  </a:ext>
                </a:extLst>
              </a:tr>
              <a:tr h="2345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35,574.62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47,992.19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38,054.26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34,896.95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45,095.67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11,187.10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7715881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7D23D81-7E83-10B8-DA50-26797E653A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4119913"/>
              </p:ext>
            </p:extLst>
          </p:nvPr>
        </p:nvGraphicFramePr>
        <p:xfrm>
          <a:off x="504823" y="731837"/>
          <a:ext cx="9070972" cy="244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406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8DB343AE-4263-E625-909F-2B6C1957C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4" y="1"/>
            <a:ext cx="9070975" cy="731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Total Air Imports (In Tons) </a:t>
            </a:r>
          </a:p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Quarterly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81623B7-A985-718A-026E-D743ABD39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99237"/>
            <a:ext cx="10080625" cy="960438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Compared to the Q1 of 2023 and the Q1 of 2024, air imports in the Q1 of 2025 increased by 5.71% and 38.1%, respectively.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Compared to Q4 of 2024 it is a 8.51% of drawback.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827228C-4C2B-4042-6E21-1C32A7720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62016"/>
              </p:ext>
            </p:extLst>
          </p:nvPr>
        </p:nvGraphicFramePr>
        <p:xfrm>
          <a:off x="504824" y="3793511"/>
          <a:ext cx="8718771" cy="2805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054">
                  <a:extLst>
                    <a:ext uri="{9D8B030D-6E8A-4147-A177-3AD203B41FA5}">
                      <a16:colId xmlns:a16="http://schemas.microsoft.com/office/drawing/2014/main" val="3435295196"/>
                    </a:ext>
                  </a:extLst>
                </a:gridCol>
                <a:gridCol w="1127634">
                  <a:extLst>
                    <a:ext uri="{9D8B030D-6E8A-4147-A177-3AD203B41FA5}">
                      <a16:colId xmlns:a16="http://schemas.microsoft.com/office/drawing/2014/main" val="53783731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681676830"/>
                    </a:ext>
                  </a:extLst>
                </a:gridCol>
                <a:gridCol w="1298143">
                  <a:extLst>
                    <a:ext uri="{9D8B030D-6E8A-4147-A177-3AD203B41FA5}">
                      <a16:colId xmlns:a16="http://schemas.microsoft.com/office/drawing/2014/main" val="2616144197"/>
                    </a:ext>
                  </a:extLst>
                </a:gridCol>
                <a:gridCol w="1266514">
                  <a:extLst>
                    <a:ext uri="{9D8B030D-6E8A-4147-A177-3AD203B41FA5}">
                      <a16:colId xmlns:a16="http://schemas.microsoft.com/office/drawing/2014/main" val="2556780982"/>
                    </a:ext>
                  </a:extLst>
                </a:gridCol>
                <a:gridCol w="1249398">
                  <a:extLst>
                    <a:ext uri="{9D8B030D-6E8A-4147-A177-3AD203B41FA5}">
                      <a16:colId xmlns:a16="http://schemas.microsoft.com/office/drawing/2014/main" val="2930202775"/>
                    </a:ext>
                  </a:extLst>
                </a:gridCol>
                <a:gridCol w="1283628">
                  <a:extLst>
                    <a:ext uri="{9D8B030D-6E8A-4147-A177-3AD203B41FA5}">
                      <a16:colId xmlns:a16="http://schemas.microsoft.com/office/drawing/2014/main" val="1633564440"/>
                    </a:ext>
                  </a:extLst>
                </a:gridCol>
              </a:tblGrid>
              <a:tr h="46762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709346"/>
                  </a:ext>
                </a:extLst>
              </a:tr>
              <a:tr h="467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11,427.91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10,957.32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11,325.64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8,101.62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10,582.73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11,187.10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10497647"/>
                  </a:ext>
                </a:extLst>
              </a:tr>
              <a:tr h="467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4,380.39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10,377.40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9,835.05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7,983.66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10,715.52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2523332"/>
                  </a:ext>
                </a:extLst>
              </a:tr>
              <a:tr h="467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8,465.18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11,985.14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8,290.25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8,913.04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11,569.64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90012064"/>
                  </a:ext>
                </a:extLst>
              </a:tr>
              <a:tr h="467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11,301.14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14,672.33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8,603.32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9,898.63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12,227.78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31630617"/>
                  </a:ext>
                </a:extLst>
              </a:tr>
              <a:tr h="467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35,574.62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47,992.19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38,054.26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34,896.95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45,095.67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11,187.10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63624108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AC8EAB8-CD3F-C9E2-5E2E-6ECDB34C4C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6671864"/>
              </p:ext>
            </p:extLst>
          </p:nvPr>
        </p:nvGraphicFramePr>
        <p:xfrm>
          <a:off x="504824" y="731837"/>
          <a:ext cx="9070974" cy="3061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3193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ED513409-25E5-1E5B-0DAB-7E418A76C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4" y="0"/>
            <a:ext cx="907097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4840" rIns="0" bIns="0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Total Air UL-Transshipments (In Tons) </a:t>
            </a:r>
          </a:p>
          <a:p>
            <a:pPr algn="ctr" eaLnBrk="1">
              <a:buClrTx/>
              <a:buFontTx/>
              <a:buNone/>
            </a:pPr>
            <a:r>
              <a:rPr lang="en-US" altLang="en-US" sz="2400" b="1" dirty="0">
                <a:solidFill>
                  <a:srgbClr val="000000"/>
                </a:solidFill>
              </a:rPr>
              <a:t>Quarterly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55D6C06-9D37-6EC6-73F6-A6A926F52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6751638"/>
            <a:ext cx="10080625" cy="808038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400" b="1" dirty="0"/>
              <a:t>Q1 of 2025 Air Transshipments performed the lowest after Q4 of 2022.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34716E8-463A-D42D-84B8-C881E0C03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86943"/>
              </p:ext>
            </p:extLst>
          </p:nvPr>
        </p:nvGraphicFramePr>
        <p:xfrm>
          <a:off x="504824" y="3927472"/>
          <a:ext cx="8955088" cy="2824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0561">
                  <a:extLst>
                    <a:ext uri="{9D8B030D-6E8A-4147-A177-3AD203B41FA5}">
                      <a16:colId xmlns:a16="http://schemas.microsoft.com/office/drawing/2014/main" val="55334153"/>
                    </a:ext>
                  </a:extLst>
                </a:gridCol>
                <a:gridCol w="1230194">
                  <a:extLst>
                    <a:ext uri="{9D8B030D-6E8A-4147-A177-3AD203B41FA5}">
                      <a16:colId xmlns:a16="http://schemas.microsoft.com/office/drawing/2014/main" val="596364043"/>
                    </a:ext>
                  </a:extLst>
                </a:gridCol>
                <a:gridCol w="1230194">
                  <a:extLst>
                    <a:ext uri="{9D8B030D-6E8A-4147-A177-3AD203B41FA5}">
                      <a16:colId xmlns:a16="http://schemas.microsoft.com/office/drawing/2014/main" val="644268191"/>
                    </a:ext>
                  </a:extLst>
                </a:gridCol>
                <a:gridCol w="1230194">
                  <a:extLst>
                    <a:ext uri="{9D8B030D-6E8A-4147-A177-3AD203B41FA5}">
                      <a16:colId xmlns:a16="http://schemas.microsoft.com/office/drawing/2014/main" val="3256738242"/>
                    </a:ext>
                  </a:extLst>
                </a:gridCol>
                <a:gridCol w="1230194">
                  <a:extLst>
                    <a:ext uri="{9D8B030D-6E8A-4147-A177-3AD203B41FA5}">
                      <a16:colId xmlns:a16="http://schemas.microsoft.com/office/drawing/2014/main" val="3318129110"/>
                    </a:ext>
                  </a:extLst>
                </a:gridCol>
                <a:gridCol w="1230194">
                  <a:extLst>
                    <a:ext uri="{9D8B030D-6E8A-4147-A177-3AD203B41FA5}">
                      <a16:colId xmlns:a16="http://schemas.microsoft.com/office/drawing/2014/main" val="230049653"/>
                    </a:ext>
                  </a:extLst>
                </a:gridCol>
                <a:gridCol w="1103557">
                  <a:extLst>
                    <a:ext uri="{9D8B030D-6E8A-4147-A177-3AD203B41FA5}">
                      <a16:colId xmlns:a16="http://schemas.microsoft.com/office/drawing/2014/main" val="4112186828"/>
                    </a:ext>
                  </a:extLst>
                </a:gridCol>
              </a:tblGrid>
              <a:tr h="47069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284472"/>
                  </a:ext>
                </a:extLst>
              </a:tr>
              <a:tr h="47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8,268.93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3,765.81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6,138.50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5,727.79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7,355.92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5,679.26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35746184"/>
                  </a:ext>
                </a:extLst>
              </a:tr>
              <a:tr h="47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2,116.53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4,971.27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7,451.95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5,826.13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7,152.26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79671007"/>
                  </a:ext>
                </a:extLst>
              </a:tr>
              <a:tr h="47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2,523.25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6,979.10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5,300.03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7,052.71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6,971.15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31856049"/>
                  </a:ext>
                </a:extLst>
              </a:tr>
              <a:tr h="47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3,809.29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7,279.39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5,981.29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6,637.10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6,045.90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39467972"/>
                  </a:ext>
                </a:extLst>
              </a:tr>
              <a:tr h="4706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16,718.00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22,995.57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24,871.77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25,243.73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27,525.23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Century Gothic" panose="020B0502020202020204" pitchFamily="34" charset="0"/>
                        </a:rPr>
                        <a:t>5,679.26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6741251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EB94922-3249-9E2D-DB3F-5EA2A456D7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944947"/>
              </p:ext>
            </p:extLst>
          </p:nvPr>
        </p:nvGraphicFramePr>
        <p:xfrm>
          <a:off x="504824" y="731837"/>
          <a:ext cx="8955088" cy="3202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132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56A0F9BB-3D44-6787-EE2F-E7D0D46A5D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080625" cy="808037"/>
          </a:xfrm>
        </p:spPr>
        <p:txBody>
          <a:bodyPr>
            <a:noAutofit/>
          </a:bodyPr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400" b="1" cap="none" dirty="0">
                <a:solidFill>
                  <a:schemeClr val="bg1"/>
                </a:solidFill>
              </a:rPr>
              <a:t>Air Freight Throughput (Exports, Imports &amp; UL-Transshipments) </a:t>
            </a:r>
            <a:br>
              <a:rPr lang="en-US" altLang="en-US" sz="2400" b="1" cap="none" dirty="0">
                <a:solidFill>
                  <a:schemeClr val="bg1"/>
                </a:solidFill>
              </a:rPr>
            </a:br>
            <a:r>
              <a:rPr lang="en-US" altLang="en-US" sz="2400" b="1" cap="none" dirty="0">
                <a:solidFill>
                  <a:schemeClr val="bg1"/>
                </a:solidFill>
              </a:rPr>
              <a:t>in Ton’s Yearly</a:t>
            </a:r>
            <a:endParaRPr lang="en-US" alt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3F3A67-8A0D-9FDB-898D-06E293E6B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6599236"/>
            <a:ext cx="10080625" cy="960439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400" b="1" dirty="0"/>
              <a:t>Data shown for the years from 2020 to 2025 Q1.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27A365A-330A-EE47-C51D-A94774EFA1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006125"/>
              </p:ext>
            </p:extLst>
          </p:nvPr>
        </p:nvGraphicFramePr>
        <p:xfrm>
          <a:off x="544512" y="3888219"/>
          <a:ext cx="8915400" cy="26926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9424">
                  <a:extLst>
                    <a:ext uri="{9D8B030D-6E8A-4147-A177-3AD203B41FA5}">
                      <a16:colId xmlns:a16="http://schemas.microsoft.com/office/drawing/2014/main" val="3084278355"/>
                    </a:ext>
                  </a:extLst>
                </a:gridCol>
                <a:gridCol w="1330657">
                  <a:extLst>
                    <a:ext uri="{9D8B030D-6E8A-4147-A177-3AD203B41FA5}">
                      <a16:colId xmlns:a16="http://schemas.microsoft.com/office/drawing/2014/main" val="152540724"/>
                    </a:ext>
                  </a:extLst>
                </a:gridCol>
                <a:gridCol w="1922060">
                  <a:extLst>
                    <a:ext uri="{9D8B030D-6E8A-4147-A177-3AD203B41FA5}">
                      <a16:colId xmlns:a16="http://schemas.microsoft.com/office/drawing/2014/main" val="2203642278"/>
                    </a:ext>
                  </a:extLst>
                </a:gridCol>
                <a:gridCol w="2336041">
                  <a:extLst>
                    <a:ext uri="{9D8B030D-6E8A-4147-A177-3AD203B41FA5}">
                      <a16:colId xmlns:a16="http://schemas.microsoft.com/office/drawing/2014/main" val="862644677"/>
                    </a:ext>
                  </a:extLst>
                </a:gridCol>
                <a:gridCol w="1567218">
                  <a:extLst>
                    <a:ext uri="{9D8B030D-6E8A-4147-A177-3AD203B41FA5}">
                      <a16:colId xmlns:a16="http://schemas.microsoft.com/office/drawing/2014/main" val="214494404"/>
                    </a:ext>
                  </a:extLst>
                </a:gridCol>
              </a:tblGrid>
              <a:tr h="3543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UPLIFT (Tons) 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DISCHARGE (Tons)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TRANSSHIPMENT (Tons) 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TTL (Tons) 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917644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96,019.82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35,574.52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16,717.21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148,311.55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148117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124,108.95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47,992.19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22,995.58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195,096.72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52110194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108,068.53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38,054.26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24,871.77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170,994.56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7770961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98,785.92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34,896.95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25,243.73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158,926.60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4513653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119,853.22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45,095.67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27,525.23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192,474.12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53177639"/>
                  </a:ext>
                </a:extLst>
              </a:tr>
              <a:tr h="389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accent6"/>
                          </a:solidFill>
                          <a:effectLst/>
                          <a:latin typeface="Century Gothic" panose="020B0502020202020204" pitchFamily="34" charset="0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chemeClr val="accent6"/>
                          </a:solidFill>
                          <a:effectLst/>
                          <a:latin typeface="Century Gothic" panose="020B0502020202020204" pitchFamily="34" charset="0"/>
                        </a:rPr>
                        <a:t>27,836.77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chemeClr val="accent6"/>
                          </a:solidFill>
                          <a:effectLst/>
                          <a:latin typeface="Century Gothic" panose="020B0502020202020204" pitchFamily="34" charset="0"/>
                        </a:rPr>
                        <a:t>11,187.10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chemeClr val="accent6"/>
                          </a:solidFill>
                          <a:effectLst/>
                          <a:latin typeface="Century Gothic" panose="020B0502020202020204" pitchFamily="34" charset="0"/>
                        </a:rPr>
                        <a:t>5,679.26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chemeClr val="accent6"/>
                          </a:solidFill>
                          <a:effectLst/>
                          <a:latin typeface="Century Gothic" panose="020B0502020202020204" pitchFamily="34" charset="0"/>
                        </a:rPr>
                        <a:t>44,703.13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87893651"/>
                  </a:ext>
                </a:extLst>
              </a:tr>
            </a:tbl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E8C1E9A-BF67-3CCA-B75B-A79299F468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3460831"/>
              </p:ext>
            </p:extLst>
          </p:nvPr>
        </p:nvGraphicFramePr>
        <p:xfrm>
          <a:off x="544512" y="808037"/>
          <a:ext cx="8915400" cy="3080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7944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9067800" cy="579437"/>
          </a:xfrm>
        </p:spPr>
        <p:txBody>
          <a:bodyPr>
            <a:normAutofit/>
          </a:bodyPr>
          <a:lstStyle/>
          <a:p>
            <a:pPr algn="ctr" eaLnBrk="1">
              <a:buClrTx/>
              <a:buFontTx/>
              <a:buNone/>
            </a:pPr>
            <a:r>
              <a:rPr lang="en-US" altLang="en-US" sz="2400" b="1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Ocean Exports in TEUs Quarterly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6297068"/>
            <a:ext cx="10080625" cy="1262608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Compared to Q1 of last years, Q1 of 2025 performed the lowest after 2023 Q1.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But compared to Q4 of 2024 there is a improvement on sea export. Which is a 0.64%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D7911C-DA17-F8DC-0845-35912DFF36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381525"/>
              </p:ext>
            </p:extLst>
          </p:nvPr>
        </p:nvGraphicFramePr>
        <p:xfrm>
          <a:off x="239712" y="3615748"/>
          <a:ext cx="9524998" cy="2681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0588">
                  <a:extLst>
                    <a:ext uri="{9D8B030D-6E8A-4147-A177-3AD203B41FA5}">
                      <a16:colId xmlns:a16="http://schemas.microsoft.com/office/drawing/2014/main" val="1793223017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067406462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839473440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2826338669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765476831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889954198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2239277913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3779778728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371145198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344338124"/>
                    </a:ext>
                  </a:extLst>
                </a:gridCol>
                <a:gridCol w="840441">
                  <a:extLst>
                    <a:ext uri="{9D8B030D-6E8A-4147-A177-3AD203B41FA5}">
                      <a16:colId xmlns:a16="http://schemas.microsoft.com/office/drawing/2014/main" val="1287917577"/>
                    </a:ext>
                  </a:extLst>
                </a:gridCol>
              </a:tblGrid>
              <a:tr h="38304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 (Q1)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46945"/>
                  </a:ext>
                </a:extLst>
              </a:tr>
              <a:tr h="3830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Laden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Empty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37291"/>
                  </a:ext>
                </a:extLst>
              </a:tr>
              <a:tr h="3830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82,132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75,953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79,059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80,554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65,424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47,247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76,446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59,134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74,461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91,543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58653565"/>
                  </a:ext>
                </a:extLst>
              </a:tr>
              <a:tr h="3830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2nd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74,942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74,195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77,751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55,535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68,502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44,704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70,028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60,375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332620"/>
                  </a:ext>
                </a:extLst>
              </a:tr>
              <a:tr h="3830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3rd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80,409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63,011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77,143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36,462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78,140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52,376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80,156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74,505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89278483"/>
                  </a:ext>
                </a:extLst>
              </a:tr>
              <a:tr h="3830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4th Quarter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80,623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65,355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67,494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47,892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68,423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67,138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73,993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79,664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64874634"/>
                  </a:ext>
                </a:extLst>
              </a:tr>
              <a:tr h="38304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620" marR="7620" marT="762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318,106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278,514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301,447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220,443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280,489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211,465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300,623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273,678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74,461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4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91,543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50979724"/>
                  </a:ext>
                </a:extLst>
              </a:tr>
            </a:tbl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E695C1C-534B-AA9E-3653-57A55917F6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849548"/>
              </p:ext>
            </p:extLst>
          </p:nvPr>
        </p:nvGraphicFramePr>
        <p:xfrm>
          <a:off x="239712" y="579437"/>
          <a:ext cx="9524998" cy="3036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20008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16639" y="3507"/>
            <a:ext cx="9067800" cy="950579"/>
          </a:xfrm>
        </p:spPr>
        <p:txBody>
          <a:bodyPr/>
          <a:lstStyle/>
          <a:p>
            <a:pPr algn="ctr" eaLnBrk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2800" b="1" cap="none" dirty="0">
                <a:solidFill>
                  <a:schemeClr val="bg1"/>
                </a:solidFill>
              </a:rPr>
              <a:t>Total Ocean Exports in TEUs</a:t>
            </a:r>
            <a:br>
              <a:rPr lang="en-US" altLang="en-US" sz="2800" b="1" cap="none" dirty="0">
                <a:solidFill>
                  <a:schemeClr val="bg1"/>
                </a:solidFill>
              </a:rPr>
            </a:br>
            <a:r>
              <a:rPr lang="en-US" altLang="en-US" sz="2800" b="1" cap="none" dirty="0">
                <a:solidFill>
                  <a:schemeClr val="bg1"/>
                </a:solidFill>
              </a:rPr>
              <a:t>Yearly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78944"/>
            <a:ext cx="10080625" cy="884238"/>
          </a:xfrm>
          <a:prstGeom prst="rect">
            <a:avLst/>
          </a:prstGeom>
          <a:solidFill>
            <a:srgbClr val="00B0F0">
              <a:alpha val="63136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1600" b="1" dirty="0"/>
              <a:t>Above data shown from years from 2021 to 2025 Q1.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229923-519C-6123-1378-B6285D451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9532631"/>
              </p:ext>
            </p:extLst>
          </p:nvPr>
        </p:nvGraphicFramePr>
        <p:xfrm>
          <a:off x="239712" y="1036636"/>
          <a:ext cx="9601199" cy="5642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3C12F45-467F-34B9-C7C4-2D3CC75F6D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2322614"/>
              </p:ext>
            </p:extLst>
          </p:nvPr>
        </p:nvGraphicFramePr>
        <p:xfrm>
          <a:off x="392112" y="1265237"/>
          <a:ext cx="8077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Metadata/LabelInfo.xml><?xml version="1.0" encoding="utf-8"?>
<clbl:labelList xmlns:clbl="http://schemas.microsoft.com/office/2020/mipLabelMetadata">
  <clbl:label id="{736915f3-2f02-4945-8997-f2963298db46}" enabled="1" method="Standard" siteId="{cd99fef8-1cd3-4a2a-9bdf-15531181d65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TM02900771[[fn=Slice]]</Template>
  <TotalTime>0</TotalTime>
  <Words>1125</Words>
  <Application>Microsoft Office PowerPoint</Application>
  <PresentationFormat>Custom</PresentationFormat>
  <Paragraphs>637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Delivery</vt:lpstr>
      <vt:lpstr>Times New Roman</vt:lpstr>
      <vt:lpstr>Wingdings</vt:lpstr>
      <vt:lpstr>Wingdings 3</vt:lpstr>
      <vt:lpstr>Slice</vt:lpstr>
      <vt:lpstr>PowerPoint Presentation</vt:lpstr>
      <vt:lpstr>Total Air Exports (In Tons) Month on Month</vt:lpstr>
      <vt:lpstr>PowerPoint Presentation</vt:lpstr>
      <vt:lpstr>PowerPoint Presentation</vt:lpstr>
      <vt:lpstr>PowerPoint Presentation</vt:lpstr>
      <vt:lpstr>PowerPoint Presentation</vt:lpstr>
      <vt:lpstr>Air Freight Throughput (Exports, Imports &amp; UL-Transshipments)  in Ton’s Yearly</vt:lpstr>
      <vt:lpstr>Total Ocean Exports in TEUs Quarterly</vt:lpstr>
      <vt:lpstr>Total Ocean Exports in TEUs Yearly</vt:lpstr>
      <vt:lpstr>Total OCEAN imports In TEUs Quarterly</vt:lpstr>
      <vt:lpstr>Total Ocean Imports in TEUs Yearly</vt:lpstr>
      <vt:lpstr>Total Ocean Transshipments in TEUs Month On Month</vt:lpstr>
      <vt:lpstr>Total Ocean Transshipments in TEUs Quarterly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2012-10-31T07:56:12Z</dcterms:created>
  <dcterms:modified xsi:type="dcterms:W3CDTF">2025-05-07T06:33:08Z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36915f3-2f02-4945-8997-f2963298db46_Enabled">
    <vt:lpwstr>true</vt:lpwstr>
  </property>
  <property fmtid="{D5CDD505-2E9C-101B-9397-08002B2CF9AE}" pid="3" name="MSIP_Label_736915f3-2f02-4945-8997-f2963298db46_SetDate">
    <vt:lpwstr>2023-07-16T15:15:43Z</vt:lpwstr>
  </property>
  <property fmtid="{D5CDD505-2E9C-101B-9397-08002B2CF9AE}" pid="4" name="MSIP_Label_736915f3-2f02-4945-8997-f2963298db46_Method">
    <vt:lpwstr>Standard</vt:lpwstr>
  </property>
  <property fmtid="{D5CDD505-2E9C-101B-9397-08002B2CF9AE}" pid="5" name="MSIP_Label_736915f3-2f02-4945-8997-f2963298db46_Name">
    <vt:lpwstr>Internal</vt:lpwstr>
  </property>
  <property fmtid="{D5CDD505-2E9C-101B-9397-08002B2CF9AE}" pid="6" name="MSIP_Label_736915f3-2f02-4945-8997-f2963298db46_SiteId">
    <vt:lpwstr>cd99fef8-1cd3-4a2a-9bdf-15531181d65e</vt:lpwstr>
  </property>
  <property fmtid="{D5CDD505-2E9C-101B-9397-08002B2CF9AE}" pid="7" name="MSIP_Label_736915f3-2f02-4945-8997-f2963298db46_ActionId">
    <vt:lpwstr>a7460c97-0f5a-415e-9fcc-68a83d7906ea</vt:lpwstr>
  </property>
  <property fmtid="{D5CDD505-2E9C-101B-9397-08002B2CF9AE}" pid="8" name="MSIP_Label_736915f3-2f02-4945-8997-f2963298db46_ContentBits">
    <vt:lpwstr>1</vt:lpwstr>
  </property>
  <property fmtid="{D5CDD505-2E9C-101B-9397-08002B2CF9AE}" pid="9" name="ClassificationContentMarkingHeaderLocations">
    <vt:lpwstr>Slice:13</vt:lpwstr>
  </property>
  <property fmtid="{D5CDD505-2E9C-101B-9397-08002B2CF9AE}" pid="10" name="ClassificationContentMarkingHeaderText">
    <vt:lpwstr>FOR INTERNAL USE</vt:lpwstr>
  </property>
</Properties>
</file>