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1.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2.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3.xml" ContentType="application/vnd.openxmlformats-officedocument.presentationml.notesSlid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735" r:id="rId1"/>
  </p:sldMasterIdLst>
  <p:notesMasterIdLst>
    <p:notesMasterId r:id="rId16"/>
  </p:notesMasterIdLst>
  <p:sldIdLst>
    <p:sldId id="256" r:id="rId2"/>
    <p:sldId id="262" r:id="rId3"/>
    <p:sldId id="270" r:id="rId4"/>
    <p:sldId id="264" r:id="rId5"/>
    <p:sldId id="271" r:id="rId6"/>
    <p:sldId id="272" r:id="rId7"/>
    <p:sldId id="260" r:id="rId8"/>
    <p:sldId id="273" r:id="rId9"/>
    <p:sldId id="265" r:id="rId10"/>
    <p:sldId id="274" r:id="rId11"/>
    <p:sldId id="266" r:id="rId12"/>
    <p:sldId id="276" r:id="rId13"/>
    <p:sldId id="275" r:id="rId14"/>
    <p:sldId id="277" r:id="rId15"/>
  </p:sldIdLst>
  <p:sldSz cx="10080625" cy="7559675"/>
  <p:notesSz cx="7559675" cy="10691813"/>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AEAEA"/>
    <a:srgbClr val="000099"/>
    <a:srgbClr val="0000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30" autoAdjust="0"/>
    <p:restoredTop sz="94631" autoAdjust="0"/>
  </p:normalViewPr>
  <p:slideViewPr>
    <p:cSldViewPr>
      <p:cViewPr>
        <p:scale>
          <a:sx n="70" d="100"/>
          <a:sy n="70" d="100"/>
        </p:scale>
        <p:origin x="908" y="-74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2.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1.xml"/></Relationships>
</file>

<file path=ppt/charts/_rels/chart9.xml.rels><?xml version="1.0" encoding="UTF-8" standalone="yes"?>
<Relationships xmlns="http://schemas.openxmlformats.org/package/2006/relationships"><Relationship Id="rId3" Type="http://schemas.openxmlformats.org/officeDocument/2006/relationships/oleObject" Target="https://dpdhl-my.sharepoint.com/personal/dilukshan_aushada_dhl_com/Documents/Documents/SLAFFA/Book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export'!$C$2</c:f>
              <c:strCache>
                <c:ptCount val="1"/>
                <c:pt idx="0">
                  <c:v>2018</c:v>
                </c:pt>
              </c:strCache>
            </c:strRef>
          </c:tx>
          <c:spPr>
            <a:ln w="28575" cap="rnd">
              <a:solidFill>
                <a:schemeClr val="accent1">
                  <a:lumMod val="50000"/>
                </a:schemeClr>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export'!$C$3:$C$14</c:f>
              <c:numCache>
                <c:formatCode>#,##0.00</c:formatCode>
                <c:ptCount val="12"/>
                <c:pt idx="0">
                  <c:v>14028.34</c:v>
                </c:pt>
                <c:pt idx="1">
                  <c:v>13801.1</c:v>
                </c:pt>
                <c:pt idx="2">
                  <c:v>16244.86</c:v>
                </c:pt>
                <c:pt idx="3">
                  <c:v>14901.63</c:v>
                </c:pt>
                <c:pt idx="4">
                  <c:v>14472.57</c:v>
                </c:pt>
                <c:pt idx="5">
                  <c:v>13375.31</c:v>
                </c:pt>
                <c:pt idx="6">
                  <c:v>14094.7</c:v>
                </c:pt>
                <c:pt idx="7">
                  <c:v>14868.58</c:v>
                </c:pt>
                <c:pt idx="8">
                  <c:v>13845.34</c:v>
                </c:pt>
                <c:pt idx="9">
                  <c:v>14457.1</c:v>
                </c:pt>
                <c:pt idx="10">
                  <c:v>14011.27</c:v>
                </c:pt>
                <c:pt idx="11">
                  <c:v>13894.25</c:v>
                </c:pt>
              </c:numCache>
            </c:numRef>
          </c:val>
          <c:smooth val="0"/>
          <c:extLst>
            <c:ext xmlns:c16="http://schemas.microsoft.com/office/drawing/2014/chart" uri="{C3380CC4-5D6E-409C-BE32-E72D297353CC}">
              <c16:uniqueId val="{00000000-8D3C-4317-96EE-9A95F81201E6}"/>
            </c:ext>
          </c:extLst>
        </c:ser>
        <c:ser>
          <c:idx val="1"/>
          <c:order val="1"/>
          <c:tx>
            <c:strRef>
              <c:f>'air export'!$D$2</c:f>
              <c:strCache>
                <c:ptCount val="1"/>
                <c:pt idx="0">
                  <c:v>2019</c:v>
                </c:pt>
              </c:strCache>
            </c:strRef>
          </c:tx>
          <c:spPr>
            <a:ln w="28575" cap="rnd">
              <a:solidFill>
                <a:schemeClr val="accent2"/>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export'!$D$3:$D$14</c:f>
              <c:numCache>
                <c:formatCode>#,##0.00</c:formatCode>
                <c:ptCount val="12"/>
                <c:pt idx="0">
                  <c:v>13785.71</c:v>
                </c:pt>
                <c:pt idx="1">
                  <c:v>13417.9</c:v>
                </c:pt>
                <c:pt idx="2">
                  <c:v>16292.42</c:v>
                </c:pt>
                <c:pt idx="3">
                  <c:v>12808.03</c:v>
                </c:pt>
                <c:pt idx="4">
                  <c:v>12822.1</c:v>
                </c:pt>
                <c:pt idx="5">
                  <c:v>12478.47</c:v>
                </c:pt>
                <c:pt idx="6">
                  <c:v>13997.98</c:v>
                </c:pt>
                <c:pt idx="7">
                  <c:v>13766.3</c:v>
                </c:pt>
                <c:pt idx="8">
                  <c:v>12332.2</c:v>
                </c:pt>
                <c:pt idx="9">
                  <c:v>13958.57</c:v>
                </c:pt>
                <c:pt idx="10">
                  <c:v>13304.6</c:v>
                </c:pt>
                <c:pt idx="11">
                  <c:v>13343.25</c:v>
                </c:pt>
              </c:numCache>
            </c:numRef>
          </c:val>
          <c:smooth val="0"/>
          <c:extLst>
            <c:ext xmlns:c16="http://schemas.microsoft.com/office/drawing/2014/chart" uri="{C3380CC4-5D6E-409C-BE32-E72D297353CC}">
              <c16:uniqueId val="{00000001-8D3C-4317-96EE-9A95F81201E6}"/>
            </c:ext>
          </c:extLst>
        </c:ser>
        <c:ser>
          <c:idx val="2"/>
          <c:order val="2"/>
          <c:tx>
            <c:strRef>
              <c:f>'air export'!$E$2</c:f>
              <c:strCache>
                <c:ptCount val="1"/>
                <c:pt idx="0">
                  <c:v>2020</c:v>
                </c:pt>
              </c:strCache>
            </c:strRef>
          </c:tx>
          <c:spPr>
            <a:ln w="28575" cap="rnd">
              <a:solidFill>
                <a:schemeClr val="accent3"/>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export'!$E$3:$E$14</c:f>
              <c:numCache>
                <c:formatCode>#,##0.00</c:formatCode>
                <c:ptCount val="12"/>
                <c:pt idx="0">
                  <c:v>13279.38</c:v>
                </c:pt>
                <c:pt idx="1">
                  <c:v>13174.61</c:v>
                </c:pt>
                <c:pt idx="2">
                  <c:v>9016.18</c:v>
                </c:pt>
                <c:pt idx="3">
                  <c:v>2440.2199999999998</c:v>
                </c:pt>
                <c:pt idx="4">
                  <c:v>4135.5</c:v>
                </c:pt>
                <c:pt idx="5">
                  <c:v>7876.5</c:v>
                </c:pt>
                <c:pt idx="6">
                  <c:v>6944.16</c:v>
                </c:pt>
                <c:pt idx="7">
                  <c:v>7744.63</c:v>
                </c:pt>
                <c:pt idx="8">
                  <c:v>7733.17</c:v>
                </c:pt>
                <c:pt idx="9">
                  <c:v>7581.66</c:v>
                </c:pt>
                <c:pt idx="10">
                  <c:v>7494.98</c:v>
                </c:pt>
                <c:pt idx="11">
                  <c:v>8597.94</c:v>
                </c:pt>
              </c:numCache>
            </c:numRef>
          </c:val>
          <c:smooth val="0"/>
          <c:extLst>
            <c:ext xmlns:c16="http://schemas.microsoft.com/office/drawing/2014/chart" uri="{C3380CC4-5D6E-409C-BE32-E72D297353CC}">
              <c16:uniqueId val="{00000002-8D3C-4317-96EE-9A95F81201E6}"/>
            </c:ext>
          </c:extLst>
        </c:ser>
        <c:ser>
          <c:idx val="3"/>
          <c:order val="3"/>
          <c:tx>
            <c:strRef>
              <c:f>'air export'!$F$2</c:f>
              <c:strCache>
                <c:ptCount val="1"/>
                <c:pt idx="0">
                  <c:v>2021</c:v>
                </c:pt>
              </c:strCache>
            </c:strRef>
          </c:tx>
          <c:spPr>
            <a:ln w="28575" cap="rnd">
              <a:solidFill>
                <a:schemeClr val="accent4"/>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export'!$F$3:$F$14</c:f>
              <c:numCache>
                <c:formatCode>#,##0.00</c:formatCode>
                <c:ptCount val="12"/>
                <c:pt idx="0">
                  <c:v>8286.4699999999993</c:v>
                </c:pt>
                <c:pt idx="1">
                  <c:v>8925.35</c:v>
                </c:pt>
                <c:pt idx="2">
                  <c:v>10010.790000000001</c:v>
                </c:pt>
                <c:pt idx="3">
                  <c:v>9101.77</c:v>
                </c:pt>
                <c:pt idx="4">
                  <c:v>8820.02</c:v>
                </c:pt>
                <c:pt idx="5">
                  <c:v>8929.19</c:v>
                </c:pt>
                <c:pt idx="6">
                  <c:v>10624.76</c:v>
                </c:pt>
                <c:pt idx="7">
                  <c:v>11272.76</c:v>
                </c:pt>
                <c:pt idx="8">
                  <c:v>12028</c:v>
                </c:pt>
                <c:pt idx="9">
                  <c:v>13388.62</c:v>
                </c:pt>
                <c:pt idx="10">
                  <c:v>11925.73</c:v>
                </c:pt>
                <c:pt idx="11">
                  <c:v>10795.49</c:v>
                </c:pt>
              </c:numCache>
            </c:numRef>
          </c:val>
          <c:smooth val="0"/>
          <c:extLst>
            <c:ext xmlns:c16="http://schemas.microsoft.com/office/drawing/2014/chart" uri="{C3380CC4-5D6E-409C-BE32-E72D297353CC}">
              <c16:uniqueId val="{00000003-8D3C-4317-96EE-9A95F81201E6}"/>
            </c:ext>
          </c:extLst>
        </c:ser>
        <c:ser>
          <c:idx val="4"/>
          <c:order val="4"/>
          <c:tx>
            <c:strRef>
              <c:f>'air export'!$G$2</c:f>
              <c:strCache>
                <c:ptCount val="1"/>
                <c:pt idx="0">
                  <c:v>2022</c:v>
                </c:pt>
              </c:strCache>
            </c:strRef>
          </c:tx>
          <c:spPr>
            <a:ln w="28575" cap="rnd">
              <a:solidFill>
                <a:schemeClr val="accent5"/>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export'!$G$3:$G$14</c:f>
              <c:numCache>
                <c:formatCode>#,##0.00</c:formatCode>
                <c:ptCount val="12"/>
                <c:pt idx="0">
                  <c:v>10207.39</c:v>
                </c:pt>
                <c:pt idx="1">
                  <c:v>9634.57</c:v>
                </c:pt>
                <c:pt idx="2">
                  <c:v>11235.13</c:v>
                </c:pt>
                <c:pt idx="3">
                  <c:v>10285.85</c:v>
                </c:pt>
                <c:pt idx="4">
                  <c:v>9851.76</c:v>
                </c:pt>
                <c:pt idx="5">
                  <c:v>9576.66</c:v>
                </c:pt>
                <c:pt idx="6">
                  <c:v>7945.45</c:v>
                </c:pt>
                <c:pt idx="7">
                  <c:v>8390.2900000000009</c:v>
                </c:pt>
                <c:pt idx="8">
                  <c:v>8075.45</c:v>
                </c:pt>
                <c:pt idx="9">
                  <c:v>7980.28</c:v>
                </c:pt>
                <c:pt idx="10">
                  <c:v>7593.82</c:v>
                </c:pt>
                <c:pt idx="11">
                  <c:v>7291.88</c:v>
                </c:pt>
              </c:numCache>
            </c:numRef>
          </c:val>
          <c:smooth val="0"/>
          <c:extLst>
            <c:ext xmlns:c16="http://schemas.microsoft.com/office/drawing/2014/chart" uri="{C3380CC4-5D6E-409C-BE32-E72D297353CC}">
              <c16:uniqueId val="{00000004-8D3C-4317-96EE-9A95F81201E6}"/>
            </c:ext>
          </c:extLst>
        </c:ser>
        <c:ser>
          <c:idx val="5"/>
          <c:order val="5"/>
          <c:tx>
            <c:strRef>
              <c:f>'air export'!$H$2</c:f>
              <c:strCache>
                <c:ptCount val="1"/>
                <c:pt idx="0">
                  <c:v>2023</c:v>
                </c:pt>
              </c:strCache>
            </c:strRef>
          </c:tx>
          <c:spPr>
            <a:ln w="50800" cap="rnd">
              <a:solidFill>
                <a:schemeClr val="accent6"/>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export'!$H$3:$H$14</c:f>
              <c:numCache>
                <c:formatCode>#,##0.00</c:formatCode>
                <c:ptCount val="12"/>
                <c:pt idx="0">
                  <c:v>7143.05</c:v>
                </c:pt>
                <c:pt idx="1">
                  <c:v>7444.76</c:v>
                </c:pt>
                <c:pt idx="2">
                  <c:v>8617.84</c:v>
                </c:pt>
                <c:pt idx="3">
                  <c:v>8277.48</c:v>
                </c:pt>
                <c:pt idx="4">
                  <c:v>7526.58</c:v>
                </c:pt>
                <c:pt idx="5">
                  <c:v>7552.83</c:v>
                </c:pt>
              </c:numCache>
            </c:numRef>
          </c:val>
          <c:smooth val="0"/>
          <c:extLst>
            <c:ext xmlns:c16="http://schemas.microsoft.com/office/drawing/2014/chart" uri="{C3380CC4-5D6E-409C-BE32-E72D297353CC}">
              <c16:uniqueId val="{00000005-8D3C-4317-96EE-9A95F81201E6}"/>
            </c:ext>
          </c:extLst>
        </c:ser>
        <c:dLbls>
          <c:showLegendKey val="0"/>
          <c:showVal val="0"/>
          <c:showCatName val="0"/>
          <c:showSerName val="0"/>
          <c:showPercent val="0"/>
          <c:showBubbleSize val="0"/>
        </c:dLbls>
        <c:smooth val="0"/>
        <c:axId val="891653727"/>
        <c:axId val="891648319"/>
      </c:lineChart>
      <c:catAx>
        <c:axId val="891653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891648319"/>
        <c:crosses val="autoZero"/>
        <c:auto val="1"/>
        <c:lblAlgn val="ctr"/>
        <c:lblOffset val="100"/>
        <c:noMultiLvlLbl val="0"/>
      </c:catAx>
      <c:valAx>
        <c:axId val="89164831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8916537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import'!$B$4</c:f>
              <c:strCache>
                <c:ptCount val="1"/>
                <c:pt idx="0">
                  <c:v>1st Quarter</c:v>
                </c:pt>
              </c:strCache>
            </c:strRef>
          </c:tx>
          <c:spPr>
            <a:solidFill>
              <a:schemeClr val="accent1"/>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import'!$C$4:$L$4</c:f>
              <c:numCache>
                <c:formatCode>#,##0</c:formatCode>
                <c:ptCount val="10"/>
                <c:pt idx="0">
                  <c:v>142723</c:v>
                </c:pt>
                <c:pt idx="1">
                  <c:v>15754</c:v>
                </c:pt>
                <c:pt idx="2">
                  <c:v>151144</c:v>
                </c:pt>
                <c:pt idx="3">
                  <c:v>10166</c:v>
                </c:pt>
                <c:pt idx="4">
                  <c:v>148665</c:v>
                </c:pt>
                <c:pt idx="5">
                  <c:v>8860</c:v>
                </c:pt>
                <c:pt idx="6">
                  <c:v>140748</c:v>
                </c:pt>
                <c:pt idx="7">
                  <c:v>16397</c:v>
                </c:pt>
                <c:pt idx="8">
                  <c:v>96196</c:v>
                </c:pt>
                <c:pt idx="9">
                  <c:v>15520</c:v>
                </c:pt>
              </c:numCache>
            </c:numRef>
          </c:val>
          <c:extLst>
            <c:ext xmlns:c16="http://schemas.microsoft.com/office/drawing/2014/chart" uri="{C3380CC4-5D6E-409C-BE32-E72D297353CC}">
              <c16:uniqueId val="{00000000-FAFA-4F18-AAE7-D91EABCC506B}"/>
            </c:ext>
          </c:extLst>
        </c:ser>
        <c:ser>
          <c:idx val="1"/>
          <c:order val="1"/>
          <c:tx>
            <c:strRef>
              <c:f>'ocean import'!$B$5</c:f>
              <c:strCache>
                <c:ptCount val="1"/>
                <c:pt idx="0">
                  <c:v>2nd Quarter</c:v>
                </c:pt>
              </c:strCache>
            </c:strRef>
          </c:tx>
          <c:spPr>
            <a:solidFill>
              <a:schemeClr val="accent2"/>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import'!$C$5:$L$5</c:f>
              <c:numCache>
                <c:formatCode>#,##0</c:formatCode>
                <c:ptCount val="10"/>
                <c:pt idx="0">
                  <c:v>141240</c:v>
                </c:pt>
                <c:pt idx="1">
                  <c:v>10172</c:v>
                </c:pt>
                <c:pt idx="2">
                  <c:v>82171</c:v>
                </c:pt>
                <c:pt idx="3">
                  <c:v>12092</c:v>
                </c:pt>
                <c:pt idx="4">
                  <c:v>143074</c:v>
                </c:pt>
                <c:pt idx="5">
                  <c:v>9532</c:v>
                </c:pt>
                <c:pt idx="6">
                  <c:v>101084</c:v>
                </c:pt>
                <c:pt idx="7">
                  <c:v>16388</c:v>
                </c:pt>
                <c:pt idx="8">
                  <c:v>99749</c:v>
                </c:pt>
                <c:pt idx="9">
                  <c:v>13350</c:v>
                </c:pt>
              </c:numCache>
            </c:numRef>
          </c:val>
          <c:extLst>
            <c:ext xmlns:c16="http://schemas.microsoft.com/office/drawing/2014/chart" uri="{C3380CC4-5D6E-409C-BE32-E72D297353CC}">
              <c16:uniqueId val="{00000001-FAFA-4F18-AAE7-D91EABCC506B}"/>
            </c:ext>
          </c:extLst>
        </c:ser>
        <c:ser>
          <c:idx val="2"/>
          <c:order val="2"/>
          <c:tx>
            <c:strRef>
              <c:f>'ocean import'!$B$6</c:f>
              <c:strCache>
                <c:ptCount val="1"/>
                <c:pt idx="0">
                  <c:v>3rd Quarter</c:v>
                </c:pt>
              </c:strCache>
            </c:strRef>
          </c:tx>
          <c:spPr>
            <a:solidFill>
              <a:schemeClr val="accent3"/>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import'!$C$6:$L$6</c:f>
              <c:numCache>
                <c:formatCode>#,##0</c:formatCode>
                <c:ptCount val="10"/>
                <c:pt idx="0">
                  <c:v>149670</c:v>
                </c:pt>
                <c:pt idx="1">
                  <c:v>11112</c:v>
                </c:pt>
                <c:pt idx="2">
                  <c:v>129201</c:v>
                </c:pt>
                <c:pt idx="3">
                  <c:v>16668</c:v>
                </c:pt>
                <c:pt idx="4">
                  <c:v>118570</c:v>
                </c:pt>
                <c:pt idx="5">
                  <c:v>15428</c:v>
                </c:pt>
                <c:pt idx="6">
                  <c:v>95095</c:v>
                </c:pt>
                <c:pt idx="7">
                  <c:v>19651</c:v>
                </c:pt>
              </c:numCache>
            </c:numRef>
          </c:val>
          <c:extLst>
            <c:ext xmlns:c16="http://schemas.microsoft.com/office/drawing/2014/chart" uri="{C3380CC4-5D6E-409C-BE32-E72D297353CC}">
              <c16:uniqueId val="{00000002-FAFA-4F18-AAE7-D91EABCC506B}"/>
            </c:ext>
          </c:extLst>
        </c:ser>
        <c:ser>
          <c:idx val="3"/>
          <c:order val="3"/>
          <c:tx>
            <c:strRef>
              <c:f>'ocean import'!$B$7</c:f>
              <c:strCache>
                <c:ptCount val="1"/>
                <c:pt idx="0">
                  <c:v>4th Quarter</c:v>
                </c:pt>
              </c:strCache>
            </c:strRef>
          </c:tx>
          <c:spPr>
            <a:solidFill>
              <a:schemeClr val="accent4"/>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import'!$C$7:$L$7</c:f>
              <c:numCache>
                <c:formatCode>#,##0</c:formatCode>
                <c:ptCount val="10"/>
                <c:pt idx="0">
                  <c:v>161271</c:v>
                </c:pt>
                <c:pt idx="1">
                  <c:v>9268</c:v>
                </c:pt>
                <c:pt idx="2">
                  <c:v>131504</c:v>
                </c:pt>
                <c:pt idx="3">
                  <c:v>10635</c:v>
                </c:pt>
                <c:pt idx="4">
                  <c:v>136902</c:v>
                </c:pt>
                <c:pt idx="5">
                  <c:v>21404</c:v>
                </c:pt>
                <c:pt idx="6">
                  <c:v>104095</c:v>
                </c:pt>
                <c:pt idx="7">
                  <c:v>14842</c:v>
                </c:pt>
              </c:numCache>
            </c:numRef>
          </c:val>
          <c:extLst>
            <c:ext xmlns:c16="http://schemas.microsoft.com/office/drawing/2014/chart" uri="{C3380CC4-5D6E-409C-BE32-E72D297353CC}">
              <c16:uniqueId val="{00000003-FAFA-4F18-AAE7-D91EABCC506B}"/>
            </c:ext>
          </c:extLst>
        </c:ser>
        <c:dLbls>
          <c:showLegendKey val="0"/>
          <c:showVal val="0"/>
          <c:showCatName val="0"/>
          <c:showSerName val="0"/>
          <c:showPercent val="0"/>
          <c:showBubbleSize val="0"/>
        </c:dLbls>
        <c:gapWidth val="219"/>
        <c:overlap val="-27"/>
        <c:axId val="1550385215"/>
        <c:axId val="1550392703"/>
      </c:barChart>
      <c:catAx>
        <c:axId val="1550385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550392703"/>
        <c:crosses val="autoZero"/>
        <c:auto val="1"/>
        <c:lblAlgn val="ctr"/>
        <c:lblOffset val="100"/>
        <c:noMultiLvlLbl val="0"/>
      </c:catAx>
      <c:valAx>
        <c:axId val="155039270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5503852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Discharge Container Throughputs (TEU's)</a:t>
            </a:r>
          </a:p>
        </c:rich>
      </c:tx>
      <c:layout>
        <c:manualLayout>
          <c:xMode val="edge"/>
          <c:yMode val="edge"/>
          <c:x val="3.4965385099509097E-2"/>
          <c:y val="1.983421563829945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dLbls>
          <c:showLegendKey val="0"/>
          <c:showVal val="0"/>
          <c:showCatName val="0"/>
          <c:showSerName val="0"/>
          <c:showPercent val="0"/>
          <c:showBubbleSize val="0"/>
        </c:dLbls>
        <c:gapWidth val="150"/>
        <c:axId val="711717568"/>
        <c:axId val="1"/>
      </c:barChart>
      <c:catAx>
        <c:axId val="71171756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1"/>
        <c:axPos val="l"/>
        <c:majorGridlines/>
        <c:numFmt formatCode="General" sourceLinked="1"/>
        <c:majorTickMark val="out"/>
        <c:minorTickMark val="none"/>
        <c:tickLblPos val="nextTo"/>
        <c:crossAx val="711717568"/>
        <c:crosses val="autoZero"/>
        <c:crossBetween val="between"/>
      </c:valAx>
      <c:dTable>
        <c:showHorzBorder val="1"/>
        <c:showVertBorder val="1"/>
        <c:showOutline val="1"/>
        <c:showKeys val="0"/>
        <c:txPr>
          <a:bodyPr/>
          <a:lstStyle/>
          <a:p>
            <a:pPr rtl="0">
              <a:defRPr sz="11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6977655324167968"/>
          <c:y val="4.6755638596022955E-2"/>
          <c:w val="0.10753910201722117"/>
          <c:h val="0.17663389533935381"/>
        </c:manualLayout>
      </c:layout>
      <c:overlay val="0"/>
      <c:txPr>
        <a:bodyPr/>
        <a:lstStyle/>
        <a:p>
          <a:pPr>
            <a:defRPr sz="650" b="0" i="0" u="none" strike="noStrike" baseline="0">
              <a:solidFill>
                <a:srgbClr val="FFFFFF"/>
              </a:solidFill>
              <a:latin typeface="Calibri"/>
              <a:ea typeface="Calibri"/>
              <a:cs typeface="Calibri"/>
            </a:defRPr>
          </a:pPr>
          <a:endParaRPr lang="en-US"/>
        </a:p>
      </c:txPr>
    </c:legend>
    <c:plotVisOnly val="1"/>
    <c:dispBlanksAs val="gap"/>
    <c:showDLblsOverMax val="0"/>
  </c:chart>
  <c:spPr>
    <a:solidFill>
      <a:srgbClr val="146194">
        <a:lumMod val="50000"/>
      </a:srgbClr>
    </a:solidFill>
  </c:spPr>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import'!$B$8</c:f>
              <c:strCache>
                <c:ptCount val="1"/>
                <c:pt idx="0">
                  <c:v>Total</c:v>
                </c:pt>
              </c:strCache>
            </c:strRef>
          </c:tx>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6-FBA0-4AE0-AE9D-A79E33E2C552}"/>
              </c:ext>
            </c:extLst>
          </c:dPt>
          <c:dPt>
            <c:idx val="1"/>
            <c:invertIfNegative val="0"/>
            <c:bubble3D val="0"/>
            <c:spPr>
              <a:solidFill>
                <a:srgbClr val="FFC000"/>
              </a:solidFill>
              <a:ln>
                <a:noFill/>
              </a:ln>
              <a:effectLst/>
            </c:spPr>
            <c:extLst>
              <c:ext xmlns:c16="http://schemas.microsoft.com/office/drawing/2014/chart" uri="{C3380CC4-5D6E-409C-BE32-E72D297353CC}">
                <c16:uniqueId val="{00000001-FBA0-4AE0-AE9D-A79E33E2C552}"/>
              </c:ext>
            </c:extLst>
          </c:dPt>
          <c:dPt>
            <c:idx val="2"/>
            <c:invertIfNegative val="0"/>
            <c:bubble3D val="0"/>
            <c:spPr>
              <a:solidFill>
                <a:srgbClr val="00B0F0"/>
              </a:solidFill>
              <a:ln>
                <a:noFill/>
              </a:ln>
              <a:effectLst/>
            </c:spPr>
            <c:extLst>
              <c:ext xmlns:c16="http://schemas.microsoft.com/office/drawing/2014/chart" uri="{C3380CC4-5D6E-409C-BE32-E72D297353CC}">
                <c16:uniqueId val="{00000007-FBA0-4AE0-AE9D-A79E33E2C552}"/>
              </c:ext>
            </c:extLst>
          </c:dPt>
          <c:dPt>
            <c:idx val="3"/>
            <c:invertIfNegative val="0"/>
            <c:bubble3D val="0"/>
            <c:spPr>
              <a:solidFill>
                <a:srgbClr val="FFC000"/>
              </a:solidFill>
              <a:ln>
                <a:noFill/>
              </a:ln>
              <a:effectLst/>
            </c:spPr>
            <c:extLst>
              <c:ext xmlns:c16="http://schemas.microsoft.com/office/drawing/2014/chart" uri="{C3380CC4-5D6E-409C-BE32-E72D297353CC}">
                <c16:uniqueId val="{00000002-FBA0-4AE0-AE9D-A79E33E2C552}"/>
              </c:ext>
            </c:extLst>
          </c:dPt>
          <c:dPt>
            <c:idx val="4"/>
            <c:invertIfNegative val="0"/>
            <c:bubble3D val="0"/>
            <c:spPr>
              <a:solidFill>
                <a:srgbClr val="00B0F0"/>
              </a:solidFill>
              <a:ln>
                <a:noFill/>
              </a:ln>
              <a:effectLst/>
            </c:spPr>
            <c:extLst>
              <c:ext xmlns:c16="http://schemas.microsoft.com/office/drawing/2014/chart" uri="{C3380CC4-5D6E-409C-BE32-E72D297353CC}">
                <c16:uniqueId val="{00000008-FBA0-4AE0-AE9D-A79E33E2C552}"/>
              </c:ext>
            </c:extLst>
          </c:dPt>
          <c:dPt>
            <c:idx val="5"/>
            <c:invertIfNegative val="0"/>
            <c:bubble3D val="0"/>
            <c:spPr>
              <a:solidFill>
                <a:srgbClr val="FFC000"/>
              </a:solidFill>
              <a:ln>
                <a:noFill/>
              </a:ln>
              <a:effectLst/>
            </c:spPr>
            <c:extLst>
              <c:ext xmlns:c16="http://schemas.microsoft.com/office/drawing/2014/chart" uri="{C3380CC4-5D6E-409C-BE32-E72D297353CC}">
                <c16:uniqueId val="{00000003-FBA0-4AE0-AE9D-A79E33E2C552}"/>
              </c:ext>
            </c:extLst>
          </c:dPt>
          <c:dPt>
            <c:idx val="6"/>
            <c:invertIfNegative val="0"/>
            <c:bubble3D val="0"/>
            <c:spPr>
              <a:solidFill>
                <a:srgbClr val="00B0F0"/>
              </a:solidFill>
              <a:ln>
                <a:noFill/>
              </a:ln>
              <a:effectLst/>
            </c:spPr>
            <c:extLst>
              <c:ext xmlns:c16="http://schemas.microsoft.com/office/drawing/2014/chart" uri="{C3380CC4-5D6E-409C-BE32-E72D297353CC}">
                <c16:uniqueId val="{00000009-FBA0-4AE0-AE9D-A79E33E2C552}"/>
              </c:ext>
            </c:extLst>
          </c:dPt>
          <c:dPt>
            <c:idx val="7"/>
            <c:invertIfNegative val="0"/>
            <c:bubble3D val="0"/>
            <c:spPr>
              <a:solidFill>
                <a:srgbClr val="FFC000"/>
              </a:solidFill>
              <a:ln>
                <a:noFill/>
              </a:ln>
              <a:effectLst/>
            </c:spPr>
            <c:extLst>
              <c:ext xmlns:c16="http://schemas.microsoft.com/office/drawing/2014/chart" uri="{C3380CC4-5D6E-409C-BE32-E72D297353CC}">
                <c16:uniqueId val="{00000004-FBA0-4AE0-AE9D-A79E33E2C552}"/>
              </c:ext>
            </c:extLst>
          </c:dPt>
          <c:dPt>
            <c:idx val="8"/>
            <c:invertIfNegative val="0"/>
            <c:bubble3D val="0"/>
            <c:spPr>
              <a:solidFill>
                <a:srgbClr val="00B0F0"/>
              </a:solidFill>
              <a:ln>
                <a:noFill/>
              </a:ln>
              <a:effectLst/>
            </c:spPr>
            <c:extLst>
              <c:ext xmlns:c16="http://schemas.microsoft.com/office/drawing/2014/chart" uri="{C3380CC4-5D6E-409C-BE32-E72D297353CC}">
                <c16:uniqueId val="{0000000A-FBA0-4AE0-AE9D-A79E33E2C552}"/>
              </c:ext>
            </c:extLst>
          </c:dPt>
          <c:dPt>
            <c:idx val="9"/>
            <c:invertIfNegative val="0"/>
            <c:bubble3D val="0"/>
            <c:spPr>
              <a:solidFill>
                <a:srgbClr val="FFC000"/>
              </a:solidFill>
              <a:ln>
                <a:noFill/>
              </a:ln>
              <a:effectLst/>
            </c:spPr>
            <c:extLst>
              <c:ext xmlns:c16="http://schemas.microsoft.com/office/drawing/2014/chart" uri="{C3380CC4-5D6E-409C-BE32-E72D297353CC}">
                <c16:uniqueId val="{00000005-FBA0-4AE0-AE9D-A79E33E2C552}"/>
              </c:ext>
            </c:extLst>
          </c:dPt>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 (Q1-Q2)</c:v>
                  </c:pt>
                </c:lvl>
              </c:multiLvlStrCache>
            </c:multiLvlStrRef>
          </c:cat>
          <c:val>
            <c:numRef>
              <c:f>'ocean import'!$C$8:$L$8</c:f>
              <c:numCache>
                <c:formatCode>#,##0</c:formatCode>
                <c:ptCount val="10"/>
                <c:pt idx="0">
                  <c:v>594904</c:v>
                </c:pt>
                <c:pt idx="1">
                  <c:v>46306</c:v>
                </c:pt>
                <c:pt idx="2">
                  <c:v>494020</c:v>
                </c:pt>
                <c:pt idx="3">
                  <c:v>49561</c:v>
                </c:pt>
                <c:pt idx="4">
                  <c:v>547211</c:v>
                </c:pt>
                <c:pt idx="5">
                  <c:v>55224</c:v>
                </c:pt>
                <c:pt idx="6">
                  <c:v>441042</c:v>
                </c:pt>
                <c:pt idx="7">
                  <c:v>67278</c:v>
                </c:pt>
                <c:pt idx="8">
                  <c:v>195945</c:v>
                </c:pt>
                <c:pt idx="9">
                  <c:v>28870</c:v>
                </c:pt>
              </c:numCache>
            </c:numRef>
          </c:val>
          <c:extLst>
            <c:ext xmlns:c16="http://schemas.microsoft.com/office/drawing/2014/chart" uri="{C3380CC4-5D6E-409C-BE32-E72D297353CC}">
              <c16:uniqueId val="{00000000-FBA0-4AE0-AE9D-A79E33E2C552}"/>
            </c:ext>
          </c:extLst>
        </c:ser>
        <c:dLbls>
          <c:showLegendKey val="0"/>
          <c:showVal val="0"/>
          <c:showCatName val="0"/>
          <c:showSerName val="0"/>
          <c:showPercent val="0"/>
          <c:showBubbleSize val="0"/>
        </c:dLbls>
        <c:gapWidth val="219"/>
        <c:overlap val="-27"/>
        <c:axId val="730631695"/>
        <c:axId val="730632527"/>
      </c:barChart>
      <c:catAx>
        <c:axId val="730631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730632527"/>
        <c:crosses val="autoZero"/>
        <c:auto val="1"/>
        <c:lblAlgn val="ctr"/>
        <c:lblOffset val="100"/>
        <c:noMultiLvlLbl val="0"/>
      </c:catAx>
      <c:valAx>
        <c:axId val="73063252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730631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2021</c:v>
          </c:tx>
          <c:spPr>
            <a:ln w="28575" cap="rnd">
              <a:solidFill>
                <a:schemeClr val="accent4">
                  <a:lumMod val="75000"/>
                </a:schemeClr>
              </a:solidFill>
              <a:round/>
            </a:ln>
            <a:effectLst/>
          </c:spPr>
          <c:marker>
            <c:symbol val="none"/>
          </c:marker>
          <c:cat>
            <c:strRef>
              <c:f>'ocean transhipment'!$B$3:$B$14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extLst/>
            </c:strRef>
          </c:cat>
          <c:val>
            <c:numRef>
              <c:f>'ocean transhipment'!$C$3:$C$14</c:f>
              <c:numCache>
                <c:formatCode>#,##0</c:formatCode>
                <c:ptCount val="12"/>
                <c:pt idx="0">
                  <c:v>453994</c:v>
                </c:pt>
                <c:pt idx="1">
                  <c:v>440772</c:v>
                </c:pt>
                <c:pt idx="2">
                  <c:v>496132</c:v>
                </c:pt>
                <c:pt idx="3">
                  <c:v>502929</c:v>
                </c:pt>
                <c:pt idx="4">
                  <c:v>464269</c:v>
                </c:pt>
                <c:pt idx="5">
                  <c:v>505966</c:v>
                </c:pt>
                <c:pt idx="6">
                  <c:v>498070</c:v>
                </c:pt>
                <c:pt idx="7">
                  <c:v>492955</c:v>
                </c:pt>
                <c:pt idx="8">
                  <c:v>472193</c:v>
                </c:pt>
                <c:pt idx="9">
                  <c:v>515959</c:v>
                </c:pt>
                <c:pt idx="10">
                  <c:v>484270</c:v>
                </c:pt>
                <c:pt idx="11">
                  <c:v>522538</c:v>
                </c:pt>
              </c:numCache>
              <c:extLst/>
            </c:numRef>
          </c:val>
          <c:smooth val="0"/>
          <c:extLst>
            <c:ext xmlns:c16="http://schemas.microsoft.com/office/drawing/2014/chart" uri="{C3380CC4-5D6E-409C-BE32-E72D297353CC}">
              <c16:uniqueId val="{00000000-A9CF-426B-A889-4A4FE58481D0}"/>
            </c:ext>
          </c:extLst>
        </c:ser>
        <c:ser>
          <c:idx val="1"/>
          <c:order val="1"/>
          <c:tx>
            <c:v>2022</c:v>
          </c:tx>
          <c:spPr>
            <a:ln w="28575" cap="rnd">
              <a:solidFill>
                <a:schemeClr val="accent2"/>
              </a:solidFill>
              <a:round/>
            </a:ln>
            <a:effectLst/>
          </c:spPr>
          <c:marker>
            <c:symbol val="none"/>
          </c:marker>
          <c:cat>
            <c:strRef>
              <c:f>'ocean transhipment'!$B$3:$B$14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extLst/>
            </c:strRef>
          </c:cat>
          <c:val>
            <c:numRef>
              <c:f>'ocean transhipment'!$D$3:$D$14</c:f>
              <c:numCache>
                <c:formatCode>#,##0</c:formatCode>
                <c:ptCount val="12"/>
                <c:pt idx="0">
                  <c:v>512401</c:v>
                </c:pt>
                <c:pt idx="1">
                  <c:v>452865</c:v>
                </c:pt>
                <c:pt idx="2">
                  <c:v>522178</c:v>
                </c:pt>
                <c:pt idx="3">
                  <c:v>498482</c:v>
                </c:pt>
                <c:pt idx="4">
                  <c:v>424310</c:v>
                </c:pt>
                <c:pt idx="5">
                  <c:v>483070</c:v>
                </c:pt>
                <c:pt idx="6">
                  <c:v>460736</c:v>
                </c:pt>
                <c:pt idx="7">
                  <c:v>475420</c:v>
                </c:pt>
                <c:pt idx="8">
                  <c:v>461975</c:v>
                </c:pt>
                <c:pt idx="9">
                  <c:v>447911</c:v>
                </c:pt>
                <c:pt idx="10">
                  <c:v>429649</c:v>
                </c:pt>
                <c:pt idx="11">
                  <c:v>466688</c:v>
                </c:pt>
              </c:numCache>
              <c:extLst/>
            </c:numRef>
          </c:val>
          <c:smooth val="0"/>
          <c:extLst>
            <c:ext xmlns:c16="http://schemas.microsoft.com/office/drawing/2014/chart" uri="{C3380CC4-5D6E-409C-BE32-E72D297353CC}">
              <c16:uniqueId val="{00000001-A9CF-426B-A889-4A4FE58481D0}"/>
            </c:ext>
          </c:extLst>
        </c:ser>
        <c:ser>
          <c:idx val="2"/>
          <c:order val="2"/>
          <c:tx>
            <c:v>2023</c:v>
          </c:tx>
          <c:spPr>
            <a:ln w="50800" cap="rnd">
              <a:solidFill>
                <a:schemeClr val="accent6"/>
              </a:solidFill>
              <a:round/>
            </a:ln>
            <a:effectLst/>
          </c:spPr>
          <c:marker>
            <c:symbol val="none"/>
          </c:marker>
          <c:cat>
            <c:strRef>
              <c:f>'ocean transhipment'!$B$3:$B$14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extLst/>
            </c:strRef>
          </c:cat>
          <c:val>
            <c:numRef>
              <c:f>'ocean transhipment'!$E$3:$E$14</c:f>
              <c:numCache>
                <c:formatCode>#,##0</c:formatCode>
                <c:ptCount val="12"/>
                <c:pt idx="0">
                  <c:v>448276</c:v>
                </c:pt>
                <c:pt idx="1">
                  <c:v>409175</c:v>
                </c:pt>
                <c:pt idx="2">
                  <c:v>488554</c:v>
                </c:pt>
                <c:pt idx="3">
                  <c:v>486400</c:v>
                </c:pt>
                <c:pt idx="4">
                  <c:v>533158</c:v>
                </c:pt>
                <c:pt idx="5">
                  <c:v>548292</c:v>
                </c:pt>
              </c:numCache>
              <c:extLst/>
            </c:numRef>
          </c:val>
          <c:smooth val="0"/>
          <c:extLst>
            <c:ext xmlns:c16="http://schemas.microsoft.com/office/drawing/2014/chart" uri="{C3380CC4-5D6E-409C-BE32-E72D297353CC}">
              <c16:uniqueId val="{00000002-A9CF-426B-A889-4A4FE58481D0}"/>
            </c:ext>
          </c:extLst>
        </c:ser>
        <c:dLbls>
          <c:showLegendKey val="0"/>
          <c:showVal val="0"/>
          <c:showCatName val="0"/>
          <c:showSerName val="0"/>
          <c:showPercent val="0"/>
          <c:showBubbleSize val="0"/>
        </c:dLbls>
        <c:smooth val="0"/>
        <c:axId val="706877247"/>
        <c:axId val="706880991"/>
      </c:lineChart>
      <c:catAx>
        <c:axId val="706877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706880991"/>
        <c:crosses val="autoZero"/>
        <c:auto val="1"/>
        <c:lblAlgn val="ctr"/>
        <c:lblOffset val="100"/>
        <c:noMultiLvlLbl val="0"/>
      </c:catAx>
      <c:valAx>
        <c:axId val="7068809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7068772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'ocean transhipment'!$C$18</c:f>
              <c:strCache>
                <c:ptCount val="1"/>
                <c:pt idx="0">
                  <c:v>2021</c:v>
                </c:pt>
              </c:strCache>
            </c:strRef>
          </c:tx>
          <c:spPr>
            <a:ln w="28575" cap="rnd">
              <a:solidFill>
                <a:schemeClr val="accent1"/>
              </a:solidFill>
              <a:round/>
            </a:ln>
            <a:effectLst/>
          </c:spPr>
          <c:marker>
            <c:symbol val="none"/>
          </c:marker>
          <c:cat>
            <c:strRef>
              <c:f>'ocean transhipment'!$B$19:$B$22</c:f>
              <c:strCache>
                <c:ptCount val="4"/>
                <c:pt idx="0">
                  <c:v>1st Quarter</c:v>
                </c:pt>
                <c:pt idx="1">
                  <c:v>2nd Quarter</c:v>
                </c:pt>
                <c:pt idx="2">
                  <c:v>3rd Quarter</c:v>
                </c:pt>
                <c:pt idx="3">
                  <c:v>4th Quarter</c:v>
                </c:pt>
              </c:strCache>
            </c:strRef>
          </c:cat>
          <c:val>
            <c:numRef>
              <c:f>'ocean transhipment'!$C$19:$C$22</c:f>
              <c:numCache>
                <c:formatCode>#,##0</c:formatCode>
                <c:ptCount val="4"/>
                <c:pt idx="0">
                  <c:v>1390898</c:v>
                </c:pt>
                <c:pt idx="1">
                  <c:v>1473164</c:v>
                </c:pt>
                <c:pt idx="2">
                  <c:v>1463218</c:v>
                </c:pt>
                <c:pt idx="3">
                  <c:v>1522767</c:v>
                </c:pt>
              </c:numCache>
            </c:numRef>
          </c:val>
          <c:smooth val="0"/>
          <c:extLst>
            <c:ext xmlns:c16="http://schemas.microsoft.com/office/drawing/2014/chart" uri="{C3380CC4-5D6E-409C-BE32-E72D297353CC}">
              <c16:uniqueId val="{00000000-C218-4ED0-BE6D-D69E36B72BA9}"/>
            </c:ext>
          </c:extLst>
        </c:ser>
        <c:ser>
          <c:idx val="1"/>
          <c:order val="1"/>
          <c:tx>
            <c:strRef>
              <c:f>'ocean transhipment'!$D$18</c:f>
              <c:strCache>
                <c:ptCount val="1"/>
                <c:pt idx="0">
                  <c:v>2022</c:v>
                </c:pt>
              </c:strCache>
            </c:strRef>
          </c:tx>
          <c:spPr>
            <a:ln w="28575" cap="rnd">
              <a:solidFill>
                <a:schemeClr val="accent2"/>
              </a:solidFill>
              <a:round/>
            </a:ln>
            <a:effectLst/>
          </c:spPr>
          <c:marker>
            <c:symbol val="none"/>
          </c:marker>
          <c:cat>
            <c:strRef>
              <c:f>'ocean transhipment'!$B$19:$B$22</c:f>
              <c:strCache>
                <c:ptCount val="4"/>
                <c:pt idx="0">
                  <c:v>1st Quarter</c:v>
                </c:pt>
                <c:pt idx="1">
                  <c:v>2nd Quarter</c:v>
                </c:pt>
                <c:pt idx="2">
                  <c:v>3rd Quarter</c:v>
                </c:pt>
                <c:pt idx="3">
                  <c:v>4th Quarter</c:v>
                </c:pt>
              </c:strCache>
            </c:strRef>
          </c:cat>
          <c:val>
            <c:numRef>
              <c:f>'ocean transhipment'!$D$19:$D$22</c:f>
              <c:numCache>
                <c:formatCode>#,##0</c:formatCode>
                <c:ptCount val="4"/>
                <c:pt idx="0">
                  <c:v>1487444</c:v>
                </c:pt>
                <c:pt idx="1">
                  <c:v>1405862</c:v>
                </c:pt>
                <c:pt idx="2">
                  <c:v>1398131</c:v>
                </c:pt>
                <c:pt idx="3">
                  <c:v>1344248</c:v>
                </c:pt>
              </c:numCache>
            </c:numRef>
          </c:val>
          <c:smooth val="0"/>
          <c:extLst>
            <c:ext xmlns:c16="http://schemas.microsoft.com/office/drawing/2014/chart" uri="{C3380CC4-5D6E-409C-BE32-E72D297353CC}">
              <c16:uniqueId val="{00000001-C218-4ED0-BE6D-D69E36B72BA9}"/>
            </c:ext>
          </c:extLst>
        </c:ser>
        <c:ser>
          <c:idx val="2"/>
          <c:order val="2"/>
          <c:tx>
            <c:strRef>
              <c:f>'ocean transhipment'!$E$18</c:f>
              <c:strCache>
                <c:ptCount val="1"/>
                <c:pt idx="0">
                  <c:v>2023</c:v>
                </c:pt>
              </c:strCache>
            </c:strRef>
          </c:tx>
          <c:spPr>
            <a:ln w="50800" cap="rnd">
              <a:solidFill>
                <a:schemeClr val="accent6"/>
              </a:solidFill>
              <a:round/>
            </a:ln>
            <a:effectLst/>
          </c:spPr>
          <c:marker>
            <c:symbol val="none"/>
          </c:marker>
          <c:cat>
            <c:strRef>
              <c:f>'ocean transhipment'!$B$19:$B$22</c:f>
              <c:strCache>
                <c:ptCount val="4"/>
                <c:pt idx="0">
                  <c:v>1st Quarter</c:v>
                </c:pt>
                <c:pt idx="1">
                  <c:v>2nd Quarter</c:v>
                </c:pt>
                <c:pt idx="2">
                  <c:v>3rd Quarter</c:v>
                </c:pt>
                <c:pt idx="3">
                  <c:v>4th Quarter</c:v>
                </c:pt>
              </c:strCache>
            </c:strRef>
          </c:cat>
          <c:val>
            <c:numRef>
              <c:f>'ocean transhipment'!$E$19:$E$22</c:f>
              <c:numCache>
                <c:formatCode>#,##0</c:formatCode>
                <c:ptCount val="4"/>
                <c:pt idx="0">
                  <c:v>1346005</c:v>
                </c:pt>
                <c:pt idx="1">
                  <c:v>1567850</c:v>
                </c:pt>
              </c:numCache>
            </c:numRef>
          </c:val>
          <c:smooth val="0"/>
          <c:extLst>
            <c:ext xmlns:c16="http://schemas.microsoft.com/office/drawing/2014/chart" uri="{C3380CC4-5D6E-409C-BE32-E72D297353CC}">
              <c16:uniqueId val="{00000002-C218-4ED0-BE6D-D69E36B72BA9}"/>
            </c:ext>
          </c:extLst>
        </c:ser>
        <c:dLbls>
          <c:showLegendKey val="0"/>
          <c:showVal val="0"/>
          <c:showCatName val="0"/>
          <c:showSerName val="0"/>
          <c:showPercent val="0"/>
          <c:showBubbleSize val="0"/>
        </c:dLbls>
        <c:smooth val="0"/>
        <c:axId val="95080688"/>
        <c:axId val="95081936"/>
      </c:lineChart>
      <c:catAx>
        <c:axId val="95080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95081936"/>
        <c:crosses val="autoZero"/>
        <c:auto val="1"/>
        <c:lblAlgn val="ctr"/>
        <c:lblOffset val="100"/>
        <c:noMultiLvlLbl val="0"/>
      </c:catAx>
      <c:valAx>
        <c:axId val="95081936"/>
        <c:scaling>
          <c:orientation val="minMax"/>
        </c:scaling>
        <c:delete val="0"/>
        <c:axPos val="l"/>
        <c:majorGridlines>
          <c:spPr>
            <a:ln w="9525" cap="flat" cmpd="sng" algn="ctr">
              <a:solidFill>
                <a:schemeClr val="tx1"/>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95080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export'!$C$22</c:f>
              <c:strCache>
                <c:ptCount val="1"/>
                <c:pt idx="0">
                  <c:v>2018</c:v>
                </c:pt>
              </c:strCache>
            </c:strRef>
          </c:tx>
          <c:spPr>
            <a:ln w="28575" cap="rnd">
              <a:solidFill>
                <a:schemeClr val="accent1"/>
              </a:solidFill>
              <a:round/>
            </a:ln>
            <a:effectLst/>
          </c:spPr>
          <c:marker>
            <c:symbol val="none"/>
          </c:marker>
          <c:cat>
            <c:strRef>
              <c:f>'air export'!$B$23:$B$26</c:f>
              <c:strCache>
                <c:ptCount val="4"/>
                <c:pt idx="0">
                  <c:v>1st Quarter</c:v>
                </c:pt>
                <c:pt idx="1">
                  <c:v>2nd Quarter</c:v>
                </c:pt>
                <c:pt idx="2">
                  <c:v>3rd Quarter</c:v>
                </c:pt>
                <c:pt idx="3">
                  <c:v>4th Quarter</c:v>
                </c:pt>
              </c:strCache>
            </c:strRef>
          </c:cat>
          <c:val>
            <c:numRef>
              <c:f>'air export'!$C$23:$C$26</c:f>
              <c:numCache>
                <c:formatCode>#,##0.00</c:formatCode>
                <c:ptCount val="4"/>
                <c:pt idx="0">
                  <c:v>44074.3</c:v>
                </c:pt>
                <c:pt idx="1">
                  <c:v>42749.5</c:v>
                </c:pt>
                <c:pt idx="2">
                  <c:v>42808.61</c:v>
                </c:pt>
                <c:pt idx="3">
                  <c:v>42362.61</c:v>
                </c:pt>
              </c:numCache>
            </c:numRef>
          </c:val>
          <c:smooth val="0"/>
          <c:extLst>
            <c:ext xmlns:c16="http://schemas.microsoft.com/office/drawing/2014/chart" uri="{C3380CC4-5D6E-409C-BE32-E72D297353CC}">
              <c16:uniqueId val="{00000000-A6DB-474E-B2E8-98233792C9BF}"/>
            </c:ext>
          </c:extLst>
        </c:ser>
        <c:ser>
          <c:idx val="1"/>
          <c:order val="1"/>
          <c:tx>
            <c:strRef>
              <c:f>'air export'!$D$22</c:f>
              <c:strCache>
                <c:ptCount val="1"/>
                <c:pt idx="0">
                  <c:v>2019</c:v>
                </c:pt>
              </c:strCache>
            </c:strRef>
          </c:tx>
          <c:spPr>
            <a:ln w="28575" cap="rnd">
              <a:solidFill>
                <a:schemeClr val="accent2"/>
              </a:solidFill>
              <a:round/>
            </a:ln>
            <a:effectLst/>
          </c:spPr>
          <c:marker>
            <c:symbol val="none"/>
          </c:marker>
          <c:cat>
            <c:strRef>
              <c:f>'air export'!$B$23:$B$26</c:f>
              <c:strCache>
                <c:ptCount val="4"/>
                <c:pt idx="0">
                  <c:v>1st Quarter</c:v>
                </c:pt>
                <c:pt idx="1">
                  <c:v>2nd Quarter</c:v>
                </c:pt>
                <c:pt idx="2">
                  <c:v>3rd Quarter</c:v>
                </c:pt>
                <c:pt idx="3">
                  <c:v>4th Quarter</c:v>
                </c:pt>
              </c:strCache>
            </c:strRef>
          </c:cat>
          <c:val>
            <c:numRef>
              <c:f>'air export'!$D$23:$D$26</c:f>
              <c:numCache>
                <c:formatCode>#,##0.00</c:formatCode>
                <c:ptCount val="4"/>
                <c:pt idx="0">
                  <c:v>43496.02</c:v>
                </c:pt>
                <c:pt idx="1">
                  <c:v>38108.6</c:v>
                </c:pt>
                <c:pt idx="2">
                  <c:v>40096.480000000003</c:v>
                </c:pt>
                <c:pt idx="3">
                  <c:v>40606.42</c:v>
                </c:pt>
              </c:numCache>
            </c:numRef>
          </c:val>
          <c:smooth val="0"/>
          <c:extLst>
            <c:ext xmlns:c16="http://schemas.microsoft.com/office/drawing/2014/chart" uri="{C3380CC4-5D6E-409C-BE32-E72D297353CC}">
              <c16:uniqueId val="{00000001-A6DB-474E-B2E8-98233792C9BF}"/>
            </c:ext>
          </c:extLst>
        </c:ser>
        <c:ser>
          <c:idx val="2"/>
          <c:order val="2"/>
          <c:tx>
            <c:strRef>
              <c:f>'air export'!$E$22</c:f>
              <c:strCache>
                <c:ptCount val="1"/>
                <c:pt idx="0">
                  <c:v>2020</c:v>
                </c:pt>
              </c:strCache>
            </c:strRef>
          </c:tx>
          <c:spPr>
            <a:ln w="28575" cap="rnd">
              <a:solidFill>
                <a:schemeClr val="accent3"/>
              </a:solidFill>
              <a:round/>
            </a:ln>
            <a:effectLst/>
          </c:spPr>
          <c:marker>
            <c:symbol val="none"/>
          </c:marker>
          <c:cat>
            <c:strRef>
              <c:f>'air export'!$B$23:$B$26</c:f>
              <c:strCache>
                <c:ptCount val="4"/>
                <c:pt idx="0">
                  <c:v>1st Quarter</c:v>
                </c:pt>
                <c:pt idx="1">
                  <c:v>2nd Quarter</c:v>
                </c:pt>
                <c:pt idx="2">
                  <c:v>3rd Quarter</c:v>
                </c:pt>
                <c:pt idx="3">
                  <c:v>4th Quarter</c:v>
                </c:pt>
              </c:strCache>
            </c:strRef>
          </c:cat>
          <c:val>
            <c:numRef>
              <c:f>'air export'!$E$23:$E$26</c:f>
              <c:numCache>
                <c:formatCode>#,##0.00</c:formatCode>
                <c:ptCount val="4"/>
                <c:pt idx="0">
                  <c:v>35470.17</c:v>
                </c:pt>
                <c:pt idx="1">
                  <c:v>14452.22</c:v>
                </c:pt>
                <c:pt idx="2">
                  <c:v>22421.96</c:v>
                </c:pt>
                <c:pt idx="3">
                  <c:v>23675.47</c:v>
                </c:pt>
              </c:numCache>
            </c:numRef>
          </c:val>
          <c:smooth val="0"/>
          <c:extLst>
            <c:ext xmlns:c16="http://schemas.microsoft.com/office/drawing/2014/chart" uri="{C3380CC4-5D6E-409C-BE32-E72D297353CC}">
              <c16:uniqueId val="{00000002-A6DB-474E-B2E8-98233792C9BF}"/>
            </c:ext>
          </c:extLst>
        </c:ser>
        <c:ser>
          <c:idx val="3"/>
          <c:order val="3"/>
          <c:tx>
            <c:strRef>
              <c:f>'air export'!$F$22</c:f>
              <c:strCache>
                <c:ptCount val="1"/>
                <c:pt idx="0">
                  <c:v>2021</c:v>
                </c:pt>
              </c:strCache>
            </c:strRef>
          </c:tx>
          <c:spPr>
            <a:ln w="28575" cap="rnd">
              <a:solidFill>
                <a:schemeClr val="accent4"/>
              </a:solidFill>
              <a:round/>
            </a:ln>
            <a:effectLst/>
          </c:spPr>
          <c:marker>
            <c:symbol val="none"/>
          </c:marker>
          <c:cat>
            <c:strRef>
              <c:f>'air export'!$B$23:$B$26</c:f>
              <c:strCache>
                <c:ptCount val="4"/>
                <c:pt idx="0">
                  <c:v>1st Quarter</c:v>
                </c:pt>
                <c:pt idx="1">
                  <c:v>2nd Quarter</c:v>
                </c:pt>
                <c:pt idx="2">
                  <c:v>3rd Quarter</c:v>
                </c:pt>
                <c:pt idx="3">
                  <c:v>4th Quarter</c:v>
                </c:pt>
              </c:strCache>
            </c:strRef>
          </c:cat>
          <c:val>
            <c:numRef>
              <c:f>'air export'!$F$23:$F$26</c:f>
              <c:numCache>
                <c:formatCode>#,##0.00</c:formatCode>
                <c:ptCount val="4"/>
                <c:pt idx="0">
                  <c:v>27222.61</c:v>
                </c:pt>
                <c:pt idx="1">
                  <c:v>26850.98</c:v>
                </c:pt>
                <c:pt idx="2">
                  <c:v>33925.519999999997</c:v>
                </c:pt>
                <c:pt idx="3">
                  <c:v>36109.839999999997</c:v>
                </c:pt>
              </c:numCache>
            </c:numRef>
          </c:val>
          <c:smooth val="0"/>
          <c:extLst>
            <c:ext xmlns:c16="http://schemas.microsoft.com/office/drawing/2014/chart" uri="{C3380CC4-5D6E-409C-BE32-E72D297353CC}">
              <c16:uniqueId val="{00000003-A6DB-474E-B2E8-98233792C9BF}"/>
            </c:ext>
          </c:extLst>
        </c:ser>
        <c:ser>
          <c:idx val="4"/>
          <c:order val="4"/>
          <c:tx>
            <c:strRef>
              <c:f>'air export'!$G$22</c:f>
              <c:strCache>
                <c:ptCount val="1"/>
                <c:pt idx="0">
                  <c:v>2022</c:v>
                </c:pt>
              </c:strCache>
            </c:strRef>
          </c:tx>
          <c:spPr>
            <a:ln w="28575" cap="rnd">
              <a:solidFill>
                <a:schemeClr val="accent5"/>
              </a:solidFill>
              <a:round/>
            </a:ln>
            <a:effectLst/>
          </c:spPr>
          <c:marker>
            <c:symbol val="none"/>
          </c:marker>
          <c:cat>
            <c:strRef>
              <c:f>'air export'!$B$23:$B$26</c:f>
              <c:strCache>
                <c:ptCount val="4"/>
                <c:pt idx="0">
                  <c:v>1st Quarter</c:v>
                </c:pt>
                <c:pt idx="1">
                  <c:v>2nd Quarter</c:v>
                </c:pt>
                <c:pt idx="2">
                  <c:v>3rd Quarter</c:v>
                </c:pt>
                <c:pt idx="3">
                  <c:v>4th Quarter</c:v>
                </c:pt>
              </c:strCache>
            </c:strRef>
          </c:cat>
          <c:val>
            <c:numRef>
              <c:f>'air export'!$G$23:$G$26</c:f>
              <c:numCache>
                <c:formatCode>#,##0.00</c:formatCode>
                <c:ptCount val="4"/>
                <c:pt idx="0">
                  <c:v>31077.09</c:v>
                </c:pt>
                <c:pt idx="1">
                  <c:v>29714.27</c:v>
                </c:pt>
                <c:pt idx="2">
                  <c:v>24411.19</c:v>
                </c:pt>
                <c:pt idx="3">
                  <c:v>22865.98</c:v>
                </c:pt>
              </c:numCache>
            </c:numRef>
          </c:val>
          <c:smooth val="0"/>
          <c:extLst>
            <c:ext xmlns:c16="http://schemas.microsoft.com/office/drawing/2014/chart" uri="{C3380CC4-5D6E-409C-BE32-E72D297353CC}">
              <c16:uniqueId val="{00000008-A6DB-474E-B2E8-98233792C9BF}"/>
            </c:ext>
          </c:extLst>
        </c:ser>
        <c:ser>
          <c:idx val="5"/>
          <c:order val="5"/>
          <c:tx>
            <c:strRef>
              <c:f>'air export'!$H$22</c:f>
              <c:strCache>
                <c:ptCount val="1"/>
                <c:pt idx="0">
                  <c:v>2023</c:v>
                </c:pt>
              </c:strCache>
            </c:strRef>
          </c:tx>
          <c:spPr>
            <a:ln w="50800" cap="rnd">
              <a:solidFill>
                <a:schemeClr val="accent6"/>
              </a:solidFill>
              <a:round/>
            </a:ln>
            <a:effectLst/>
          </c:spPr>
          <c:marker>
            <c:symbol val="none"/>
          </c:marker>
          <c:cat>
            <c:strRef>
              <c:f>'air export'!$B$23:$B$26</c:f>
              <c:strCache>
                <c:ptCount val="4"/>
                <c:pt idx="0">
                  <c:v>1st Quarter</c:v>
                </c:pt>
                <c:pt idx="1">
                  <c:v>2nd Quarter</c:v>
                </c:pt>
                <c:pt idx="2">
                  <c:v>3rd Quarter</c:v>
                </c:pt>
                <c:pt idx="3">
                  <c:v>4th Quarter</c:v>
                </c:pt>
              </c:strCache>
            </c:strRef>
          </c:cat>
          <c:val>
            <c:numRef>
              <c:f>'air export'!$H$23:$H$26</c:f>
              <c:numCache>
                <c:formatCode>#,##0.00</c:formatCode>
                <c:ptCount val="4"/>
                <c:pt idx="0">
                  <c:v>23205.65</c:v>
                </c:pt>
                <c:pt idx="1">
                  <c:v>23356.89</c:v>
                </c:pt>
              </c:numCache>
            </c:numRef>
          </c:val>
          <c:smooth val="0"/>
          <c:extLst>
            <c:ext xmlns:c16="http://schemas.microsoft.com/office/drawing/2014/chart" uri="{C3380CC4-5D6E-409C-BE32-E72D297353CC}">
              <c16:uniqueId val="{00000009-A6DB-474E-B2E8-98233792C9BF}"/>
            </c:ext>
          </c:extLst>
        </c:ser>
        <c:dLbls>
          <c:showLegendKey val="0"/>
          <c:showVal val="0"/>
          <c:showCatName val="0"/>
          <c:showSerName val="0"/>
          <c:showPercent val="0"/>
          <c:showBubbleSize val="0"/>
        </c:dLbls>
        <c:smooth val="0"/>
        <c:axId val="2053677503"/>
        <c:axId val="2053675423"/>
      </c:lineChart>
      <c:catAx>
        <c:axId val="20536775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2053675423"/>
        <c:crosses val="autoZero"/>
        <c:auto val="1"/>
        <c:lblAlgn val="ctr"/>
        <c:lblOffset val="100"/>
        <c:noMultiLvlLbl val="0"/>
      </c:catAx>
      <c:valAx>
        <c:axId val="205367542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20536775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import'!$C$2</c:f>
              <c:strCache>
                <c:ptCount val="1"/>
                <c:pt idx="0">
                  <c:v>2018</c:v>
                </c:pt>
              </c:strCache>
            </c:strRef>
          </c:tx>
          <c:spPr>
            <a:ln w="28575" cap="rnd">
              <a:solidFill>
                <a:schemeClr val="accent1"/>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import'!$C$3:$C$14</c:f>
              <c:numCache>
                <c:formatCode>#,##0.00</c:formatCode>
                <c:ptCount val="12"/>
                <c:pt idx="0">
                  <c:v>4649.34</c:v>
                </c:pt>
                <c:pt idx="1">
                  <c:v>4104.6000000000004</c:v>
                </c:pt>
                <c:pt idx="2">
                  <c:v>4852.32</c:v>
                </c:pt>
                <c:pt idx="3">
                  <c:v>4055.56</c:v>
                </c:pt>
                <c:pt idx="4">
                  <c:v>4774.01</c:v>
                </c:pt>
                <c:pt idx="5">
                  <c:v>4757.45</c:v>
                </c:pt>
                <c:pt idx="6">
                  <c:v>5526.74</c:v>
                </c:pt>
                <c:pt idx="7">
                  <c:v>5252.79</c:v>
                </c:pt>
                <c:pt idx="8">
                  <c:v>5251.96</c:v>
                </c:pt>
                <c:pt idx="9">
                  <c:v>5539.59</c:v>
                </c:pt>
                <c:pt idx="10">
                  <c:v>5228.63</c:v>
                </c:pt>
                <c:pt idx="11">
                  <c:v>5278.39</c:v>
                </c:pt>
              </c:numCache>
            </c:numRef>
          </c:val>
          <c:smooth val="0"/>
          <c:extLst>
            <c:ext xmlns:c16="http://schemas.microsoft.com/office/drawing/2014/chart" uri="{C3380CC4-5D6E-409C-BE32-E72D297353CC}">
              <c16:uniqueId val="{00000000-3A60-492F-9897-42533F5DEE51}"/>
            </c:ext>
          </c:extLst>
        </c:ser>
        <c:ser>
          <c:idx val="1"/>
          <c:order val="1"/>
          <c:tx>
            <c:strRef>
              <c:f>'air import'!$D$2</c:f>
              <c:strCache>
                <c:ptCount val="1"/>
                <c:pt idx="0">
                  <c:v>2019</c:v>
                </c:pt>
              </c:strCache>
            </c:strRef>
          </c:tx>
          <c:spPr>
            <a:ln w="28575" cap="rnd">
              <a:solidFill>
                <a:schemeClr val="accent2"/>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import'!$D$3:$D$14</c:f>
              <c:numCache>
                <c:formatCode>#,##0.00</c:formatCode>
                <c:ptCount val="12"/>
                <c:pt idx="0">
                  <c:v>4590.66</c:v>
                </c:pt>
                <c:pt idx="1">
                  <c:v>3530.99</c:v>
                </c:pt>
                <c:pt idx="2">
                  <c:v>5320.53</c:v>
                </c:pt>
                <c:pt idx="3">
                  <c:v>3733.33</c:v>
                </c:pt>
                <c:pt idx="4">
                  <c:v>4242.2299999999996</c:v>
                </c:pt>
                <c:pt idx="5">
                  <c:v>4150.59</c:v>
                </c:pt>
                <c:pt idx="6">
                  <c:v>4706.83</c:v>
                </c:pt>
                <c:pt idx="7">
                  <c:v>4454.1499999999996</c:v>
                </c:pt>
                <c:pt idx="8">
                  <c:v>4948.8599999999997</c:v>
                </c:pt>
                <c:pt idx="9">
                  <c:v>5178.2</c:v>
                </c:pt>
                <c:pt idx="10">
                  <c:v>4827.2</c:v>
                </c:pt>
                <c:pt idx="11">
                  <c:v>4886.43</c:v>
                </c:pt>
              </c:numCache>
            </c:numRef>
          </c:val>
          <c:smooth val="0"/>
          <c:extLst>
            <c:ext xmlns:c16="http://schemas.microsoft.com/office/drawing/2014/chart" uri="{C3380CC4-5D6E-409C-BE32-E72D297353CC}">
              <c16:uniqueId val="{00000001-3A60-492F-9897-42533F5DEE51}"/>
            </c:ext>
          </c:extLst>
        </c:ser>
        <c:ser>
          <c:idx val="2"/>
          <c:order val="2"/>
          <c:tx>
            <c:strRef>
              <c:f>'air import'!$E$2</c:f>
              <c:strCache>
                <c:ptCount val="1"/>
                <c:pt idx="0">
                  <c:v>2020</c:v>
                </c:pt>
              </c:strCache>
            </c:strRef>
          </c:tx>
          <c:spPr>
            <a:ln w="28575" cap="rnd">
              <a:solidFill>
                <a:schemeClr val="accent3"/>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import'!$E$3:$E$14</c:f>
              <c:numCache>
                <c:formatCode>#,##0.00</c:formatCode>
                <c:ptCount val="12"/>
                <c:pt idx="0">
                  <c:v>4163.0200000000004</c:v>
                </c:pt>
                <c:pt idx="1">
                  <c:v>3467.65</c:v>
                </c:pt>
                <c:pt idx="2">
                  <c:v>3797.24</c:v>
                </c:pt>
                <c:pt idx="3" formatCode="General">
                  <c:v>693.71</c:v>
                </c:pt>
                <c:pt idx="4">
                  <c:v>1337.94</c:v>
                </c:pt>
                <c:pt idx="5">
                  <c:v>2348.7399999999998</c:v>
                </c:pt>
                <c:pt idx="6">
                  <c:v>2855.98</c:v>
                </c:pt>
                <c:pt idx="7">
                  <c:v>2698.05</c:v>
                </c:pt>
                <c:pt idx="8">
                  <c:v>2911.15</c:v>
                </c:pt>
                <c:pt idx="9">
                  <c:v>3280.8</c:v>
                </c:pt>
                <c:pt idx="10">
                  <c:v>3553.66</c:v>
                </c:pt>
                <c:pt idx="11">
                  <c:v>4466.68</c:v>
                </c:pt>
              </c:numCache>
            </c:numRef>
          </c:val>
          <c:smooth val="0"/>
          <c:extLst>
            <c:ext xmlns:c16="http://schemas.microsoft.com/office/drawing/2014/chart" uri="{C3380CC4-5D6E-409C-BE32-E72D297353CC}">
              <c16:uniqueId val="{00000002-3A60-492F-9897-42533F5DEE51}"/>
            </c:ext>
          </c:extLst>
        </c:ser>
        <c:ser>
          <c:idx val="3"/>
          <c:order val="3"/>
          <c:tx>
            <c:strRef>
              <c:f>'air import'!$F$2</c:f>
              <c:strCache>
                <c:ptCount val="1"/>
                <c:pt idx="0">
                  <c:v>2021</c:v>
                </c:pt>
              </c:strCache>
            </c:strRef>
          </c:tx>
          <c:spPr>
            <a:ln w="28575" cap="rnd">
              <a:solidFill>
                <a:schemeClr val="accent4"/>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import'!$F$3:$F$14</c:f>
              <c:numCache>
                <c:formatCode>#,##0.00</c:formatCode>
                <c:ptCount val="12"/>
                <c:pt idx="0">
                  <c:v>3865.25</c:v>
                </c:pt>
                <c:pt idx="1">
                  <c:v>3177.57</c:v>
                </c:pt>
                <c:pt idx="2">
                  <c:v>3914.5</c:v>
                </c:pt>
                <c:pt idx="3">
                  <c:v>3353.93</c:v>
                </c:pt>
                <c:pt idx="4">
                  <c:v>3711.17</c:v>
                </c:pt>
                <c:pt idx="5">
                  <c:v>3312.3</c:v>
                </c:pt>
                <c:pt idx="6">
                  <c:v>3859.5</c:v>
                </c:pt>
                <c:pt idx="7">
                  <c:v>4182.1400000000003</c:v>
                </c:pt>
                <c:pt idx="8">
                  <c:v>3943.5</c:v>
                </c:pt>
                <c:pt idx="9">
                  <c:v>4778.13</c:v>
                </c:pt>
                <c:pt idx="10">
                  <c:v>5215.43</c:v>
                </c:pt>
                <c:pt idx="11">
                  <c:v>4678.7700000000004</c:v>
                </c:pt>
              </c:numCache>
            </c:numRef>
          </c:val>
          <c:smooth val="0"/>
          <c:extLst>
            <c:ext xmlns:c16="http://schemas.microsoft.com/office/drawing/2014/chart" uri="{C3380CC4-5D6E-409C-BE32-E72D297353CC}">
              <c16:uniqueId val="{00000003-3A60-492F-9897-42533F5DEE51}"/>
            </c:ext>
          </c:extLst>
        </c:ser>
        <c:ser>
          <c:idx val="4"/>
          <c:order val="4"/>
          <c:tx>
            <c:strRef>
              <c:f>'air import'!$G$2</c:f>
              <c:strCache>
                <c:ptCount val="1"/>
                <c:pt idx="0">
                  <c:v>2022</c:v>
                </c:pt>
              </c:strCache>
            </c:strRef>
          </c:tx>
          <c:spPr>
            <a:ln w="28575" cap="rnd">
              <a:solidFill>
                <a:schemeClr val="accent5"/>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import'!$G$3:$G$14</c:f>
              <c:numCache>
                <c:formatCode>#,##0.00</c:formatCode>
                <c:ptCount val="12"/>
                <c:pt idx="0">
                  <c:v>4373.74</c:v>
                </c:pt>
                <c:pt idx="1">
                  <c:v>3081.75</c:v>
                </c:pt>
                <c:pt idx="2">
                  <c:v>3870.15</c:v>
                </c:pt>
                <c:pt idx="3">
                  <c:v>3036.41</c:v>
                </c:pt>
                <c:pt idx="4">
                  <c:v>3401.47</c:v>
                </c:pt>
                <c:pt idx="5">
                  <c:v>3397.17</c:v>
                </c:pt>
                <c:pt idx="6">
                  <c:v>2781.64</c:v>
                </c:pt>
                <c:pt idx="7">
                  <c:v>2543.83</c:v>
                </c:pt>
                <c:pt idx="8">
                  <c:v>2964.78</c:v>
                </c:pt>
                <c:pt idx="9">
                  <c:v>2743.05</c:v>
                </c:pt>
                <c:pt idx="10">
                  <c:v>2656.84</c:v>
                </c:pt>
                <c:pt idx="11">
                  <c:v>3203.43</c:v>
                </c:pt>
              </c:numCache>
            </c:numRef>
          </c:val>
          <c:smooth val="0"/>
          <c:extLst>
            <c:ext xmlns:c16="http://schemas.microsoft.com/office/drawing/2014/chart" uri="{C3380CC4-5D6E-409C-BE32-E72D297353CC}">
              <c16:uniqueId val="{00000004-3A60-492F-9897-42533F5DEE51}"/>
            </c:ext>
          </c:extLst>
        </c:ser>
        <c:ser>
          <c:idx val="5"/>
          <c:order val="5"/>
          <c:tx>
            <c:strRef>
              <c:f>'air import'!$H$2</c:f>
              <c:strCache>
                <c:ptCount val="1"/>
                <c:pt idx="0">
                  <c:v>2023</c:v>
                </c:pt>
              </c:strCache>
            </c:strRef>
          </c:tx>
          <c:spPr>
            <a:ln w="50800" cap="rnd">
              <a:solidFill>
                <a:schemeClr val="accent6"/>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import'!$H$3:$H$14</c:f>
              <c:numCache>
                <c:formatCode>#,##0.00</c:formatCode>
                <c:ptCount val="12"/>
                <c:pt idx="0">
                  <c:v>2522.41</c:v>
                </c:pt>
                <c:pt idx="1">
                  <c:v>2608.16</c:v>
                </c:pt>
                <c:pt idx="2">
                  <c:v>2971.05</c:v>
                </c:pt>
                <c:pt idx="3">
                  <c:v>2596.85</c:v>
                </c:pt>
                <c:pt idx="4">
                  <c:v>2570.2800000000002</c:v>
                </c:pt>
                <c:pt idx="5">
                  <c:v>2816.53</c:v>
                </c:pt>
              </c:numCache>
            </c:numRef>
          </c:val>
          <c:smooth val="0"/>
          <c:extLst>
            <c:ext xmlns:c16="http://schemas.microsoft.com/office/drawing/2014/chart" uri="{C3380CC4-5D6E-409C-BE32-E72D297353CC}">
              <c16:uniqueId val="{00000005-3A60-492F-9897-42533F5DEE51}"/>
            </c:ext>
          </c:extLst>
        </c:ser>
        <c:dLbls>
          <c:showLegendKey val="0"/>
          <c:showVal val="0"/>
          <c:showCatName val="0"/>
          <c:showSerName val="0"/>
          <c:showPercent val="0"/>
          <c:showBubbleSize val="0"/>
        </c:dLbls>
        <c:smooth val="0"/>
        <c:axId val="890262175"/>
        <c:axId val="890253855"/>
      </c:lineChart>
      <c:catAx>
        <c:axId val="8902621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890253855"/>
        <c:crosses val="autoZero"/>
        <c:auto val="1"/>
        <c:lblAlgn val="ctr"/>
        <c:lblOffset val="100"/>
        <c:noMultiLvlLbl val="0"/>
      </c:catAx>
      <c:valAx>
        <c:axId val="89025385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8902621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import'!$C$20</c:f>
              <c:strCache>
                <c:ptCount val="1"/>
                <c:pt idx="0">
                  <c:v>2018</c:v>
                </c:pt>
              </c:strCache>
            </c:strRef>
          </c:tx>
          <c:spPr>
            <a:ln w="28575" cap="rnd">
              <a:solidFill>
                <a:schemeClr val="accent1"/>
              </a:solidFill>
              <a:round/>
            </a:ln>
            <a:effectLst/>
          </c:spPr>
          <c:marker>
            <c:symbol val="none"/>
          </c:marker>
          <c:cat>
            <c:strRef>
              <c:f>'air import'!$B$21:$B$24</c:f>
              <c:strCache>
                <c:ptCount val="4"/>
                <c:pt idx="0">
                  <c:v>1st Quarter</c:v>
                </c:pt>
                <c:pt idx="1">
                  <c:v>2nd Quarter</c:v>
                </c:pt>
                <c:pt idx="2">
                  <c:v>3rd Quarter</c:v>
                </c:pt>
                <c:pt idx="3">
                  <c:v>4th Quarter</c:v>
                </c:pt>
              </c:strCache>
            </c:strRef>
          </c:cat>
          <c:val>
            <c:numRef>
              <c:f>'air import'!$C$21:$C$24</c:f>
              <c:numCache>
                <c:formatCode>#,##0.00</c:formatCode>
                <c:ptCount val="4"/>
                <c:pt idx="0">
                  <c:v>13606.26</c:v>
                </c:pt>
                <c:pt idx="1">
                  <c:v>13587.01</c:v>
                </c:pt>
                <c:pt idx="2">
                  <c:v>16031.5</c:v>
                </c:pt>
                <c:pt idx="3">
                  <c:v>16046.61</c:v>
                </c:pt>
              </c:numCache>
            </c:numRef>
          </c:val>
          <c:smooth val="0"/>
          <c:extLst>
            <c:ext xmlns:c16="http://schemas.microsoft.com/office/drawing/2014/chart" uri="{C3380CC4-5D6E-409C-BE32-E72D297353CC}">
              <c16:uniqueId val="{00000000-63ED-4E9F-81CD-39E049666773}"/>
            </c:ext>
          </c:extLst>
        </c:ser>
        <c:ser>
          <c:idx val="1"/>
          <c:order val="1"/>
          <c:tx>
            <c:strRef>
              <c:f>'air import'!$D$20</c:f>
              <c:strCache>
                <c:ptCount val="1"/>
                <c:pt idx="0">
                  <c:v>2019</c:v>
                </c:pt>
              </c:strCache>
            </c:strRef>
          </c:tx>
          <c:spPr>
            <a:ln w="28575" cap="rnd">
              <a:solidFill>
                <a:schemeClr val="accent2"/>
              </a:solidFill>
              <a:round/>
            </a:ln>
            <a:effectLst/>
          </c:spPr>
          <c:marker>
            <c:symbol val="none"/>
          </c:marker>
          <c:cat>
            <c:strRef>
              <c:f>'air import'!$B$21:$B$24</c:f>
              <c:strCache>
                <c:ptCount val="4"/>
                <c:pt idx="0">
                  <c:v>1st Quarter</c:v>
                </c:pt>
                <c:pt idx="1">
                  <c:v>2nd Quarter</c:v>
                </c:pt>
                <c:pt idx="2">
                  <c:v>3rd Quarter</c:v>
                </c:pt>
                <c:pt idx="3">
                  <c:v>4th Quarter</c:v>
                </c:pt>
              </c:strCache>
            </c:strRef>
          </c:cat>
          <c:val>
            <c:numRef>
              <c:f>'air import'!$D$21:$D$24</c:f>
              <c:numCache>
                <c:formatCode>#,##0.00</c:formatCode>
                <c:ptCount val="4"/>
                <c:pt idx="0">
                  <c:v>13442.18</c:v>
                </c:pt>
                <c:pt idx="1">
                  <c:v>12126.14</c:v>
                </c:pt>
                <c:pt idx="2">
                  <c:v>14109.84</c:v>
                </c:pt>
                <c:pt idx="3">
                  <c:v>14891.83</c:v>
                </c:pt>
              </c:numCache>
            </c:numRef>
          </c:val>
          <c:smooth val="0"/>
          <c:extLst>
            <c:ext xmlns:c16="http://schemas.microsoft.com/office/drawing/2014/chart" uri="{C3380CC4-5D6E-409C-BE32-E72D297353CC}">
              <c16:uniqueId val="{00000001-63ED-4E9F-81CD-39E049666773}"/>
            </c:ext>
          </c:extLst>
        </c:ser>
        <c:ser>
          <c:idx val="2"/>
          <c:order val="2"/>
          <c:tx>
            <c:strRef>
              <c:f>'air import'!$E$20</c:f>
              <c:strCache>
                <c:ptCount val="1"/>
                <c:pt idx="0">
                  <c:v>2020</c:v>
                </c:pt>
              </c:strCache>
            </c:strRef>
          </c:tx>
          <c:spPr>
            <a:ln w="28575" cap="rnd">
              <a:solidFill>
                <a:schemeClr val="accent3"/>
              </a:solidFill>
              <a:round/>
            </a:ln>
            <a:effectLst/>
          </c:spPr>
          <c:marker>
            <c:symbol val="none"/>
          </c:marker>
          <c:cat>
            <c:strRef>
              <c:f>'air import'!$B$21:$B$24</c:f>
              <c:strCache>
                <c:ptCount val="4"/>
                <c:pt idx="0">
                  <c:v>1st Quarter</c:v>
                </c:pt>
                <c:pt idx="1">
                  <c:v>2nd Quarter</c:v>
                </c:pt>
                <c:pt idx="2">
                  <c:v>3rd Quarter</c:v>
                </c:pt>
                <c:pt idx="3">
                  <c:v>4th Quarter</c:v>
                </c:pt>
              </c:strCache>
            </c:strRef>
          </c:cat>
          <c:val>
            <c:numRef>
              <c:f>'air import'!$E$21:$E$24</c:f>
              <c:numCache>
                <c:formatCode>#,##0.00</c:formatCode>
                <c:ptCount val="4"/>
                <c:pt idx="0">
                  <c:v>11427.91</c:v>
                </c:pt>
                <c:pt idx="1">
                  <c:v>4380.3900000000003</c:v>
                </c:pt>
                <c:pt idx="2">
                  <c:v>8465.18</c:v>
                </c:pt>
                <c:pt idx="3">
                  <c:v>11301.14</c:v>
                </c:pt>
              </c:numCache>
            </c:numRef>
          </c:val>
          <c:smooth val="0"/>
          <c:extLst>
            <c:ext xmlns:c16="http://schemas.microsoft.com/office/drawing/2014/chart" uri="{C3380CC4-5D6E-409C-BE32-E72D297353CC}">
              <c16:uniqueId val="{00000002-63ED-4E9F-81CD-39E049666773}"/>
            </c:ext>
          </c:extLst>
        </c:ser>
        <c:ser>
          <c:idx val="3"/>
          <c:order val="3"/>
          <c:tx>
            <c:strRef>
              <c:f>'air import'!$F$20</c:f>
              <c:strCache>
                <c:ptCount val="1"/>
                <c:pt idx="0">
                  <c:v>2021</c:v>
                </c:pt>
              </c:strCache>
            </c:strRef>
          </c:tx>
          <c:spPr>
            <a:ln w="28575" cap="rnd">
              <a:solidFill>
                <a:schemeClr val="accent4"/>
              </a:solidFill>
              <a:round/>
            </a:ln>
            <a:effectLst/>
          </c:spPr>
          <c:marker>
            <c:symbol val="none"/>
          </c:marker>
          <c:cat>
            <c:strRef>
              <c:f>'air import'!$B$21:$B$24</c:f>
              <c:strCache>
                <c:ptCount val="4"/>
                <c:pt idx="0">
                  <c:v>1st Quarter</c:v>
                </c:pt>
                <c:pt idx="1">
                  <c:v>2nd Quarter</c:v>
                </c:pt>
                <c:pt idx="2">
                  <c:v>3rd Quarter</c:v>
                </c:pt>
                <c:pt idx="3">
                  <c:v>4th Quarter</c:v>
                </c:pt>
              </c:strCache>
            </c:strRef>
          </c:cat>
          <c:val>
            <c:numRef>
              <c:f>'air import'!$F$21:$F$24</c:f>
              <c:numCache>
                <c:formatCode>#,##0.00</c:formatCode>
                <c:ptCount val="4"/>
                <c:pt idx="0">
                  <c:v>10957.32</c:v>
                </c:pt>
                <c:pt idx="1">
                  <c:v>10377.4</c:v>
                </c:pt>
                <c:pt idx="2">
                  <c:v>11985.14</c:v>
                </c:pt>
                <c:pt idx="3">
                  <c:v>14672.33</c:v>
                </c:pt>
              </c:numCache>
            </c:numRef>
          </c:val>
          <c:smooth val="0"/>
          <c:extLst>
            <c:ext xmlns:c16="http://schemas.microsoft.com/office/drawing/2014/chart" uri="{C3380CC4-5D6E-409C-BE32-E72D297353CC}">
              <c16:uniqueId val="{00000003-63ED-4E9F-81CD-39E049666773}"/>
            </c:ext>
          </c:extLst>
        </c:ser>
        <c:ser>
          <c:idx val="4"/>
          <c:order val="4"/>
          <c:tx>
            <c:strRef>
              <c:f>'air import'!$G$20</c:f>
              <c:strCache>
                <c:ptCount val="1"/>
                <c:pt idx="0">
                  <c:v>2022</c:v>
                </c:pt>
              </c:strCache>
            </c:strRef>
          </c:tx>
          <c:spPr>
            <a:ln w="28575" cap="rnd">
              <a:solidFill>
                <a:schemeClr val="accent5"/>
              </a:solidFill>
              <a:round/>
            </a:ln>
            <a:effectLst/>
          </c:spPr>
          <c:marker>
            <c:symbol val="none"/>
          </c:marker>
          <c:cat>
            <c:strRef>
              <c:f>'air import'!$B$21:$B$24</c:f>
              <c:strCache>
                <c:ptCount val="4"/>
                <c:pt idx="0">
                  <c:v>1st Quarter</c:v>
                </c:pt>
                <c:pt idx="1">
                  <c:v>2nd Quarter</c:v>
                </c:pt>
                <c:pt idx="2">
                  <c:v>3rd Quarter</c:v>
                </c:pt>
                <c:pt idx="3">
                  <c:v>4th Quarter</c:v>
                </c:pt>
              </c:strCache>
            </c:strRef>
          </c:cat>
          <c:val>
            <c:numRef>
              <c:f>'air import'!$G$21:$G$24</c:f>
              <c:numCache>
                <c:formatCode>#,##0.00</c:formatCode>
                <c:ptCount val="4"/>
                <c:pt idx="0">
                  <c:v>11325.64</c:v>
                </c:pt>
                <c:pt idx="1">
                  <c:v>9835.0499999999993</c:v>
                </c:pt>
                <c:pt idx="2">
                  <c:v>8290.25</c:v>
                </c:pt>
                <c:pt idx="3">
                  <c:v>8603.32</c:v>
                </c:pt>
              </c:numCache>
            </c:numRef>
          </c:val>
          <c:smooth val="0"/>
          <c:extLst>
            <c:ext xmlns:c16="http://schemas.microsoft.com/office/drawing/2014/chart" uri="{C3380CC4-5D6E-409C-BE32-E72D297353CC}">
              <c16:uniqueId val="{00000004-63ED-4E9F-81CD-39E049666773}"/>
            </c:ext>
          </c:extLst>
        </c:ser>
        <c:ser>
          <c:idx val="5"/>
          <c:order val="5"/>
          <c:tx>
            <c:strRef>
              <c:f>'air import'!$H$20</c:f>
              <c:strCache>
                <c:ptCount val="1"/>
                <c:pt idx="0">
                  <c:v>2023</c:v>
                </c:pt>
              </c:strCache>
            </c:strRef>
          </c:tx>
          <c:spPr>
            <a:ln w="50800" cap="rnd">
              <a:solidFill>
                <a:schemeClr val="accent6"/>
              </a:solidFill>
              <a:round/>
            </a:ln>
            <a:effectLst/>
          </c:spPr>
          <c:marker>
            <c:symbol val="none"/>
          </c:marker>
          <c:cat>
            <c:strRef>
              <c:f>'air import'!$B$21:$B$24</c:f>
              <c:strCache>
                <c:ptCount val="4"/>
                <c:pt idx="0">
                  <c:v>1st Quarter</c:v>
                </c:pt>
                <c:pt idx="1">
                  <c:v>2nd Quarter</c:v>
                </c:pt>
                <c:pt idx="2">
                  <c:v>3rd Quarter</c:v>
                </c:pt>
                <c:pt idx="3">
                  <c:v>4th Quarter</c:v>
                </c:pt>
              </c:strCache>
            </c:strRef>
          </c:cat>
          <c:val>
            <c:numRef>
              <c:f>'air import'!$H$21:$H$24</c:f>
              <c:numCache>
                <c:formatCode>#,##0.00</c:formatCode>
                <c:ptCount val="4"/>
                <c:pt idx="0">
                  <c:v>8101.62</c:v>
                </c:pt>
                <c:pt idx="1">
                  <c:v>7983.66</c:v>
                </c:pt>
              </c:numCache>
            </c:numRef>
          </c:val>
          <c:smooth val="0"/>
          <c:extLst>
            <c:ext xmlns:c16="http://schemas.microsoft.com/office/drawing/2014/chart" uri="{C3380CC4-5D6E-409C-BE32-E72D297353CC}">
              <c16:uniqueId val="{00000005-63ED-4E9F-81CD-39E049666773}"/>
            </c:ext>
          </c:extLst>
        </c:ser>
        <c:dLbls>
          <c:showLegendKey val="0"/>
          <c:showVal val="0"/>
          <c:showCatName val="0"/>
          <c:showSerName val="0"/>
          <c:showPercent val="0"/>
          <c:showBubbleSize val="0"/>
        </c:dLbls>
        <c:smooth val="0"/>
        <c:axId val="789131359"/>
        <c:axId val="789131775"/>
      </c:lineChart>
      <c:catAx>
        <c:axId val="789131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789131775"/>
        <c:crosses val="autoZero"/>
        <c:auto val="1"/>
        <c:lblAlgn val="ctr"/>
        <c:lblOffset val="100"/>
        <c:noMultiLvlLbl val="0"/>
      </c:catAx>
      <c:valAx>
        <c:axId val="78913177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7891313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transhipment'!$C$2</c:f>
              <c:strCache>
                <c:ptCount val="1"/>
                <c:pt idx="0">
                  <c:v>2018</c:v>
                </c:pt>
              </c:strCache>
            </c:strRef>
          </c:tx>
          <c:spPr>
            <a:ln w="28575" cap="rnd">
              <a:solidFill>
                <a:schemeClr val="accent1"/>
              </a:solidFill>
              <a:round/>
            </a:ln>
            <a:effectLst/>
          </c:spPr>
          <c:marker>
            <c:symbol val="none"/>
          </c:marker>
          <c:cat>
            <c:strRef>
              <c:f>'air transhipment'!$B$3:$B$6</c:f>
              <c:strCache>
                <c:ptCount val="4"/>
                <c:pt idx="0">
                  <c:v>1st Quarter</c:v>
                </c:pt>
                <c:pt idx="1">
                  <c:v>2nd Quarter</c:v>
                </c:pt>
                <c:pt idx="2">
                  <c:v>3rd Quarter</c:v>
                </c:pt>
                <c:pt idx="3">
                  <c:v>4th Quarter</c:v>
                </c:pt>
              </c:strCache>
            </c:strRef>
          </c:cat>
          <c:val>
            <c:numRef>
              <c:f>'air transhipment'!$C$3:$C$6</c:f>
              <c:numCache>
                <c:formatCode>#,##0.00</c:formatCode>
                <c:ptCount val="4"/>
                <c:pt idx="0">
                  <c:v>12560.46</c:v>
                </c:pt>
                <c:pt idx="1">
                  <c:v>12720.85</c:v>
                </c:pt>
                <c:pt idx="2">
                  <c:v>11380.16</c:v>
                </c:pt>
                <c:pt idx="3">
                  <c:v>10815.24</c:v>
                </c:pt>
              </c:numCache>
            </c:numRef>
          </c:val>
          <c:smooth val="0"/>
          <c:extLst>
            <c:ext xmlns:c16="http://schemas.microsoft.com/office/drawing/2014/chart" uri="{C3380CC4-5D6E-409C-BE32-E72D297353CC}">
              <c16:uniqueId val="{00000000-5BD2-4720-B996-B8F2E5E83889}"/>
            </c:ext>
          </c:extLst>
        </c:ser>
        <c:ser>
          <c:idx val="1"/>
          <c:order val="1"/>
          <c:tx>
            <c:strRef>
              <c:f>'air transhipment'!$D$2</c:f>
              <c:strCache>
                <c:ptCount val="1"/>
                <c:pt idx="0">
                  <c:v>2019</c:v>
                </c:pt>
              </c:strCache>
            </c:strRef>
          </c:tx>
          <c:spPr>
            <a:ln w="28575" cap="rnd">
              <a:solidFill>
                <a:schemeClr val="accent2"/>
              </a:solidFill>
              <a:round/>
            </a:ln>
            <a:effectLst/>
          </c:spPr>
          <c:marker>
            <c:symbol val="none"/>
          </c:marker>
          <c:cat>
            <c:strRef>
              <c:f>'air transhipment'!$B$3:$B$6</c:f>
              <c:strCache>
                <c:ptCount val="4"/>
                <c:pt idx="0">
                  <c:v>1st Quarter</c:v>
                </c:pt>
                <c:pt idx="1">
                  <c:v>2nd Quarter</c:v>
                </c:pt>
                <c:pt idx="2">
                  <c:v>3rd Quarter</c:v>
                </c:pt>
                <c:pt idx="3">
                  <c:v>4th Quarter</c:v>
                </c:pt>
              </c:strCache>
            </c:strRef>
          </c:cat>
          <c:val>
            <c:numRef>
              <c:f>'air transhipment'!$D$3:$D$6</c:f>
              <c:numCache>
                <c:formatCode>#,##0.00</c:formatCode>
                <c:ptCount val="4"/>
                <c:pt idx="0">
                  <c:v>10890.86</c:v>
                </c:pt>
                <c:pt idx="1">
                  <c:v>10366.65</c:v>
                </c:pt>
                <c:pt idx="2">
                  <c:v>10084.459999999999</c:v>
                </c:pt>
                <c:pt idx="3">
                  <c:v>10869.28</c:v>
                </c:pt>
              </c:numCache>
            </c:numRef>
          </c:val>
          <c:smooth val="0"/>
          <c:extLst>
            <c:ext xmlns:c16="http://schemas.microsoft.com/office/drawing/2014/chart" uri="{C3380CC4-5D6E-409C-BE32-E72D297353CC}">
              <c16:uniqueId val="{00000001-5BD2-4720-B996-B8F2E5E83889}"/>
            </c:ext>
          </c:extLst>
        </c:ser>
        <c:ser>
          <c:idx val="2"/>
          <c:order val="2"/>
          <c:tx>
            <c:strRef>
              <c:f>'air transhipment'!$E$2</c:f>
              <c:strCache>
                <c:ptCount val="1"/>
                <c:pt idx="0">
                  <c:v>2020</c:v>
                </c:pt>
              </c:strCache>
            </c:strRef>
          </c:tx>
          <c:spPr>
            <a:ln w="28575" cap="rnd">
              <a:solidFill>
                <a:schemeClr val="accent3"/>
              </a:solidFill>
              <a:round/>
            </a:ln>
            <a:effectLst/>
          </c:spPr>
          <c:marker>
            <c:symbol val="none"/>
          </c:marker>
          <c:cat>
            <c:strRef>
              <c:f>'air transhipment'!$B$3:$B$6</c:f>
              <c:strCache>
                <c:ptCount val="4"/>
                <c:pt idx="0">
                  <c:v>1st Quarter</c:v>
                </c:pt>
                <c:pt idx="1">
                  <c:v>2nd Quarter</c:v>
                </c:pt>
                <c:pt idx="2">
                  <c:v>3rd Quarter</c:v>
                </c:pt>
                <c:pt idx="3">
                  <c:v>4th Quarter</c:v>
                </c:pt>
              </c:strCache>
            </c:strRef>
          </c:cat>
          <c:val>
            <c:numRef>
              <c:f>'air transhipment'!$E$3:$E$6</c:f>
              <c:numCache>
                <c:formatCode>#,##0.00</c:formatCode>
                <c:ptCount val="4"/>
                <c:pt idx="0">
                  <c:v>8268.93</c:v>
                </c:pt>
                <c:pt idx="1">
                  <c:v>2116.5300000000002</c:v>
                </c:pt>
                <c:pt idx="2">
                  <c:v>2523.25</c:v>
                </c:pt>
                <c:pt idx="3">
                  <c:v>3809.29</c:v>
                </c:pt>
              </c:numCache>
            </c:numRef>
          </c:val>
          <c:smooth val="0"/>
          <c:extLst>
            <c:ext xmlns:c16="http://schemas.microsoft.com/office/drawing/2014/chart" uri="{C3380CC4-5D6E-409C-BE32-E72D297353CC}">
              <c16:uniqueId val="{00000002-5BD2-4720-B996-B8F2E5E83889}"/>
            </c:ext>
          </c:extLst>
        </c:ser>
        <c:ser>
          <c:idx val="3"/>
          <c:order val="3"/>
          <c:tx>
            <c:strRef>
              <c:f>'air transhipment'!$F$2</c:f>
              <c:strCache>
                <c:ptCount val="1"/>
                <c:pt idx="0">
                  <c:v>2021</c:v>
                </c:pt>
              </c:strCache>
            </c:strRef>
          </c:tx>
          <c:spPr>
            <a:ln w="28575" cap="rnd">
              <a:solidFill>
                <a:schemeClr val="accent4"/>
              </a:solidFill>
              <a:round/>
            </a:ln>
            <a:effectLst/>
          </c:spPr>
          <c:marker>
            <c:symbol val="none"/>
          </c:marker>
          <c:cat>
            <c:strRef>
              <c:f>'air transhipment'!$B$3:$B$6</c:f>
              <c:strCache>
                <c:ptCount val="4"/>
                <c:pt idx="0">
                  <c:v>1st Quarter</c:v>
                </c:pt>
                <c:pt idx="1">
                  <c:v>2nd Quarter</c:v>
                </c:pt>
                <c:pt idx="2">
                  <c:v>3rd Quarter</c:v>
                </c:pt>
                <c:pt idx="3">
                  <c:v>4th Quarter</c:v>
                </c:pt>
              </c:strCache>
            </c:strRef>
          </c:cat>
          <c:val>
            <c:numRef>
              <c:f>'air transhipment'!$F$3:$F$6</c:f>
              <c:numCache>
                <c:formatCode>#,##0.00</c:formatCode>
                <c:ptCount val="4"/>
                <c:pt idx="0">
                  <c:v>3765.81</c:v>
                </c:pt>
                <c:pt idx="1">
                  <c:v>4971.2700000000004</c:v>
                </c:pt>
                <c:pt idx="2">
                  <c:v>6979.1</c:v>
                </c:pt>
                <c:pt idx="3">
                  <c:v>7279.39</c:v>
                </c:pt>
              </c:numCache>
            </c:numRef>
          </c:val>
          <c:smooth val="0"/>
          <c:extLst>
            <c:ext xmlns:c16="http://schemas.microsoft.com/office/drawing/2014/chart" uri="{C3380CC4-5D6E-409C-BE32-E72D297353CC}">
              <c16:uniqueId val="{00000003-5BD2-4720-B996-B8F2E5E83889}"/>
            </c:ext>
          </c:extLst>
        </c:ser>
        <c:ser>
          <c:idx val="4"/>
          <c:order val="4"/>
          <c:tx>
            <c:strRef>
              <c:f>'air transhipment'!$G$2</c:f>
              <c:strCache>
                <c:ptCount val="1"/>
                <c:pt idx="0">
                  <c:v>2022</c:v>
                </c:pt>
              </c:strCache>
            </c:strRef>
          </c:tx>
          <c:spPr>
            <a:ln w="28575" cap="rnd">
              <a:solidFill>
                <a:schemeClr val="accent5"/>
              </a:solidFill>
              <a:round/>
            </a:ln>
            <a:effectLst/>
          </c:spPr>
          <c:marker>
            <c:symbol val="none"/>
          </c:marker>
          <c:cat>
            <c:strRef>
              <c:f>'air transhipment'!$B$3:$B$6</c:f>
              <c:strCache>
                <c:ptCount val="4"/>
                <c:pt idx="0">
                  <c:v>1st Quarter</c:v>
                </c:pt>
                <c:pt idx="1">
                  <c:v>2nd Quarter</c:v>
                </c:pt>
                <c:pt idx="2">
                  <c:v>3rd Quarter</c:v>
                </c:pt>
                <c:pt idx="3">
                  <c:v>4th Quarter</c:v>
                </c:pt>
              </c:strCache>
            </c:strRef>
          </c:cat>
          <c:val>
            <c:numRef>
              <c:f>'air transhipment'!$G$3:$G$6</c:f>
              <c:numCache>
                <c:formatCode>#,##0.00</c:formatCode>
                <c:ptCount val="4"/>
                <c:pt idx="0">
                  <c:v>6138.5</c:v>
                </c:pt>
                <c:pt idx="1">
                  <c:v>7451.95</c:v>
                </c:pt>
                <c:pt idx="2">
                  <c:v>5300.03</c:v>
                </c:pt>
                <c:pt idx="3">
                  <c:v>5981.29</c:v>
                </c:pt>
              </c:numCache>
            </c:numRef>
          </c:val>
          <c:smooth val="0"/>
          <c:extLst>
            <c:ext xmlns:c16="http://schemas.microsoft.com/office/drawing/2014/chart" uri="{C3380CC4-5D6E-409C-BE32-E72D297353CC}">
              <c16:uniqueId val="{00000004-5BD2-4720-B996-B8F2E5E83889}"/>
            </c:ext>
          </c:extLst>
        </c:ser>
        <c:ser>
          <c:idx val="5"/>
          <c:order val="5"/>
          <c:tx>
            <c:strRef>
              <c:f>'air transhipment'!$H$2</c:f>
              <c:strCache>
                <c:ptCount val="1"/>
                <c:pt idx="0">
                  <c:v>2023</c:v>
                </c:pt>
              </c:strCache>
            </c:strRef>
          </c:tx>
          <c:spPr>
            <a:ln w="50800" cap="rnd">
              <a:solidFill>
                <a:schemeClr val="accent6"/>
              </a:solidFill>
              <a:round/>
            </a:ln>
            <a:effectLst/>
          </c:spPr>
          <c:marker>
            <c:symbol val="none"/>
          </c:marker>
          <c:cat>
            <c:strRef>
              <c:f>'air transhipment'!$B$3:$B$6</c:f>
              <c:strCache>
                <c:ptCount val="4"/>
                <c:pt idx="0">
                  <c:v>1st Quarter</c:v>
                </c:pt>
                <c:pt idx="1">
                  <c:v>2nd Quarter</c:v>
                </c:pt>
                <c:pt idx="2">
                  <c:v>3rd Quarter</c:v>
                </c:pt>
                <c:pt idx="3">
                  <c:v>4th Quarter</c:v>
                </c:pt>
              </c:strCache>
            </c:strRef>
          </c:cat>
          <c:val>
            <c:numRef>
              <c:f>'air transhipment'!$H$3:$H$6</c:f>
              <c:numCache>
                <c:formatCode>#,##0.00</c:formatCode>
                <c:ptCount val="4"/>
                <c:pt idx="0">
                  <c:v>5727.79</c:v>
                </c:pt>
                <c:pt idx="1">
                  <c:v>5826.13</c:v>
                </c:pt>
              </c:numCache>
            </c:numRef>
          </c:val>
          <c:smooth val="0"/>
          <c:extLst>
            <c:ext xmlns:c16="http://schemas.microsoft.com/office/drawing/2014/chart" uri="{C3380CC4-5D6E-409C-BE32-E72D297353CC}">
              <c16:uniqueId val="{00000005-5BD2-4720-B996-B8F2E5E83889}"/>
            </c:ext>
          </c:extLst>
        </c:ser>
        <c:dLbls>
          <c:showLegendKey val="0"/>
          <c:showVal val="0"/>
          <c:showCatName val="0"/>
          <c:showSerName val="0"/>
          <c:showPercent val="0"/>
          <c:showBubbleSize val="0"/>
        </c:dLbls>
        <c:smooth val="0"/>
        <c:axId val="1050785519"/>
        <c:axId val="1050785935"/>
      </c:lineChart>
      <c:catAx>
        <c:axId val="10507855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050785935"/>
        <c:crosses val="autoZero"/>
        <c:auto val="1"/>
        <c:lblAlgn val="ctr"/>
        <c:lblOffset val="100"/>
        <c:noMultiLvlLbl val="0"/>
      </c:catAx>
      <c:valAx>
        <c:axId val="105078593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0507855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lumMod val="75000"/>
        <a:alpha val="65000"/>
      </a:schemeClr>
    </a:solid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sum'!$C$2</c:f>
              <c:strCache>
                <c:ptCount val="1"/>
                <c:pt idx="0">
                  <c:v>UPLIFT (Tons) </c:v>
                </c:pt>
              </c:strCache>
            </c:strRef>
          </c:tx>
          <c:spPr>
            <a:ln w="50800" cap="rnd">
              <a:solidFill>
                <a:schemeClr val="accent1"/>
              </a:solidFill>
              <a:round/>
            </a:ln>
            <a:effectLst/>
          </c:spPr>
          <c:marker>
            <c:symbol val="none"/>
          </c:marker>
          <c:cat>
            <c:strRef>
              <c:f>'air sum'!$B$3:$B$8</c:f>
              <c:strCache>
                <c:ptCount val="6"/>
                <c:pt idx="0">
                  <c:v>2018</c:v>
                </c:pt>
                <c:pt idx="1">
                  <c:v>2019</c:v>
                </c:pt>
                <c:pt idx="2">
                  <c:v>2020</c:v>
                </c:pt>
                <c:pt idx="3">
                  <c:v>2021</c:v>
                </c:pt>
                <c:pt idx="4">
                  <c:v>2022</c:v>
                </c:pt>
                <c:pt idx="5">
                  <c:v>2023 (Q1-Q2)</c:v>
                </c:pt>
              </c:strCache>
            </c:strRef>
          </c:cat>
          <c:val>
            <c:numRef>
              <c:f>'air sum'!$C$3:$C$8</c:f>
              <c:numCache>
                <c:formatCode>#,##0.00</c:formatCode>
                <c:ptCount val="6"/>
                <c:pt idx="0">
                  <c:v>171995.03</c:v>
                </c:pt>
                <c:pt idx="1">
                  <c:v>162307.53</c:v>
                </c:pt>
                <c:pt idx="2">
                  <c:v>96019.82</c:v>
                </c:pt>
                <c:pt idx="3">
                  <c:v>124108.95</c:v>
                </c:pt>
                <c:pt idx="4">
                  <c:v>108068.53</c:v>
                </c:pt>
                <c:pt idx="5">
                  <c:v>46562.57</c:v>
                </c:pt>
              </c:numCache>
            </c:numRef>
          </c:val>
          <c:smooth val="0"/>
          <c:extLst>
            <c:ext xmlns:c16="http://schemas.microsoft.com/office/drawing/2014/chart" uri="{C3380CC4-5D6E-409C-BE32-E72D297353CC}">
              <c16:uniqueId val="{00000000-99DA-41B4-9FE3-520C8D738489}"/>
            </c:ext>
          </c:extLst>
        </c:ser>
        <c:ser>
          <c:idx val="1"/>
          <c:order val="1"/>
          <c:tx>
            <c:strRef>
              <c:f>'air sum'!$D$2</c:f>
              <c:strCache>
                <c:ptCount val="1"/>
                <c:pt idx="0">
                  <c:v>DISCHARGE (Tons)</c:v>
                </c:pt>
              </c:strCache>
            </c:strRef>
          </c:tx>
          <c:spPr>
            <a:ln w="50800" cap="rnd">
              <a:solidFill>
                <a:schemeClr val="accent2">
                  <a:lumMod val="75000"/>
                </a:schemeClr>
              </a:solidFill>
              <a:round/>
            </a:ln>
            <a:effectLst/>
          </c:spPr>
          <c:marker>
            <c:symbol val="none"/>
          </c:marker>
          <c:cat>
            <c:strRef>
              <c:f>'air sum'!$B$3:$B$8</c:f>
              <c:strCache>
                <c:ptCount val="6"/>
                <c:pt idx="0">
                  <c:v>2018</c:v>
                </c:pt>
                <c:pt idx="1">
                  <c:v>2019</c:v>
                </c:pt>
                <c:pt idx="2">
                  <c:v>2020</c:v>
                </c:pt>
                <c:pt idx="3">
                  <c:v>2021</c:v>
                </c:pt>
                <c:pt idx="4">
                  <c:v>2022</c:v>
                </c:pt>
                <c:pt idx="5">
                  <c:v>2023 (Q1-Q2)</c:v>
                </c:pt>
              </c:strCache>
            </c:strRef>
          </c:cat>
          <c:val>
            <c:numRef>
              <c:f>'air sum'!$D$3:$D$8</c:f>
              <c:numCache>
                <c:formatCode>#,##0.00</c:formatCode>
                <c:ptCount val="6"/>
                <c:pt idx="0">
                  <c:v>59271.38</c:v>
                </c:pt>
                <c:pt idx="1">
                  <c:v>54569.99</c:v>
                </c:pt>
                <c:pt idx="2">
                  <c:v>35574.519999999997</c:v>
                </c:pt>
                <c:pt idx="3">
                  <c:v>47992.19</c:v>
                </c:pt>
                <c:pt idx="4">
                  <c:v>38054.26</c:v>
                </c:pt>
                <c:pt idx="5">
                  <c:v>16085.3</c:v>
                </c:pt>
              </c:numCache>
            </c:numRef>
          </c:val>
          <c:smooth val="0"/>
          <c:extLst>
            <c:ext xmlns:c16="http://schemas.microsoft.com/office/drawing/2014/chart" uri="{C3380CC4-5D6E-409C-BE32-E72D297353CC}">
              <c16:uniqueId val="{00000001-99DA-41B4-9FE3-520C8D738489}"/>
            </c:ext>
          </c:extLst>
        </c:ser>
        <c:ser>
          <c:idx val="2"/>
          <c:order val="2"/>
          <c:tx>
            <c:strRef>
              <c:f>'air sum'!$E$2</c:f>
              <c:strCache>
                <c:ptCount val="1"/>
                <c:pt idx="0">
                  <c:v>TRANSSHIPMENT (Tons) </c:v>
                </c:pt>
              </c:strCache>
            </c:strRef>
          </c:tx>
          <c:spPr>
            <a:ln w="50800" cap="rnd">
              <a:solidFill>
                <a:schemeClr val="accent6">
                  <a:lumMod val="75000"/>
                </a:schemeClr>
              </a:solidFill>
              <a:round/>
            </a:ln>
            <a:effectLst/>
          </c:spPr>
          <c:marker>
            <c:symbol val="none"/>
          </c:marker>
          <c:cat>
            <c:strRef>
              <c:f>'air sum'!$B$3:$B$8</c:f>
              <c:strCache>
                <c:ptCount val="6"/>
                <c:pt idx="0">
                  <c:v>2018</c:v>
                </c:pt>
                <c:pt idx="1">
                  <c:v>2019</c:v>
                </c:pt>
                <c:pt idx="2">
                  <c:v>2020</c:v>
                </c:pt>
                <c:pt idx="3">
                  <c:v>2021</c:v>
                </c:pt>
                <c:pt idx="4">
                  <c:v>2022</c:v>
                </c:pt>
                <c:pt idx="5">
                  <c:v>2023 (Q1-Q2)</c:v>
                </c:pt>
              </c:strCache>
            </c:strRef>
          </c:cat>
          <c:val>
            <c:numRef>
              <c:f>'air sum'!$E$3:$E$8</c:f>
              <c:numCache>
                <c:formatCode>#,##0.00</c:formatCode>
                <c:ptCount val="6"/>
                <c:pt idx="0">
                  <c:v>47476.71</c:v>
                </c:pt>
                <c:pt idx="1">
                  <c:v>42211.25</c:v>
                </c:pt>
                <c:pt idx="2">
                  <c:v>16717.21</c:v>
                </c:pt>
                <c:pt idx="3">
                  <c:v>22995.58</c:v>
                </c:pt>
                <c:pt idx="4">
                  <c:v>24871.77</c:v>
                </c:pt>
                <c:pt idx="5">
                  <c:v>11553.93</c:v>
                </c:pt>
              </c:numCache>
            </c:numRef>
          </c:val>
          <c:smooth val="0"/>
          <c:extLst>
            <c:ext xmlns:c16="http://schemas.microsoft.com/office/drawing/2014/chart" uri="{C3380CC4-5D6E-409C-BE32-E72D297353CC}">
              <c16:uniqueId val="{00000002-99DA-41B4-9FE3-520C8D738489}"/>
            </c:ext>
          </c:extLst>
        </c:ser>
        <c:dLbls>
          <c:showLegendKey val="0"/>
          <c:showVal val="0"/>
          <c:showCatName val="0"/>
          <c:showSerName val="0"/>
          <c:showPercent val="0"/>
          <c:showBubbleSize val="0"/>
        </c:dLbls>
        <c:smooth val="0"/>
        <c:axId val="1361612463"/>
        <c:axId val="1361622447"/>
      </c:lineChart>
      <c:catAx>
        <c:axId val="13616124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361622447"/>
        <c:crosses val="autoZero"/>
        <c:auto val="1"/>
        <c:lblAlgn val="ctr"/>
        <c:lblOffset val="100"/>
        <c:noMultiLvlLbl val="0"/>
      </c:catAx>
      <c:valAx>
        <c:axId val="1361622447"/>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361612463"/>
        <c:crosses val="autoZero"/>
        <c:crossBetween val="between"/>
      </c:valAx>
      <c:spPr>
        <a:solidFill>
          <a:schemeClr val="bg2">
            <a:lumMod val="40000"/>
            <a:lumOff val="60000"/>
          </a:schemeClr>
        </a:solid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export'!$B$4</c:f>
              <c:strCache>
                <c:ptCount val="1"/>
                <c:pt idx="0">
                  <c:v>1st Quarter</c:v>
                </c:pt>
              </c:strCache>
            </c:strRef>
          </c:tx>
          <c:spPr>
            <a:solidFill>
              <a:schemeClr val="accent6">
                <a:lumMod val="60000"/>
                <a:lumOff val="40000"/>
              </a:schemeClr>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export'!$C$4:$L$4</c:f>
              <c:numCache>
                <c:formatCode>#,##0</c:formatCode>
                <c:ptCount val="10"/>
                <c:pt idx="0">
                  <c:v>80896</c:v>
                </c:pt>
                <c:pt idx="1">
                  <c:v>75381</c:v>
                </c:pt>
                <c:pt idx="2">
                  <c:v>73563</c:v>
                </c:pt>
                <c:pt idx="3">
                  <c:v>76440</c:v>
                </c:pt>
                <c:pt idx="4">
                  <c:v>82132</c:v>
                </c:pt>
                <c:pt idx="5">
                  <c:v>75953</c:v>
                </c:pt>
                <c:pt idx="6">
                  <c:v>79059</c:v>
                </c:pt>
                <c:pt idx="7">
                  <c:v>80554</c:v>
                </c:pt>
                <c:pt idx="8">
                  <c:v>65424</c:v>
                </c:pt>
                <c:pt idx="9">
                  <c:v>47247</c:v>
                </c:pt>
              </c:numCache>
            </c:numRef>
          </c:val>
          <c:extLst>
            <c:ext xmlns:c16="http://schemas.microsoft.com/office/drawing/2014/chart" uri="{C3380CC4-5D6E-409C-BE32-E72D297353CC}">
              <c16:uniqueId val="{00000000-565A-4A5F-8EB7-1C32BD7787D0}"/>
            </c:ext>
          </c:extLst>
        </c:ser>
        <c:ser>
          <c:idx val="1"/>
          <c:order val="1"/>
          <c:tx>
            <c:strRef>
              <c:f>'ocean export'!$B$5</c:f>
              <c:strCache>
                <c:ptCount val="1"/>
                <c:pt idx="0">
                  <c:v>2nd Quarter</c:v>
                </c:pt>
              </c:strCache>
            </c:strRef>
          </c:tx>
          <c:spPr>
            <a:solidFill>
              <a:schemeClr val="bg1">
                <a:lumMod val="65000"/>
                <a:lumOff val="35000"/>
              </a:schemeClr>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export'!$C$5:$L$5</c:f>
              <c:numCache>
                <c:formatCode>#,##0</c:formatCode>
                <c:ptCount val="10"/>
                <c:pt idx="0">
                  <c:v>77125</c:v>
                </c:pt>
                <c:pt idx="1">
                  <c:v>82566</c:v>
                </c:pt>
                <c:pt idx="2">
                  <c:v>55711</c:v>
                </c:pt>
                <c:pt idx="3">
                  <c:v>56508</c:v>
                </c:pt>
                <c:pt idx="4">
                  <c:v>74942</c:v>
                </c:pt>
                <c:pt idx="5">
                  <c:v>74195</c:v>
                </c:pt>
                <c:pt idx="6">
                  <c:v>77751</c:v>
                </c:pt>
                <c:pt idx="7">
                  <c:v>55535</c:v>
                </c:pt>
                <c:pt idx="8">
                  <c:v>68502</c:v>
                </c:pt>
                <c:pt idx="9">
                  <c:v>44704</c:v>
                </c:pt>
              </c:numCache>
            </c:numRef>
          </c:val>
          <c:extLst>
            <c:ext xmlns:c16="http://schemas.microsoft.com/office/drawing/2014/chart" uri="{C3380CC4-5D6E-409C-BE32-E72D297353CC}">
              <c16:uniqueId val="{00000001-565A-4A5F-8EB7-1C32BD7787D0}"/>
            </c:ext>
          </c:extLst>
        </c:ser>
        <c:ser>
          <c:idx val="2"/>
          <c:order val="2"/>
          <c:tx>
            <c:strRef>
              <c:f>'ocean export'!$B$6</c:f>
              <c:strCache>
                <c:ptCount val="1"/>
                <c:pt idx="0">
                  <c:v>3rd Quarter</c:v>
                </c:pt>
              </c:strCache>
            </c:strRef>
          </c:tx>
          <c:spPr>
            <a:solidFill>
              <a:schemeClr val="accent2">
                <a:lumMod val="60000"/>
                <a:lumOff val="40000"/>
              </a:schemeClr>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export'!$C$6:$L$6</c:f>
              <c:numCache>
                <c:formatCode>#,##0</c:formatCode>
                <c:ptCount val="10"/>
                <c:pt idx="0">
                  <c:v>82320</c:v>
                </c:pt>
                <c:pt idx="1">
                  <c:v>74483</c:v>
                </c:pt>
                <c:pt idx="2">
                  <c:v>80291</c:v>
                </c:pt>
                <c:pt idx="3">
                  <c:v>62341</c:v>
                </c:pt>
                <c:pt idx="4">
                  <c:v>80409</c:v>
                </c:pt>
                <c:pt idx="5">
                  <c:v>63011</c:v>
                </c:pt>
                <c:pt idx="6">
                  <c:v>77143</c:v>
                </c:pt>
                <c:pt idx="7">
                  <c:v>36462</c:v>
                </c:pt>
              </c:numCache>
            </c:numRef>
          </c:val>
          <c:extLst>
            <c:ext xmlns:c16="http://schemas.microsoft.com/office/drawing/2014/chart" uri="{C3380CC4-5D6E-409C-BE32-E72D297353CC}">
              <c16:uniqueId val="{00000002-565A-4A5F-8EB7-1C32BD7787D0}"/>
            </c:ext>
          </c:extLst>
        </c:ser>
        <c:ser>
          <c:idx val="3"/>
          <c:order val="3"/>
          <c:tx>
            <c:strRef>
              <c:f>'ocean export'!$B$7</c:f>
              <c:strCache>
                <c:ptCount val="1"/>
                <c:pt idx="0">
                  <c:v>4th Quarter</c:v>
                </c:pt>
              </c:strCache>
            </c:strRef>
          </c:tx>
          <c:spPr>
            <a:solidFill>
              <a:schemeClr val="accent4">
                <a:lumMod val="60000"/>
                <a:lumOff val="40000"/>
              </a:schemeClr>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c:v>
                  </c:pt>
                </c:lvl>
              </c:multiLvlStrCache>
            </c:multiLvlStrRef>
          </c:cat>
          <c:val>
            <c:numRef>
              <c:f>'ocean export'!$C$7:$L$7</c:f>
              <c:numCache>
                <c:formatCode>#,##0</c:formatCode>
                <c:ptCount val="10"/>
                <c:pt idx="0">
                  <c:v>78697</c:v>
                </c:pt>
                <c:pt idx="1">
                  <c:v>85654</c:v>
                </c:pt>
                <c:pt idx="2">
                  <c:v>71512</c:v>
                </c:pt>
                <c:pt idx="3">
                  <c:v>69722</c:v>
                </c:pt>
                <c:pt idx="4">
                  <c:v>80623</c:v>
                </c:pt>
                <c:pt idx="5">
                  <c:v>65355</c:v>
                </c:pt>
                <c:pt idx="6">
                  <c:v>67494</c:v>
                </c:pt>
                <c:pt idx="7">
                  <c:v>47892</c:v>
                </c:pt>
              </c:numCache>
            </c:numRef>
          </c:val>
          <c:extLst>
            <c:ext xmlns:c16="http://schemas.microsoft.com/office/drawing/2014/chart" uri="{C3380CC4-5D6E-409C-BE32-E72D297353CC}">
              <c16:uniqueId val="{00000003-565A-4A5F-8EB7-1C32BD7787D0}"/>
            </c:ext>
          </c:extLst>
        </c:ser>
        <c:dLbls>
          <c:showLegendKey val="0"/>
          <c:showVal val="0"/>
          <c:showCatName val="0"/>
          <c:showSerName val="0"/>
          <c:showPercent val="0"/>
          <c:showBubbleSize val="0"/>
        </c:dLbls>
        <c:gapWidth val="219"/>
        <c:overlap val="-27"/>
        <c:axId val="1550383551"/>
        <c:axId val="1550387711"/>
      </c:barChart>
      <c:catAx>
        <c:axId val="1550383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550387711"/>
        <c:crosses val="autoZero"/>
        <c:auto val="1"/>
        <c:lblAlgn val="ctr"/>
        <c:lblOffset val="100"/>
        <c:noMultiLvlLbl val="0"/>
      </c:catAx>
      <c:valAx>
        <c:axId val="155038771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crossAx val="15503835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rgbClr val="FFFFFF"/>
                </a:solidFill>
                <a:latin typeface="Calibri"/>
                <a:ea typeface="Calibri"/>
                <a:cs typeface="Calibri"/>
              </a:defRPr>
            </a:pPr>
            <a:r>
              <a:rPr lang="en-US"/>
              <a:t>Annual Export Container Throughputs (TEU's)</a:t>
            </a:r>
          </a:p>
        </c:rich>
      </c:tx>
      <c:layout>
        <c:manualLayout>
          <c:xMode val="edge"/>
          <c:yMode val="edge"/>
          <c:x val="7.4020520162252454E-2"/>
          <c:y val="1.4769964099315171E-2"/>
        </c:manualLayout>
      </c:layout>
      <c:overlay val="0"/>
      <c:spPr>
        <a:noFill/>
        <a:ln>
          <a:noFill/>
        </a:ln>
        <a:effectLst/>
      </c:spPr>
      <c:txPr>
        <a:bodyPr rot="0" spcFirstLastPara="1" vertOverflow="ellipsis" vert="horz" wrap="square" anchor="ctr" anchorCtr="1"/>
        <a:lstStyle/>
        <a:p>
          <a:pPr>
            <a:defRPr sz="1800" b="1" i="0" u="none" strike="noStrike" kern="1200" baseline="0">
              <a:solidFill>
                <a:srgbClr val="FFFFFF"/>
              </a:solidFill>
              <a:latin typeface="Calibri"/>
              <a:ea typeface="Calibri"/>
              <a:cs typeface="Calibri"/>
            </a:defRPr>
          </a:pPr>
          <a:endParaRPr lang="en-US"/>
        </a:p>
      </c:txPr>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dLbls>
          <c:showLegendKey val="0"/>
          <c:showVal val="0"/>
          <c:showCatName val="0"/>
          <c:showSerName val="0"/>
          <c:showPercent val="0"/>
          <c:showBubbleSize val="0"/>
        </c:dLbls>
        <c:gapWidth val="150"/>
        <c:axId val="711725056"/>
        <c:axId val="1"/>
      </c:barChart>
      <c:catAx>
        <c:axId val="711725056"/>
        <c:scaling>
          <c:orientation val="minMax"/>
        </c:scaling>
        <c:delete val="0"/>
        <c:axPos val="b"/>
        <c:numFmt formatCode="General" sourceLinked="1"/>
        <c:majorTickMark val="out"/>
        <c:minorTickMark val="none"/>
        <c:tickLblPos val="nextTo"/>
        <c:spPr>
          <a:noFill/>
          <a:ln w="9525" cap="rnd" cmpd="sng" algn="ctr">
            <a:solidFill>
              <a:schemeClr val="dk1">
                <a:tint val="75000"/>
                <a:tint val="76000"/>
                <a:alpha val="60000"/>
                <a:hueMod val="94000"/>
              </a:schemeClr>
            </a:solidFill>
            <a:prstDash val="solid"/>
            <a:round/>
          </a:ln>
          <a:effectLst/>
        </c:spPr>
        <c:txPr>
          <a:bodyPr rot="0" spcFirstLastPara="1" vertOverflow="ellipsis" wrap="square" anchor="ctr" anchorCtr="1"/>
          <a:lstStyle/>
          <a:p>
            <a:pPr>
              <a:defRPr sz="1000" b="0" i="0" u="none" strike="noStrike" kern="1200"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1"/>
        <c:axPos val="l"/>
        <c:majorGridlines>
          <c:spPr>
            <a:ln w="9525" cap="rnd" cmpd="sng" algn="ctr">
              <a:solidFill>
                <a:schemeClr val="dk1">
                  <a:tint val="75000"/>
                  <a:tint val="76000"/>
                  <a:alpha val="60000"/>
                  <a:hueMod val="94000"/>
                </a:schemeClr>
              </a:solidFill>
              <a:prstDash val="solid"/>
              <a:round/>
            </a:ln>
            <a:effectLst/>
          </c:spPr>
        </c:majorGridlines>
        <c:numFmt formatCode="General" sourceLinked="1"/>
        <c:majorTickMark val="out"/>
        <c:minorTickMark val="none"/>
        <c:tickLblPos val="nextTo"/>
        <c:crossAx val="711725056"/>
        <c:crosses val="autoZero"/>
        <c:crossBetween val="between"/>
      </c:valAx>
      <c:dTable>
        <c:showHorzBorder val="1"/>
        <c:showVertBorder val="1"/>
        <c:showOutline val="1"/>
        <c:showKeys val="0"/>
        <c:spPr>
          <a:noFill/>
          <a:ln w="9525" cap="rnd" cmpd="sng" algn="ctr">
            <a:solidFill>
              <a:schemeClr val="lt1">
                <a:tint val="76000"/>
                <a:alpha val="60000"/>
                <a:hueMod val="94000"/>
              </a:schemeClr>
            </a:solidFill>
            <a:prstDash val="solid"/>
            <a:round/>
          </a:ln>
          <a:effectLst/>
        </c:spPr>
        <c:txPr>
          <a:bodyPr rot="0" spcFirstLastPara="1" vertOverflow="ellipsis" vert="horz" wrap="square" anchor="ctr" anchorCtr="1"/>
          <a:lstStyle/>
          <a:p>
            <a:pPr rtl="0">
              <a:defRPr sz="1200" b="0" i="0" u="none" strike="noStrike" kern="1200" baseline="0">
                <a:solidFill>
                  <a:srgbClr val="FFFFFF"/>
                </a:solidFill>
                <a:latin typeface="Calibri"/>
                <a:ea typeface="Calibri"/>
                <a:cs typeface="Calibri"/>
              </a:defRPr>
            </a:pPr>
            <a:endParaRPr lang="en-US"/>
          </a:p>
        </c:txPr>
      </c:dTable>
      <c:spPr>
        <a:noFill/>
        <a:ln w="25400">
          <a:noFill/>
        </a:ln>
        <a:effectLst/>
      </c:spPr>
    </c:plotArea>
    <c:legend>
      <c:legendPos val="r"/>
      <c:layout>
        <c:manualLayout>
          <c:xMode val="edge"/>
          <c:yMode val="edge"/>
          <c:x val="0.85924881047623047"/>
          <c:y val="2.0911696382779739E-2"/>
          <c:w val="0.11897838973336894"/>
          <c:h val="0.17793797327058256"/>
        </c:manualLayout>
      </c:layout>
      <c:overlay val="0"/>
      <c:spPr>
        <a:noFill/>
        <a:ln>
          <a:noFill/>
        </a:ln>
        <a:effectLst/>
      </c:spPr>
      <c:txPr>
        <a:bodyPr rot="0" spcFirstLastPara="1" vertOverflow="ellipsis" vert="horz" wrap="square" anchor="ctr" anchorCtr="1"/>
        <a:lstStyle/>
        <a:p>
          <a:pPr>
            <a:defRPr sz="1100" b="0" i="0" u="none" strike="noStrike" kern="1200" baseline="0">
              <a:solidFill>
                <a:srgbClr val="FFFFFF"/>
              </a:solidFill>
              <a:latin typeface="Calibri"/>
              <a:ea typeface="Calibri"/>
              <a:cs typeface="Calibri"/>
            </a:defRPr>
          </a:pPr>
          <a:endParaRPr lang="en-US"/>
        </a:p>
      </c:txPr>
    </c:legend>
    <c:plotVisOnly val="1"/>
    <c:dispBlanksAs val="gap"/>
    <c:showDLblsOverMax val="0"/>
  </c:chart>
  <c:spPr>
    <a:solidFill>
      <a:schemeClr val="bg2">
        <a:lumMod val="50000"/>
      </a:schemeClr>
    </a:solidFill>
    <a:ln>
      <a:noFill/>
    </a:ln>
    <a:effectLst/>
  </c:spPr>
  <c:txPr>
    <a:bodyPr/>
    <a:lstStyle/>
    <a:p>
      <a:pPr>
        <a:defRPr sz="1000" b="0" i="0" u="none" strike="noStrike" baseline="0">
          <a:solidFill>
            <a:srgbClr val="FFFFFF"/>
          </a:solidFill>
          <a:latin typeface="Calibri"/>
          <a:ea typeface="Calibri"/>
          <a:cs typeface="Calibri"/>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export'!$B$8</c:f>
              <c:strCache>
                <c:ptCount val="1"/>
                <c:pt idx="0">
                  <c:v>Total</c:v>
                </c:pt>
              </c:strCache>
            </c:strRef>
          </c:tx>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6-7F58-45DC-A5FE-60B00E468515}"/>
              </c:ext>
            </c:extLst>
          </c:dPt>
          <c:dPt>
            <c:idx val="1"/>
            <c:invertIfNegative val="0"/>
            <c:bubble3D val="0"/>
            <c:spPr>
              <a:solidFill>
                <a:srgbClr val="FFC000"/>
              </a:solidFill>
              <a:ln>
                <a:noFill/>
              </a:ln>
              <a:effectLst/>
            </c:spPr>
            <c:extLst>
              <c:ext xmlns:c16="http://schemas.microsoft.com/office/drawing/2014/chart" uri="{C3380CC4-5D6E-409C-BE32-E72D297353CC}">
                <c16:uniqueId val="{00000001-7F58-45DC-A5FE-60B00E468515}"/>
              </c:ext>
            </c:extLst>
          </c:dPt>
          <c:dPt>
            <c:idx val="2"/>
            <c:invertIfNegative val="0"/>
            <c:bubble3D val="0"/>
            <c:spPr>
              <a:solidFill>
                <a:srgbClr val="00B0F0"/>
              </a:solidFill>
              <a:ln>
                <a:noFill/>
              </a:ln>
              <a:effectLst/>
            </c:spPr>
            <c:extLst>
              <c:ext xmlns:c16="http://schemas.microsoft.com/office/drawing/2014/chart" uri="{C3380CC4-5D6E-409C-BE32-E72D297353CC}">
                <c16:uniqueId val="{00000007-7F58-45DC-A5FE-60B00E468515}"/>
              </c:ext>
            </c:extLst>
          </c:dPt>
          <c:dPt>
            <c:idx val="3"/>
            <c:invertIfNegative val="0"/>
            <c:bubble3D val="0"/>
            <c:spPr>
              <a:solidFill>
                <a:srgbClr val="FFC000"/>
              </a:solidFill>
              <a:ln>
                <a:noFill/>
              </a:ln>
              <a:effectLst/>
            </c:spPr>
            <c:extLst>
              <c:ext xmlns:c16="http://schemas.microsoft.com/office/drawing/2014/chart" uri="{C3380CC4-5D6E-409C-BE32-E72D297353CC}">
                <c16:uniqueId val="{00000002-7F58-45DC-A5FE-60B00E468515}"/>
              </c:ext>
            </c:extLst>
          </c:dPt>
          <c:dPt>
            <c:idx val="4"/>
            <c:invertIfNegative val="0"/>
            <c:bubble3D val="0"/>
            <c:spPr>
              <a:solidFill>
                <a:srgbClr val="00B0F0"/>
              </a:solidFill>
              <a:ln>
                <a:noFill/>
              </a:ln>
              <a:effectLst/>
            </c:spPr>
            <c:extLst>
              <c:ext xmlns:c16="http://schemas.microsoft.com/office/drawing/2014/chart" uri="{C3380CC4-5D6E-409C-BE32-E72D297353CC}">
                <c16:uniqueId val="{00000008-7F58-45DC-A5FE-60B00E468515}"/>
              </c:ext>
            </c:extLst>
          </c:dPt>
          <c:dPt>
            <c:idx val="5"/>
            <c:invertIfNegative val="0"/>
            <c:bubble3D val="0"/>
            <c:spPr>
              <a:solidFill>
                <a:srgbClr val="FFC000"/>
              </a:solidFill>
              <a:ln>
                <a:noFill/>
              </a:ln>
              <a:effectLst/>
            </c:spPr>
            <c:extLst>
              <c:ext xmlns:c16="http://schemas.microsoft.com/office/drawing/2014/chart" uri="{C3380CC4-5D6E-409C-BE32-E72D297353CC}">
                <c16:uniqueId val="{00000003-7F58-45DC-A5FE-60B00E468515}"/>
              </c:ext>
            </c:extLst>
          </c:dPt>
          <c:dPt>
            <c:idx val="6"/>
            <c:invertIfNegative val="0"/>
            <c:bubble3D val="0"/>
            <c:spPr>
              <a:solidFill>
                <a:srgbClr val="00B0F0"/>
              </a:solidFill>
              <a:ln>
                <a:noFill/>
              </a:ln>
              <a:effectLst/>
            </c:spPr>
            <c:extLst>
              <c:ext xmlns:c16="http://schemas.microsoft.com/office/drawing/2014/chart" uri="{C3380CC4-5D6E-409C-BE32-E72D297353CC}">
                <c16:uniqueId val="{00000009-7F58-45DC-A5FE-60B00E468515}"/>
              </c:ext>
            </c:extLst>
          </c:dPt>
          <c:dPt>
            <c:idx val="7"/>
            <c:invertIfNegative val="0"/>
            <c:bubble3D val="0"/>
            <c:spPr>
              <a:solidFill>
                <a:srgbClr val="FFC000"/>
              </a:solidFill>
              <a:ln>
                <a:noFill/>
              </a:ln>
              <a:effectLst/>
            </c:spPr>
            <c:extLst>
              <c:ext xmlns:c16="http://schemas.microsoft.com/office/drawing/2014/chart" uri="{C3380CC4-5D6E-409C-BE32-E72D297353CC}">
                <c16:uniqueId val="{00000004-7F58-45DC-A5FE-60B00E468515}"/>
              </c:ext>
            </c:extLst>
          </c:dPt>
          <c:dPt>
            <c:idx val="8"/>
            <c:invertIfNegative val="0"/>
            <c:bubble3D val="0"/>
            <c:spPr>
              <a:solidFill>
                <a:srgbClr val="00B0F0"/>
              </a:solidFill>
              <a:ln>
                <a:noFill/>
              </a:ln>
              <a:effectLst/>
            </c:spPr>
            <c:extLst>
              <c:ext xmlns:c16="http://schemas.microsoft.com/office/drawing/2014/chart" uri="{C3380CC4-5D6E-409C-BE32-E72D297353CC}">
                <c16:uniqueId val="{0000000A-7F58-45DC-A5FE-60B00E468515}"/>
              </c:ext>
            </c:extLst>
          </c:dPt>
          <c:dPt>
            <c:idx val="9"/>
            <c:invertIfNegative val="0"/>
            <c:bubble3D val="0"/>
            <c:spPr>
              <a:solidFill>
                <a:srgbClr val="FFC000"/>
              </a:solidFill>
              <a:ln>
                <a:noFill/>
              </a:ln>
              <a:effectLst/>
            </c:spPr>
            <c:extLst>
              <c:ext xmlns:c16="http://schemas.microsoft.com/office/drawing/2014/chart" uri="{C3380CC4-5D6E-409C-BE32-E72D297353CC}">
                <c16:uniqueId val="{00000005-7F58-45DC-A5FE-60B00E468515}"/>
              </c:ext>
            </c:extLst>
          </c:dPt>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2019</c:v>
                  </c:pt>
                  <c:pt idx="2">
                    <c:v>2020</c:v>
                  </c:pt>
                  <c:pt idx="4">
                    <c:v>2021</c:v>
                  </c:pt>
                  <c:pt idx="6">
                    <c:v>2022</c:v>
                  </c:pt>
                  <c:pt idx="8">
                    <c:v>2023 (Q1-Q2)</c:v>
                  </c:pt>
                </c:lvl>
              </c:multiLvlStrCache>
            </c:multiLvlStrRef>
          </c:cat>
          <c:val>
            <c:numRef>
              <c:f>'ocean export'!$C$8:$L$8</c:f>
              <c:numCache>
                <c:formatCode>#,##0</c:formatCode>
                <c:ptCount val="10"/>
                <c:pt idx="0">
                  <c:v>319038</c:v>
                </c:pt>
                <c:pt idx="1">
                  <c:v>318084</c:v>
                </c:pt>
                <c:pt idx="2">
                  <c:v>281077</c:v>
                </c:pt>
                <c:pt idx="3">
                  <c:v>265011</c:v>
                </c:pt>
                <c:pt idx="4">
                  <c:v>318106</c:v>
                </c:pt>
                <c:pt idx="5">
                  <c:v>278514</c:v>
                </c:pt>
                <c:pt idx="6">
                  <c:v>301447</c:v>
                </c:pt>
                <c:pt idx="7">
                  <c:v>220443</c:v>
                </c:pt>
                <c:pt idx="8">
                  <c:v>133926</c:v>
                </c:pt>
                <c:pt idx="9">
                  <c:v>91951</c:v>
                </c:pt>
              </c:numCache>
            </c:numRef>
          </c:val>
          <c:extLst>
            <c:ext xmlns:c16="http://schemas.microsoft.com/office/drawing/2014/chart" uri="{C3380CC4-5D6E-409C-BE32-E72D297353CC}">
              <c16:uniqueId val="{00000000-7F58-45DC-A5FE-60B00E468515}"/>
            </c:ext>
          </c:extLst>
        </c:ser>
        <c:dLbls>
          <c:showLegendKey val="0"/>
          <c:showVal val="0"/>
          <c:showCatName val="0"/>
          <c:showSerName val="0"/>
          <c:showPercent val="0"/>
          <c:showBubbleSize val="0"/>
        </c:dLbls>
        <c:gapWidth val="219"/>
        <c:overlap val="-27"/>
        <c:axId val="1550390623"/>
        <c:axId val="1550397279"/>
      </c:barChart>
      <c:catAx>
        <c:axId val="1550390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550397279"/>
        <c:crosses val="autoZero"/>
        <c:auto val="1"/>
        <c:lblAlgn val="ctr"/>
        <c:lblOffset val="100"/>
        <c:noMultiLvlLbl val="0"/>
      </c:catAx>
      <c:valAx>
        <c:axId val="155039727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5503906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142">
  <cs:axisTitle>
    <cs:lnRef idx="0"/>
    <cs:fillRef idx="0"/>
    <cs:effectRef idx="0"/>
    <cs:fontRef idx="minor">
      <a:schemeClr val="lt1"/>
    </cs:fontRef>
    <cs:defRPr sz="1000" b="1" kern="1200"/>
  </cs:axisTitle>
  <cs:categoryAxis>
    <cs:lnRef idx="1">
      <a:schemeClr val="dk1">
        <a:tint val="75000"/>
      </a:schemeClr>
    </cs:lnRef>
    <cs:fillRef idx="0"/>
    <cs:effectRef idx="0"/>
    <cs:fontRef idx="minor">
      <a:schemeClr val="lt1"/>
    </cs:fontRef>
    <cs:spPr>
      <a:ln>
        <a:round/>
      </a:ln>
    </cs:spPr>
    <cs:defRPr sz="1000" kern="1200"/>
  </cs:categoryAxis>
  <cs:chartArea>
    <cs:lnRef idx="0"/>
    <cs:fillRef idx="1">
      <a:schemeClr val="dk1"/>
    </cs:fillRef>
    <cs:effectRef idx="0"/>
    <cs:fontRef idx="minor">
      <a:schemeClr val="lt1"/>
    </cs:fontRef>
    <cs:defRPr sz="1000" kern="1200"/>
  </cs:chartArea>
  <cs:dataLabel>
    <cs:lnRef idx="0"/>
    <cs:fillRef idx="0"/>
    <cs:effectRef idx="0"/>
    <cs:fontRef idx="minor">
      <a:schemeClr val="lt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3">
      <a:schemeClr val="dk1"/>
    </cs:effectRef>
    <cs:fontRef idx="minor">
      <a:schemeClr val="dk1"/>
    </cs:fontRef>
  </cs:dataPoint>
  <cs:dataPoint3D>
    <cs:lnRef idx="0"/>
    <cs:fillRef idx="3">
      <cs:styleClr val="auto"/>
    </cs:fillRef>
    <cs:effectRef idx="3">
      <a:schemeClr val="dk1"/>
    </cs:effectRef>
    <cs:fontRef idx="minor">
      <a:schemeClr val="dk1"/>
    </cs:fontRef>
  </cs:dataPoint3D>
  <cs:dataPointLine>
    <cs:lnRef idx="1">
      <cs:styleClr val="auto"/>
    </cs:lnRef>
    <cs:lineWidthScale>5</cs:lineWidthScale>
    <cs:fillRef idx="0"/>
    <cs:effectRef idx="0"/>
    <cs:fontRef idx="minor">
      <a:schemeClr val="dk2"/>
    </cs:fontRef>
    <cs:spPr>
      <a:ln cap="rnd">
        <a:round/>
      </a:ln>
    </cs:spPr>
  </cs:dataPointLine>
  <cs:dataPointMarker>
    <cs:lnRef idx="1">
      <cs:styleClr val="auto"/>
    </cs:lnRef>
    <cs:fillRef idx="3">
      <cs:styleClr val="auto"/>
    </cs:fillRef>
    <cs:effectRef idx="3">
      <a:schemeClr val="dk1"/>
    </cs:effectRef>
    <cs:fontRef idx="minor">
      <a:schemeClr val="dk1"/>
    </cs:fontRef>
    <cs:spPr>
      <a:ln>
        <a:round/>
      </a:ln>
    </cs:spPr>
  </cs:dataPointMarker>
  <cs:dataPointMarkerLayout/>
  <cs:dataPointWireframe>
    <cs:lnRef idx="1">
      <cs:styleClr val="auto"/>
    </cs:lnRef>
    <cs:fillRef idx="0"/>
    <cs:effectRef idx="0"/>
    <cs:fontRef idx="minor">
      <a:schemeClr val="dk2"/>
    </cs:fontRef>
    <cs:spPr>
      <a:ln>
        <a:round/>
      </a:ln>
    </cs:spPr>
  </cs:dataPointWireframe>
  <cs:dataTable>
    <cs:lnRef idx="1">
      <a:schemeClr val="lt1"/>
    </cs:lnRef>
    <cs:fillRef idx="0"/>
    <cs:effectRef idx="0"/>
    <cs:fontRef idx="minor">
      <a:schemeClr val="lt1"/>
    </cs:fontRef>
    <cs:spPr>
      <a:ln>
        <a:round/>
      </a:ln>
    </cs:spPr>
    <cs:defRPr sz="1000" kern="1200"/>
  </cs:dataTable>
  <cs:downBar>
    <cs:lnRef idx="0"/>
    <cs:fillRef idx="3">
      <a:schemeClr val="dk1"/>
    </cs:fillRef>
    <cs:effectRef idx="3">
      <a:schemeClr val="dk1"/>
    </cs:effectRef>
    <cs:fontRef idx="minor">
      <a:schemeClr val="lt1"/>
    </cs:fontRef>
  </cs:downBar>
  <cs:dropLine>
    <cs:lnRef idx="1">
      <a:schemeClr val="lt1"/>
    </cs:lnRef>
    <cs:fillRef idx="0"/>
    <cs:effectRef idx="0"/>
    <cs:fontRef idx="minor">
      <a:schemeClr val="lt1"/>
    </cs:fontRef>
    <cs:spPr>
      <a:ln>
        <a:round/>
      </a:ln>
    </cs:spPr>
  </cs:dropLine>
  <cs:errorBar>
    <cs:lnRef idx="1">
      <a:schemeClr val="lt1"/>
    </cs:lnRef>
    <cs:fillRef idx="1">
      <a:schemeClr val="lt1"/>
    </cs:fillRef>
    <cs:effectRef idx="0"/>
    <cs:fontRef idx="minor">
      <a:schemeClr val="dk1"/>
    </cs:fontRef>
    <cs:spPr>
      <a:ln>
        <a:round/>
      </a:ln>
    </cs:spPr>
  </cs:errorBar>
  <cs:floor>
    <cs:lnRef idx="0"/>
    <cs:fillRef idx="1">
      <a:schemeClr val="dk1">
        <a:tint val="95000"/>
      </a:schemeClr>
    </cs:fillRef>
    <cs:effectRef idx="0"/>
    <cs:fontRef idx="minor">
      <a:schemeClr val="lt1"/>
    </cs:fontRef>
  </cs:floor>
  <cs:gridlineMajor>
    <cs:lnRef idx="1">
      <a:schemeClr val="dk1">
        <a:tint val="75000"/>
      </a:schemeClr>
    </cs:lnRef>
    <cs:fillRef idx="0"/>
    <cs:effectRef idx="0"/>
    <cs:fontRef idx="minor">
      <a:schemeClr val="dk2"/>
    </cs:fontRef>
    <cs:spPr>
      <a:ln>
        <a:round/>
      </a:ln>
    </cs:spPr>
  </cs:gridlineMajor>
  <cs:gridlineMinor>
    <cs:lnRef idx="1">
      <a:schemeClr val="dk1">
        <a:tint val="90000"/>
      </a:schemeClr>
    </cs:lnRef>
    <cs:fillRef idx="0"/>
    <cs:effectRef idx="0"/>
    <cs:fontRef idx="minor">
      <a:schemeClr val="dk2"/>
    </cs:fontRef>
    <cs:spPr>
      <a:ln>
        <a:round/>
      </a:ln>
    </cs:spPr>
  </cs:gridlineMinor>
  <cs:hiLoLine>
    <cs:lnRef idx="1">
      <a:schemeClr val="lt1"/>
    </cs:lnRef>
    <cs:fillRef idx="0"/>
    <cs:effectRef idx="0"/>
    <cs:fontRef idx="minor">
      <a:schemeClr val="lt1"/>
    </cs:fontRef>
    <cs:spPr>
      <a:ln>
        <a:round/>
      </a:ln>
    </cs:spPr>
  </cs:hiLoLine>
  <cs:leaderLine>
    <cs:lnRef idx="1">
      <a:schemeClr val="lt1"/>
    </cs:lnRef>
    <cs:fillRef idx="0"/>
    <cs:effectRef idx="0"/>
    <cs:fontRef idx="minor">
      <a:schemeClr val="lt1"/>
    </cs:fontRef>
    <cs:spPr>
      <a:ln>
        <a:round/>
      </a:ln>
    </cs:spPr>
  </cs:leaderLine>
  <cs:legend>
    <cs:lnRef idx="0"/>
    <cs:fillRef idx="0"/>
    <cs:effectRef idx="0"/>
    <cs:fontRef idx="minor">
      <a:schemeClr val="lt1"/>
    </cs:fontRef>
    <cs:defRPr sz="1000" kern="1200"/>
  </cs:legend>
  <cs:plotArea>
    <cs:lnRef idx="0"/>
    <cs:fillRef idx="1">
      <a:schemeClr val="dk1">
        <a:tint val="95000"/>
      </a:schemeClr>
    </cs:fillRef>
    <cs:effectRef idx="0"/>
    <cs:fontRef idx="minor">
      <a:schemeClr val="lt1"/>
    </cs:fontRef>
  </cs:plotArea>
  <cs:plotArea3D>
    <cs:lnRef idx="0"/>
    <cs:fillRef idx="0"/>
    <cs:effectRef idx="0"/>
    <cs:fontRef idx="minor">
      <a:schemeClr val="lt1"/>
    </cs:fontRef>
  </cs:plotArea3D>
  <cs:seriesAxis>
    <cs:lnRef idx="1">
      <a:schemeClr val="dk1">
        <a:tint val="75000"/>
      </a:schemeClr>
    </cs:lnRef>
    <cs:fillRef idx="0"/>
    <cs:effectRef idx="0"/>
    <cs:fontRef idx="minor">
      <a:schemeClr val="lt1"/>
    </cs:fontRef>
    <cs:spPr>
      <a:ln>
        <a:round/>
      </a:ln>
    </cs:spPr>
    <cs:defRPr sz="1000" kern="1200"/>
  </cs:seriesAxis>
  <cs:seriesLine>
    <cs:lnRef idx="1">
      <a:schemeClr val="lt1"/>
    </cs:lnRef>
    <cs:fillRef idx="0"/>
    <cs:effectRef idx="0"/>
    <cs:fontRef idx="minor">
      <a:schemeClr val="dk1"/>
    </cs:fontRef>
    <cs:spPr>
      <a:ln>
        <a:round/>
      </a:ln>
    </cs:spPr>
  </cs:seriesLine>
  <cs:title>
    <cs:lnRef idx="0"/>
    <cs:fillRef idx="0"/>
    <cs:effectRef idx="0"/>
    <cs:fontRef idx="minor">
      <a:schemeClr val="lt1"/>
    </cs:fontRef>
    <cs:defRPr sz="1800" b="1" kern="1200"/>
  </cs:title>
  <cs:trendline>
    <cs:lnRef idx="1">
      <a:schemeClr val="lt1"/>
    </cs:lnRef>
    <cs:fillRef idx="0"/>
    <cs:effectRef idx="0"/>
    <cs:fontRef idx="minor">
      <a:schemeClr val="lt1"/>
    </cs:fontRef>
    <cs:spPr>
      <a:ln cap="rnd">
        <a:round/>
      </a:ln>
    </cs:spPr>
  </cs:trendline>
  <cs:trendlineLabel>
    <cs:lnRef idx="0"/>
    <cs:fillRef idx="0"/>
    <cs:effectRef idx="0"/>
    <cs:fontRef idx="minor">
      <a:schemeClr val="lt1"/>
    </cs:fontRef>
    <cs:defRPr sz="1000" kern="1200"/>
  </cs:trendlineLabel>
  <cs:upBar>
    <cs:lnRef idx="0"/>
    <cs:fillRef idx="3">
      <a:schemeClr val="lt1"/>
    </cs:fillRef>
    <cs:effectRef idx="3">
      <a:schemeClr val="dk1"/>
    </cs:effectRef>
    <cs:fontRef idx="minor">
      <a:schemeClr val="lt1"/>
    </cs:fontRef>
  </cs:upBar>
  <cs:valueAxis>
    <cs:lnRef idx="1">
      <a:schemeClr val="dk1">
        <a:tint val="75000"/>
      </a:schemeClr>
    </cs:lnRef>
    <cs:fillRef idx="0"/>
    <cs:effectRef idx="0"/>
    <cs:fontRef idx="minor">
      <a:schemeClr val="lt1"/>
    </cs:fontRef>
    <cs:spPr>
      <a:ln>
        <a:round/>
      </a:ln>
    </cs:spPr>
    <cs:defRPr sz="1000" kern="1200"/>
  </cs:valueAxis>
  <cs:wall>
    <cs:lnRef idx="0"/>
    <cs:fillRef idx="1">
      <a:schemeClr val="dk1">
        <a:tint val="95000"/>
      </a:schemeClr>
    </cs:fillRef>
    <cs:effectRef idx="0"/>
    <cs:fontRef idx="minor">
      <a:schemeClr val="lt1"/>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0.84244</cdr:x>
      <cdr:y>0.10336</cdr:y>
    </cdr:from>
    <cdr:to>
      <cdr:x>0.97036</cdr:x>
      <cdr:y>0.22087</cdr:y>
    </cdr:to>
    <cdr:sp macro="" textlink="">
      <cdr:nvSpPr>
        <cdr:cNvPr id="2" name="TextBox 1">
          <a:extLst xmlns:a="http://schemas.openxmlformats.org/drawingml/2006/main">
            <a:ext uri="{FF2B5EF4-FFF2-40B4-BE49-F238E27FC236}">
              <a16:creationId xmlns:a16="http://schemas.microsoft.com/office/drawing/2014/main" id="{E85E7E7D-8126-C5B0-885A-2136FC66C6AE}"/>
            </a:ext>
          </a:extLst>
        </cdr:cNvPr>
        <cdr:cNvSpPr txBox="1"/>
      </cdr:nvSpPr>
      <cdr:spPr>
        <a:xfrm xmlns:a="http://schemas.openxmlformats.org/drawingml/2006/main">
          <a:off x="8028874" y="536242"/>
          <a:ext cx="12192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0.87207</cdr:x>
      <cdr:y>0.02992</cdr:y>
    </cdr:from>
    <cdr:to>
      <cdr:x>1</cdr:x>
      <cdr:y>0.1768</cdr:y>
    </cdr:to>
    <cdr:sp macro="" textlink="">
      <cdr:nvSpPr>
        <cdr:cNvPr id="3" name="TextBox 2">
          <a:extLst xmlns:a="http://schemas.openxmlformats.org/drawingml/2006/main">
            <a:ext uri="{FF2B5EF4-FFF2-40B4-BE49-F238E27FC236}">
              <a16:creationId xmlns:a16="http://schemas.microsoft.com/office/drawing/2014/main" id="{19C9BD90-35F3-9932-DF50-920276DC3D62}"/>
            </a:ext>
          </a:extLst>
        </cdr:cNvPr>
        <cdr:cNvSpPr txBox="1"/>
      </cdr:nvSpPr>
      <cdr:spPr>
        <a:xfrm xmlns:a="http://schemas.openxmlformats.org/drawingml/2006/main">
          <a:off x="8311356" y="155242"/>
          <a:ext cx="1219200"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a:solidFill>
                <a:schemeClr val="tx1"/>
              </a:solidFill>
            </a:rPr>
            <a:t>Laden</a:t>
          </a:r>
        </a:p>
        <a:p xmlns:a="http://schemas.openxmlformats.org/drawingml/2006/main">
          <a:r>
            <a:rPr lang="en-US" sz="1600" b="1" dirty="0">
              <a:solidFill>
                <a:schemeClr val="tx1"/>
              </a:solidFill>
            </a:rPr>
            <a:t>Empty</a:t>
          </a:r>
        </a:p>
      </cdr:txBody>
    </cdr:sp>
  </cdr:relSizeAnchor>
  <cdr:relSizeAnchor xmlns:cdr="http://schemas.openxmlformats.org/drawingml/2006/chartDrawing">
    <cdr:from>
      <cdr:x>0.96002</cdr:x>
      <cdr:y>0.0593</cdr:y>
    </cdr:from>
    <cdr:to>
      <cdr:x>0.98401</cdr:x>
      <cdr:y>0.08868</cdr:y>
    </cdr:to>
    <cdr:sp macro="" textlink="">
      <cdr:nvSpPr>
        <cdr:cNvPr id="4" name="Rectangle: Rounded Corners 3">
          <a:extLst xmlns:a="http://schemas.openxmlformats.org/drawingml/2006/main">
            <a:ext uri="{FF2B5EF4-FFF2-40B4-BE49-F238E27FC236}">
              <a16:creationId xmlns:a16="http://schemas.microsoft.com/office/drawing/2014/main" id="{955DFAC1-9683-7275-6285-F048D7FBC43E}"/>
            </a:ext>
          </a:extLst>
        </cdr:cNvPr>
        <cdr:cNvSpPr/>
      </cdr:nvSpPr>
      <cdr:spPr>
        <a:xfrm xmlns:a="http://schemas.openxmlformats.org/drawingml/2006/main">
          <a:off x="9149556" y="307642"/>
          <a:ext cx="228600" cy="152400"/>
        </a:xfrm>
        <a:prstGeom xmlns:a="http://schemas.openxmlformats.org/drawingml/2006/main" prst="roundRect">
          <a:avLst/>
        </a:prstGeom>
        <a:solidFill xmlns:a="http://schemas.openxmlformats.org/drawingml/2006/main">
          <a:schemeClr val="tx2">
            <a:lumMod val="75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0.96002</cdr:x>
      <cdr:y>0.10336</cdr:y>
    </cdr:from>
    <cdr:to>
      <cdr:x>0.98401</cdr:x>
      <cdr:y>0.13274</cdr:y>
    </cdr:to>
    <cdr:sp macro="" textlink="">
      <cdr:nvSpPr>
        <cdr:cNvPr id="5" name="Rectangle: Rounded Corners 4">
          <a:extLst xmlns:a="http://schemas.openxmlformats.org/drawingml/2006/main">
            <a:ext uri="{FF2B5EF4-FFF2-40B4-BE49-F238E27FC236}">
              <a16:creationId xmlns:a16="http://schemas.microsoft.com/office/drawing/2014/main" id="{13B21682-5DAA-9546-625E-D9694FE9128E}"/>
            </a:ext>
          </a:extLst>
        </cdr:cNvPr>
        <cdr:cNvSpPr/>
      </cdr:nvSpPr>
      <cdr:spPr>
        <a:xfrm xmlns:a="http://schemas.openxmlformats.org/drawingml/2006/main">
          <a:off x="9149556" y="536242"/>
          <a:ext cx="228600" cy="152400"/>
        </a:xfrm>
        <a:prstGeom xmlns:a="http://schemas.openxmlformats.org/drawingml/2006/main" prst="roundRect">
          <a:avLst/>
        </a:prstGeom>
        <a:solidFill xmlns:a="http://schemas.openxmlformats.org/drawingml/2006/main">
          <a:srgbClr val="FFC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0.84921</cdr:x>
      <cdr:y>0.04288</cdr:y>
    </cdr:from>
    <cdr:to>
      <cdr:x>0.97619</cdr:x>
      <cdr:y>0.22198</cdr:y>
    </cdr:to>
    <cdr:sp macro="" textlink="">
      <cdr:nvSpPr>
        <cdr:cNvPr id="9" name="TextBox 8">
          <a:extLst xmlns:a="http://schemas.openxmlformats.org/drawingml/2006/main">
            <a:ext uri="{FF2B5EF4-FFF2-40B4-BE49-F238E27FC236}">
              <a16:creationId xmlns:a16="http://schemas.microsoft.com/office/drawing/2014/main" id="{E01DE1A8-130F-E640-7151-1588B1B302FC}"/>
            </a:ext>
          </a:extLst>
        </cdr:cNvPr>
        <cdr:cNvSpPr txBox="1"/>
      </cdr:nvSpPr>
      <cdr:spPr>
        <a:xfrm xmlns:a="http://schemas.openxmlformats.org/drawingml/2006/main">
          <a:off x="8153400" y="218917"/>
          <a:ext cx="1219201"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0.85714</cdr:x>
      <cdr:y>0.07273</cdr:y>
    </cdr:from>
    <cdr:to>
      <cdr:x>0.96825</cdr:x>
      <cdr:y>0.20706</cdr:y>
    </cdr:to>
    <cdr:sp macro="" textlink="">
      <cdr:nvSpPr>
        <cdr:cNvPr id="10" name="TextBox 9">
          <a:extLst xmlns:a="http://schemas.openxmlformats.org/drawingml/2006/main">
            <a:ext uri="{FF2B5EF4-FFF2-40B4-BE49-F238E27FC236}">
              <a16:creationId xmlns:a16="http://schemas.microsoft.com/office/drawing/2014/main" id="{81239F2A-32EE-BAE6-05F4-485FA9D47101}"/>
            </a:ext>
          </a:extLst>
        </cdr:cNvPr>
        <cdr:cNvSpPr txBox="1"/>
      </cdr:nvSpPr>
      <cdr:spPr>
        <a:xfrm xmlns:a="http://schemas.openxmlformats.org/drawingml/2006/main">
          <a:off x="8229600" y="371317"/>
          <a:ext cx="1066800"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solidFill>
                <a:schemeClr val="bg2">
                  <a:lumMod val="40000"/>
                  <a:lumOff val="60000"/>
                </a:schemeClr>
              </a:solidFill>
            </a:rPr>
            <a:t>Laden</a:t>
          </a:r>
        </a:p>
        <a:p xmlns:a="http://schemas.openxmlformats.org/drawingml/2006/main">
          <a:r>
            <a:rPr lang="en-US" sz="1600" dirty="0">
              <a:solidFill>
                <a:schemeClr val="bg2">
                  <a:lumMod val="40000"/>
                  <a:lumOff val="60000"/>
                </a:schemeClr>
              </a:solidFill>
            </a:rPr>
            <a:t>Empty</a:t>
          </a:r>
        </a:p>
      </cdr:txBody>
    </cdr:sp>
  </cdr:relSizeAnchor>
  <cdr:relSizeAnchor xmlns:cdr="http://schemas.openxmlformats.org/drawingml/2006/chartDrawing">
    <cdr:from>
      <cdr:x>0.92857</cdr:x>
      <cdr:y>0.14736</cdr:y>
    </cdr:from>
    <cdr:to>
      <cdr:x>0.95238</cdr:x>
      <cdr:y>0.17721</cdr:y>
    </cdr:to>
    <cdr:sp macro="" textlink="">
      <cdr:nvSpPr>
        <cdr:cNvPr id="12" name="Rectangle: Rounded Corners 11">
          <a:extLst xmlns:a="http://schemas.openxmlformats.org/drawingml/2006/main">
            <a:ext uri="{FF2B5EF4-FFF2-40B4-BE49-F238E27FC236}">
              <a16:creationId xmlns:a16="http://schemas.microsoft.com/office/drawing/2014/main" id="{ED294A77-8BD3-EC0D-B0B4-2B52617790EE}"/>
            </a:ext>
          </a:extLst>
        </cdr:cNvPr>
        <cdr:cNvSpPr/>
      </cdr:nvSpPr>
      <cdr:spPr>
        <a:xfrm xmlns:a="http://schemas.openxmlformats.org/drawingml/2006/main">
          <a:off x="8915400" y="752317"/>
          <a:ext cx="228601" cy="152400"/>
        </a:xfrm>
        <a:prstGeom xmlns:a="http://schemas.openxmlformats.org/drawingml/2006/main" prst="roundRect">
          <a:avLst/>
        </a:prstGeom>
        <a:solidFill xmlns:a="http://schemas.openxmlformats.org/drawingml/2006/main">
          <a:srgbClr val="FFC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0.92857</cdr:x>
      <cdr:y>0.10072</cdr:y>
    </cdr:from>
    <cdr:to>
      <cdr:x>0.95239</cdr:x>
      <cdr:y>0.1295</cdr:y>
    </cdr:to>
    <cdr:sp macro="" textlink="">
      <cdr:nvSpPr>
        <cdr:cNvPr id="4" name="Rectangle: Rounded Corners 3">
          <a:extLst xmlns:a="http://schemas.openxmlformats.org/drawingml/2006/main">
            <a:ext uri="{FF2B5EF4-FFF2-40B4-BE49-F238E27FC236}">
              <a16:creationId xmlns:a16="http://schemas.microsoft.com/office/drawing/2014/main" id="{406AA351-4928-1728-2968-A1808FAFB796}"/>
            </a:ext>
          </a:extLst>
        </cdr:cNvPr>
        <cdr:cNvSpPr/>
      </cdr:nvSpPr>
      <cdr:spPr>
        <a:xfrm xmlns:a="http://schemas.openxmlformats.org/drawingml/2006/main">
          <a:off x="8915400" y="533400"/>
          <a:ext cx="228638" cy="152422"/>
        </a:xfrm>
        <a:prstGeom xmlns:a="http://schemas.openxmlformats.org/drawingml/2006/main" prst="roundRect">
          <a:avLst/>
        </a:prstGeom>
        <a:solidFill xmlns:a="http://schemas.openxmlformats.org/drawingml/2006/main">
          <a:srgbClr val="00B0F0"/>
        </a:solidFill>
        <a:ln xmlns:a="http://schemas.openxmlformats.org/drawingml/2006/main">
          <a:solidFill>
            <a:schemeClr val="accent1">
              <a:shade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AutoShape 1"/>
          <p:cNvSpPr>
            <a:spLocks noChangeArrowheads="1"/>
          </p:cNvSpPr>
          <p:nvPr/>
        </p:nvSpPr>
        <p:spPr bwMode="auto">
          <a:xfrm>
            <a:off x="0" y="0"/>
            <a:ext cx="7559675" cy="10691813"/>
          </a:xfrm>
          <a:prstGeom prst="roundRect">
            <a:avLst>
              <a:gd name="adj" fmla="val 19"/>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en-US" altLang="en-US"/>
          </a:p>
        </p:txBody>
      </p:sp>
      <p:sp>
        <p:nvSpPr>
          <p:cNvPr id="12291"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
        <p:nvSpPr>
          <p:cNvPr id="2052" name="Rectangle 4"/>
          <p:cNvSpPr>
            <a:spLocks noGrp="1" noChangeArrowheads="1"/>
          </p:cNvSpPr>
          <p:nvPr>
            <p:ph type="hdr"/>
          </p:nvPr>
        </p:nvSpPr>
        <p:spPr bwMode="auto">
          <a:xfrm>
            <a:off x="0" y="0"/>
            <a:ext cx="3278188"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3" name="Rectangle 5"/>
          <p:cNvSpPr>
            <a:spLocks noGrp="1" noChangeArrowheads="1"/>
          </p:cNvSpPr>
          <p:nvPr>
            <p:ph type="dt"/>
          </p:nvPr>
        </p:nvSpPr>
        <p:spPr bwMode="auto">
          <a:xfrm>
            <a:off x="4278313" y="0"/>
            <a:ext cx="3278187"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4" name="Rectangle 6"/>
          <p:cNvSpPr>
            <a:spLocks noGrp="1" noChangeArrowheads="1"/>
          </p:cNvSpPr>
          <p:nvPr>
            <p:ph type="ftr"/>
          </p:nvPr>
        </p:nvSpPr>
        <p:spPr bwMode="auto">
          <a:xfrm>
            <a:off x="0" y="10156825"/>
            <a:ext cx="3278188"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anose="02020603050405020304" pitchFamily="18" charset="0"/>
              </a:defRPr>
            </a:lvl1pPr>
          </a:lstStyle>
          <a:p>
            <a:fld id="{2584065B-E360-448F-B17B-AE6233546751}" type="slidenum">
              <a:rPr lang="en-US" altLang="en-US"/>
              <a:pPr/>
              <a:t>‹#›</a:t>
            </a:fld>
            <a:endParaRPr lang="en-US" altLang="en-US"/>
          </a:p>
        </p:txBody>
      </p:sp>
    </p:spTree>
    <p:extLst>
      <p:ext uri="{BB962C8B-B14F-4D97-AF65-F5344CB8AC3E}">
        <p14:creationId xmlns:p14="http://schemas.microsoft.com/office/powerpoint/2010/main" val="99410132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11F347CE-19E9-4DF0-86A7-9A045769283E}" type="slidenum">
              <a:rPr lang="en-US" altLang="en-US">
                <a:solidFill>
                  <a:srgbClr val="FFFFFF"/>
                </a:solidFill>
                <a:latin typeface="Times New Roman" panose="02020603050405020304" pitchFamily="18" charset="0"/>
              </a:rPr>
              <a:pPr eaLnBrk="1"/>
              <a:t>1</a:t>
            </a:fld>
            <a:endParaRPr lang="en-US" altLang="en-US">
              <a:solidFill>
                <a:srgbClr val="FFFFFF"/>
              </a:solidFill>
              <a:latin typeface="Times New Roman" panose="02020603050405020304" pitchFamily="18" charset="0"/>
            </a:endParaRPr>
          </a:p>
        </p:txBody>
      </p:sp>
      <p:sp>
        <p:nvSpPr>
          <p:cNvPr id="13315" name="Rectangle 1"/>
          <p:cNvSpPr>
            <a:spLocks noGrp="1" noRot="1" noChangeAspect="1" noChangeArrowheads="1" noTextEdit="1"/>
          </p:cNvSpPr>
          <p:nvPr>
            <p:ph type="sldImg"/>
          </p:nvPr>
        </p:nvSpPr>
        <p:spPr>
          <a:xfrm>
            <a:off x="1106488" y="812800"/>
            <a:ext cx="5343525" cy="4006850"/>
          </a:xfrm>
          <a:solidFill>
            <a:srgbClr val="FFFFFF"/>
          </a:solidFill>
          <a:ln>
            <a:solidFill>
              <a:srgbClr val="000000"/>
            </a:solidFill>
            <a:miter lim="800000"/>
            <a:headEnd/>
            <a:tailEnd/>
          </a:ln>
        </p:spPr>
      </p:sp>
      <p:sp>
        <p:nvSpPr>
          <p:cNvPr id="13316" name="Rectangle 2"/>
          <p:cNvSpPr>
            <a:spLocks noGrp="1" noChangeArrowheads="1"/>
          </p:cNvSpPr>
          <p:nvPr>
            <p:ph type="body" idx="1"/>
          </p:nvPr>
        </p:nvSpPr>
        <p:spPr>
          <a:xfrm>
            <a:off x="755650" y="5078413"/>
            <a:ext cx="6046788"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54428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10</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03538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5B68D34-C9BB-4F6E-A723-8308E1343F3D}" type="slidenum">
              <a:rPr lang="en-US" altLang="en-US">
                <a:solidFill>
                  <a:srgbClr val="FFFFFF"/>
                </a:solidFill>
                <a:latin typeface="Times New Roman" panose="02020603050405020304" pitchFamily="18" charset="0"/>
              </a:rPr>
              <a:pPr eaLnBrk="1"/>
              <a:t>11</a:t>
            </a:fld>
            <a:endParaRPr lang="en-US" altLang="en-US">
              <a:solidFill>
                <a:srgbClr val="FFFFFF"/>
              </a:solidFill>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1106488" y="812800"/>
            <a:ext cx="5345112" cy="4008438"/>
          </a:xfrm>
        </p:spPr>
      </p:sp>
      <p:sp>
        <p:nvSpPr>
          <p:cNvPr id="2150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025508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12</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735308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13</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116981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95C636E-E200-42DE-8E07-52A4C693E4E5}" type="slidenum">
              <a:rPr lang="en-US" altLang="en-US">
                <a:solidFill>
                  <a:srgbClr val="FFFFFF"/>
                </a:solidFill>
                <a:latin typeface="Times New Roman" panose="02020603050405020304" pitchFamily="18" charset="0"/>
              </a:rPr>
              <a:pPr eaLnBrk="1"/>
              <a:t>2</a:t>
            </a:fld>
            <a:endParaRPr lang="en-US" altLang="en-US">
              <a:solidFill>
                <a:srgbClr val="FFFFFF"/>
              </a:solidFill>
              <a:latin typeface="Times New Roman" panose="02020603050405020304" pitchFamily="18" charset="0"/>
            </a:endParaRPr>
          </a:p>
        </p:txBody>
      </p:sp>
      <p:sp>
        <p:nvSpPr>
          <p:cNvPr id="15363" name="Rectangle 2"/>
          <p:cNvSpPr>
            <a:spLocks noGrp="1" noRot="1" noChangeAspect="1" noChangeArrowheads="1" noTextEdit="1"/>
          </p:cNvSpPr>
          <p:nvPr>
            <p:ph type="sldImg"/>
          </p:nvPr>
        </p:nvSpPr>
        <p:spPr>
          <a:xfrm>
            <a:off x="1106488" y="812800"/>
            <a:ext cx="5345112" cy="4008438"/>
          </a:xfrm>
        </p:spPr>
      </p:sp>
      <p:sp>
        <p:nvSpPr>
          <p:cNvPr id="1536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766470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2A4A739-CC62-44B5-992C-04B5A16D1EEA}" type="slidenum">
              <a:rPr lang="en-US" altLang="en-US">
                <a:solidFill>
                  <a:srgbClr val="FFFFFF"/>
                </a:solidFill>
                <a:latin typeface="Times New Roman" panose="02020603050405020304" pitchFamily="18" charset="0"/>
              </a:rPr>
              <a:pPr eaLnBrk="1"/>
              <a:t>3</a:t>
            </a:fld>
            <a:endParaRPr lang="en-US" altLang="en-US">
              <a:solidFill>
                <a:srgbClr val="FFFFFF"/>
              </a:solidFill>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xfrm>
            <a:off x="1106488" y="812800"/>
            <a:ext cx="5345112" cy="4008438"/>
          </a:xfrm>
        </p:spPr>
      </p:sp>
      <p:sp>
        <p:nvSpPr>
          <p:cNvPr id="14340"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ltLang="en-US" dirty="0"/>
              <a:t>Comparing</a:t>
            </a:r>
            <a:r>
              <a:rPr lang="en-US" altLang="en-US" baseline="0" dirty="0"/>
              <a:t> the last 5 years tonnage, Q4 of 2017 and Q1 of 2018 had the highest volumes. </a:t>
            </a:r>
            <a:endParaRPr lang="en-US" altLang="en-US" dirty="0"/>
          </a:p>
        </p:txBody>
      </p:sp>
    </p:spTree>
    <p:extLst>
      <p:ext uri="{BB962C8B-B14F-4D97-AF65-F5344CB8AC3E}">
        <p14:creationId xmlns:p14="http://schemas.microsoft.com/office/powerpoint/2010/main" val="4140107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C074834-CA19-4DDC-8F9F-A270DEAA3EBD}" type="slidenum">
              <a:rPr lang="en-US" altLang="en-US">
                <a:solidFill>
                  <a:srgbClr val="FFFFFF"/>
                </a:solidFill>
                <a:latin typeface="Times New Roman" panose="02020603050405020304" pitchFamily="18" charset="0"/>
              </a:rPr>
              <a:pPr eaLnBrk="1"/>
              <a:t>4</a:t>
            </a:fld>
            <a:endParaRPr lang="en-US" altLang="en-US">
              <a:solidFill>
                <a:srgbClr val="FFFFFF"/>
              </a:solidFill>
              <a:latin typeface="Times New Roman" panose="02020603050405020304" pitchFamily="18" charset="0"/>
            </a:endParaRPr>
          </a:p>
        </p:txBody>
      </p:sp>
      <p:sp>
        <p:nvSpPr>
          <p:cNvPr id="17411" name="Rectangle 2"/>
          <p:cNvSpPr>
            <a:spLocks noGrp="1" noRot="1" noChangeAspect="1" noChangeArrowheads="1" noTextEdit="1"/>
          </p:cNvSpPr>
          <p:nvPr>
            <p:ph type="sldImg"/>
          </p:nvPr>
        </p:nvSpPr>
        <p:spPr>
          <a:xfrm>
            <a:off x="1106488" y="812800"/>
            <a:ext cx="5345112" cy="4008438"/>
          </a:xfrm>
        </p:spPr>
      </p:sp>
      <p:sp>
        <p:nvSpPr>
          <p:cNvPr id="17412"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847987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6790DF0A-A6A2-4F8A-B6EC-930EFD3A883C}" type="slidenum">
              <a:rPr lang="en-US" altLang="en-US">
                <a:solidFill>
                  <a:srgbClr val="FFFFFF"/>
                </a:solidFill>
                <a:latin typeface="Times New Roman" panose="02020603050405020304" pitchFamily="18" charset="0"/>
              </a:rPr>
              <a:pPr eaLnBrk="1"/>
              <a:t>5</a:t>
            </a:fld>
            <a:endParaRPr lang="en-US" altLang="en-US">
              <a:solidFill>
                <a:srgbClr val="FFFFFF"/>
              </a:solidFill>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xfrm>
            <a:off x="1106488" y="812800"/>
            <a:ext cx="5345112" cy="4008438"/>
          </a:xfrm>
        </p:spPr>
      </p:sp>
      <p:sp>
        <p:nvSpPr>
          <p:cNvPr id="1638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139011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F1F4472-263A-48E1-A800-BC01AC152BB0}" type="slidenum">
              <a:rPr lang="en-US" altLang="en-US">
                <a:solidFill>
                  <a:srgbClr val="FFFFFF"/>
                </a:solidFill>
                <a:latin typeface="Times New Roman" panose="02020603050405020304" pitchFamily="18" charset="0"/>
              </a:rPr>
              <a:pPr eaLnBrk="1"/>
              <a:t>6</a:t>
            </a:fld>
            <a:endParaRPr lang="en-US" altLang="en-US">
              <a:solidFill>
                <a:srgbClr val="FFFFFF"/>
              </a:solidFill>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xfrm>
            <a:off x="1106488" y="812800"/>
            <a:ext cx="5345112" cy="4008438"/>
          </a:xfrm>
        </p:spPr>
      </p:sp>
      <p:sp>
        <p:nvSpPr>
          <p:cNvPr id="18436"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1009243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A21F181D-B137-41DD-9DE7-8C63641F0906}" type="slidenum">
              <a:rPr lang="en-US" altLang="en-US">
                <a:solidFill>
                  <a:srgbClr val="FFFFFF"/>
                </a:solidFill>
                <a:latin typeface="Times New Roman" panose="02020603050405020304" pitchFamily="18" charset="0"/>
              </a:rPr>
              <a:pPr eaLnBrk="1"/>
              <a:t>7</a:t>
            </a:fld>
            <a:endParaRPr lang="en-US" altLang="en-US">
              <a:solidFill>
                <a:srgbClr val="FFFFFF"/>
              </a:solidFill>
              <a:latin typeface="Times New Roman" panose="02020603050405020304" pitchFamily="18" charset="0"/>
            </a:endParaRPr>
          </a:p>
        </p:txBody>
      </p:sp>
      <p:sp>
        <p:nvSpPr>
          <p:cNvPr id="19459"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19460"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122434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8</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68707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BBB1AE2-F0CB-45AD-97EF-9BA6D55D828F}" type="slidenum">
              <a:rPr lang="en-US" altLang="en-US">
                <a:solidFill>
                  <a:srgbClr val="FFFFFF"/>
                </a:solidFill>
                <a:latin typeface="Times New Roman" panose="02020603050405020304" pitchFamily="18" charset="0"/>
              </a:rPr>
              <a:pPr eaLnBrk="1"/>
              <a:t>9</a:t>
            </a:fld>
            <a:endParaRPr lang="en-US" altLang="en-US">
              <a:solidFill>
                <a:srgbClr val="FFFFFF"/>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xfrm>
            <a:off x="1106488" y="812800"/>
            <a:ext cx="5345112" cy="4008438"/>
          </a:xfrm>
        </p:spPr>
      </p:sp>
      <p:sp>
        <p:nvSpPr>
          <p:cNvPr id="2048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499598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778963" y="1289632"/>
            <a:ext cx="5308021" cy="550474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88037" y="587975"/>
            <a:ext cx="6785144" cy="3443853"/>
          </a:xfrm>
        </p:spPr>
        <p:txBody>
          <a:bodyPr anchor="b">
            <a:normAutofit/>
          </a:bodyPr>
          <a:lstStyle>
            <a:lvl1pPr algn="l">
              <a:defRPr sz="4850">
                <a:effectLst/>
              </a:defRPr>
            </a:lvl1pPr>
          </a:lstStyle>
          <a:p>
            <a:r>
              <a:rPr lang="en-US"/>
              <a:t>Click to edit Master title style</a:t>
            </a:r>
            <a:endParaRPr lang="en-US" dirty="0"/>
          </a:p>
        </p:txBody>
      </p:sp>
      <p:sp>
        <p:nvSpPr>
          <p:cNvPr id="3" name="Subtitle 2"/>
          <p:cNvSpPr>
            <a:spLocks noGrp="1"/>
          </p:cNvSpPr>
          <p:nvPr>
            <p:ph type="subTitle" idx="1"/>
          </p:nvPr>
        </p:nvSpPr>
        <p:spPr>
          <a:xfrm>
            <a:off x="588036" y="4237153"/>
            <a:ext cx="5461717" cy="2109242"/>
          </a:xfrm>
        </p:spPr>
        <p:txBody>
          <a:bodyPr anchor="t">
            <a:normAutofit/>
          </a:bodyPr>
          <a:lstStyle>
            <a:lvl1pPr marL="0" indent="0" algn="l">
              <a:buNone/>
              <a:defRPr sz="2205">
                <a:solidFill>
                  <a:schemeClr val="bg2">
                    <a:lumMod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8D1B888-D8CC-4BA1-8B86-0553F74F646A}" type="slidenum">
              <a:rPr lang="en-US" altLang="en-US" smtClean="0"/>
              <a:pPr/>
              <a:t>‹#›</a:t>
            </a:fld>
            <a:endParaRPr lang="en-US" altLang="en-US"/>
          </a:p>
        </p:txBody>
      </p:sp>
    </p:spTree>
    <p:extLst>
      <p:ext uri="{BB962C8B-B14F-4D97-AF65-F5344CB8AC3E}">
        <p14:creationId xmlns:p14="http://schemas.microsoft.com/office/powerpoint/2010/main" val="2052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88037" y="587975"/>
            <a:ext cx="8904552" cy="3443852"/>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a:t>Click icon to add picture</a:t>
            </a:r>
            <a:endParaRPr lang="en-US" dirty="0"/>
          </a:p>
        </p:txBody>
      </p:sp>
      <p:sp>
        <p:nvSpPr>
          <p:cNvPr id="9" name="Text Placeholder 9"/>
          <p:cNvSpPr>
            <a:spLocks noGrp="1"/>
          </p:cNvSpPr>
          <p:nvPr>
            <p:ph type="body" sz="quarter" idx="14"/>
          </p:nvPr>
        </p:nvSpPr>
        <p:spPr>
          <a:xfrm>
            <a:off x="840054" y="4237152"/>
            <a:ext cx="8027163" cy="503978"/>
          </a:xfrm>
        </p:spPr>
        <p:txBody>
          <a:bodyPr anchor="t">
            <a:normAutofit/>
          </a:bodyPr>
          <a:lstStyle>
            <a:lvl1pPr marL="0" indent="0">
              <a:buFontTx/>
              <a:buNone/>
              <a:defRPr sz="1764"/>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33821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904552" cy="3191863"/>
          </a:xfrm>
        </p:spPr>
        <p:txBody>
          <a:bodyPr anchor="ctr">
            <a:normAutofit/>
          </a:bodyPr>
          <a:lstStyle>
            <a:lvl1pPr algn="l">
              <a:defRPr sz="3086" b="0" cap="all"/>
            </a:lvl1pPr>
          </a:lstStyle>
          <a:p>
            <a:r>
              <a:rPr lang="en-US"/>
              <a:t>Click to edit Master title style</a:t>
            </a:r>
            <a:endParaRPr lang="en-US" dirty="0"/>
          </a:p>
        </p:txBody>
      </p:sp>
      <p:sp>
        <p:nvSpPr>
          <p:cNvPr id="3" name="Text Placeholder 2"/>
          <p:cNvSpPr>
            <a:spLocks noGrp="1"/>
          </p:cNvSpPr>
          <p:nvPr>
            <p:ph type="body" idx="1"/>
          </p:nvPr>
        </p:nvSpPr>
        <p:spPr>
          <a:xfrm>
            <a:off x="588036" y="4535805"/>
            <a:ext cx="7037423" cy="2099910"/>
          </a:xfrm>
        </p:spPr>
        <p:txBody>
          <a:bodyPr anchor="ctr">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033093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9" cy="3191863"/>
          </a:xfrm>
        </p:spPr>
        <p:txBody>
          <a:bodyPr anchor="ctr">
            <a:normAutofit/>
          </a:bodyPr>
          <a:lstStyle>
            <a:lvl1pPr algn="l">
              <a:defRPr sz="3086"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76074" y="3779838"/>
            <a:ext cx="7058275" cy="531977"/>
          </a:xfrm>
        </p:spPr>
        <p:txBody>
          <a:bodyPr anchor="ctr"/>
          <a:lstStyle>
            <a:lvl1pPr marL="0" indent="0">
              <a:buFontTx/>
              <a:buNone/>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a:t>Click to edit Master text styles</a:t>
            </a:r>
          </a:p>
        </p:txBody>
      </p:sp>
      <p:sp>
        <p:nvSpPr>
          <p:cNvPr id="3" name="Text Placeholder 2"/>
          <p:cNvSpPr>
            <a:spLocks noGrp="1"/>
          </p:cNvSpPr>
          <p:nvPr>
            <p:ph type="body" idx="1"/>
          </p:nvPr>
        </p:nvSpPr>
        <p:spPr>
          <a:xfrm>
            <a:off x="588037" y="4741133"/>
            <a:ext cx="7036110" cy="1894582"/>
          </a:xfrm>
        </p:spPr>
        <p:txBody>
          <a:bodyPr anchor="ctr">
            <a:normAutofit/>
          </a:bodyPr>
          <a:lstStyle>
            <a:lvl1pPr marL="0" indent="0" algn="l">
              <a:buNone/>
              <a:defRPr sz="2205">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842645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88037" y="3779838"/>
            <a:ext cx="7036110" cy="1871069"/>
          </a:xfrm>
        </p:spPr>
        <p:txBody>
          <a:bodyPr anchor="b">
            <a:normAutofit/>
          </a:bodyPr>
          <a:lstStyle>
            <a:lvl1pPr algn="l">
              <a:defRPr sz="3086" b="0" cap="all"/>
            </a:lvl1pPr>
          </a:lstStyle>
          <a:p>
            <a:r>
              <a:rPr lang="en-US"/>
              <a:t>Click to edit Master title style</a:t>
            </a:r>
            <a:endParaRPr lang="en-US" dirty="0"/>
          </a:p>
        </p:txBody>
      </p:sp>
      <p:sp>
        <p:nvSpPr>
          <p:cNvPr id="3" name="Text Placeholder 2"/>
          <p:cNvSpPr>
            <a:spLocks noGrp="1"/>
          </p:cNvSpPr>
          <p:nvPr>
            <p:ph type="body" idx="1"/>
          </p:nvPr>
        </p:nvSpPr>
        <p:spPr>
          <a:xfrm>
            <a:off x="588036" y="5658160"/>
            <a:ext cx="7037423" cy="977554"/>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1094225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8" cy="3191863"/>
          </a:xfrm>
        </p:spPr>
        <p:txBody>
          <a:bodyPr anchor="ctr">
            <a:normAutofit/>
          </a:bodyPr>
          <a:lstStyle>
            <a:lvl1pPr algn="l">
              <a:defRPr sz="3086"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88037" y="4283816"/>
            <a:ext cx="7036110" cy="1157283"/>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88036" y="5459766"/>
            <a:ext cx="7036109" cy="1175949"/>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122311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296515" cy="3191863"/>
          </a:xfrm>
        </p:spPr>
        <p:txBody>
          <a:bodyPr vert="horz" lIns="91440" tIns="45720" rIns="91440" bIns="45720" rtlCol="0" anchor="ctr">
            <a:normAutofit/>
          </a:bodyPr>
          <a:lstStyle>
            <a:lvl1pPr>
              <a:defRPr lang="en-US" sz="3086"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88037" y="4330481"/>
            <a:ext cx="7036110" cy="923960"/>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88036" y="5254443"/>
            <a:ext cx="7036109" cy="1381272"/>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770667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lgn="l">
              <a:defRPr sz="3086"/>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8037" y="587976"/>
            <a:ext cx="7226286" cy="4153158"/>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20ADA0A-D287-4C6A-B0AC-6CBB74D45C56}" type="slidenum">
              <a:rPr lang="en-US" altLang="en-US" smtClean="0"/>
              <a:pPr/>
              <a:t>‹#›</a:t>
            </a:fld>
            <a:endParaRPr lang="en-US" altLang="en-US"/>
          </a:p>
        </p:txBody>
      </p:sp>
    </p:spTree>
    <p:extLst>
      <p:ext uri="{BB962C8B-B14F-4D97-AF65-F5344CB8AC3E}">
        <p14:creationId xmlns:p14="http://schemas.microsoft.com/office/powerpoint/2010/main" val="3881344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7" y="587975"/>
            <a:ext cx="2253582" cy="4871791"/>
          </a:xfrm>
        </p:spPr>
        <p:txBody>
          <a:bodyPr vert="eaVert">
            <a:normAutofit/>
          </a:bodyPr>
          <a:lstStyle>
            <a:lvl1pPr>
              <a:defRPr sz="3086"/>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8036" y="587975"/>
            <a:ext cx="6449232" cy="60477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D434509-BC07-41CF-A59E-A0395381777F}" type="slidenum">
              <a:rPr lang="en-US" altLang="en-US" smtClean="0"/>
              <a:pPr/>
              <a:t>‹#›</a:t>
            </a:fld>
            <a:endParaRPr lang="en-US" altLang="en-US"/>
          </a:p>
        </p:txBody>
      </p:sp>
    </p:spTree>
    <p:extLst>
      <p:ext uri="{BB962C8B-B14F-4D97-AF65-F5344CB8AC3E}">
        <p14:creationId xmlns:p14="http://schemas.microsoft.com/office/powerpoint/2010/main" val="3867710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Table Placeholder 2"/>
          <p:cNvSpPr>
            <a:spLocks noGrp="1"/>
          </p:cNvSpPr>
          <p:nvPr>
            <p:ph type="tbl" idx="1"/>
          </p:nvPr>
        </p:nvSpPr>
        <p:spPr>
          <a:xfrm>
            <a:off x="503238" y="2160588"/>
            <a:ext cx="9067800" cy="4595812"/>
          </a:xfrm>
        </p:spPr>
        <p:txBody>
          <a:bodyPr/>
          <a:lstStyle/>
          <a:p>
            <a:pPr lvl="0"/>
            <a:endParaRPr lang="en-US" noProof="0"/>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fld id="{456AA387-D150-4598-8C18-FF28C3C1C3B2}" type="slidenum">
              <a:rPr lang="en-US" altLang="en-US"/>
              <a:pPr/>
              <a:t>‹#›</a:t>
            </a:fld>
            <a:endParaRPr lang="en-US" altLang="en-US"/>
          </a:p>
        </p:txBody>
      </p:sp>
    </p:spTree>
    <p:extLst>
      <p:ext uri="{BB962C8B-B14F-4D97-AF65-F5344CB8AC3E}">
        <p14:creationId xmlns:p14="http://schemas.microsoft.com/office/powerpoint/2010/main" val="42813023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Content Placeholder 2"/>
          <p:cNvSpPr>
            <a:spLocks noGrp="1"/>
          </p:cNvSpPr>
          <p:nvPr>
            <p:ph sz="half" idx="1"/>
          </p:nvPr>
        </p:nvSpPr>
        <p:spPr>
          <a:xfrm>
            <a:off x="503238" y="2160588"/>
            <a:ext cx="4457700"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338" y="2160588"/>
            <a:ext cx="4457700" cy="2220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338" y="4533900"/>
            <a:ext cx="4457700" cy="2222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dt" idx="10"/>
          </p:nvPr>
        </p:nvSpPr>
        <p:spPr>
          <a:ln/>
        </p:spPr>
        <p:txBody>
          <a:bodyPr/>
          <a:lstStyle>
            <a:lvl1pPr>
              <a:defRPr/>
            </a:lvl1pPr>
          </a:lstStyle>
          <a:p>
            <a:pPr>
              <a:defRPr/>
            </a:pPr>
            <a:endParaRPr lang="en-US"/>
          </a:p>
        </p:txBody>
      </p:sp>
      <p:sp>
        <p:nvSpPr>
          <p:cNvPr id="7" name="Rectangle 4"/>
          <p:cNvSpPr>
            <a:spLocks noGrp="1" noChangeArrowheads="1"/>
          </p:cNvSpPr>
          <p:nvPr>
            <p:ph type="ftr" idx="11"/>
          </p:nvPr>
        </p:nvSpPr>
        <p:spPr>
          <a:ln/>
        </p:spPr>
        <p:txBody>
          <a:bodyPr/>
          <a:lstStyle>
            <a:lvl1pPr>
              <a:defRPr/>
            </a:lvl1pPr>
          </a:lstStyle>
          <a:p>
            <a:pPr>
              <a:defRPr/>
            </a:pPr>
            <a:endParaRPr lang="en-US"/>
          </a:p>
        </p:txBody>
      </p:sp>
      <p:sp>
        <p:nvSpPr>
          <p:cNvPr id="8" name="Rectangle 5"/>
          <p:cNvSpPr>
            <a:spLocks noGrp="1" noChangeArrowheads="1"/>
          </p:cNvSpPr>
          <p:nvPr>
            <p:ph type="sldNum" idx="12"/>
          </p:nvPr>
        </p:nvSpPr>
        <p:spPr>
          <a:ln/>
        </p:spPr>
        <p:txBody>
          <a:bodyPr/>
          <a:lstStyle>
            <a:lvl1pPr>
              <a:defRPr/>
            </a:lvl1pPr>
          </a:lstStyle>
          <a:p>
            <a:fld id="{2322A964-75DD-4015-9861-6416FD783418}" type="slidenum">
              <a:rPr lang="en-US" altLang="en-US"/>
              <a:pPr/>
              <a:t>‹#›</a:t>
            </a:fld>
            <a:endParaRPr lang="en-US" altLang="en-US"/>
          </a:p>
        </p:txBody>
      </p:sp>
    </p:spTree>
    <p:extLst>
      <p:ext uri="{BB962C8B-B14F-4D97-AF65-F5344CB8AC3E}">
        <p14:creationId xmlns:p14="http://schemas.microsoft.com/office/powerpoint/2010/main" val="112392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a:t>Click to edit Master title style</a:t>
            </a:r>
            <a:endParaRPr lang="en-US" dirty="0"/>
          </a:p>
        </p:txBody>
      </p:sp>
      <p:sp>
        <p:nvSpPr>
          <p:cNvPr id="3" name="Content Placeholder 2"/>
          <p:cNvSpPr>
            <a:spLocks noGrp="1"/>
          </p:cNvSpPr>
          <p:nvPr>
            <p:ph idx="1"/>
          </p:nvPr>
        </p:nvSpPr>
        <p:spPr>
          <a:xfrm>
            <a:off x="588037" y="587975"/>
            <a:ext cx="7226286" cy="4153158"/>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E11AED4-72DA-4DB5-992A-6853E6742B8A}" type="slidenum">
              <a:rPr lang="en-US" altLang="en-US" smtClean="0"/>
              <a:pPr/>
              <a:t>‹#›</a:t>
            </a:fld>
            <a:endParaRPr lang="en-US" altLang="en-US"/>
          </a:p>
        </p:txBody>
      </p:sp>
    </p:spTree>
    <p:extLst>
      <p:ext uri="{BB962C8B-B14F-4D97-AF65-F5344CB8AC3E}">
        <p14:creationId xmlns:p14="http://schemas.microsoft.com/office/powerpoint/2010/main" val="226286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8037" y="2183905"/>
            <a:ext cx="7058276" cy="2557224"/>
          </a:xfrm>
        </p:spPr>
        <p:txBody>
          <a:bodyPr anchor="b">
            <a:normAutofit/>
          </a:bodyPr>
          <a:lstStyle>
            <a:lvl1pPr algn="l">
              <a:defRPr sz="3527" b="0" cap="all"/>
            </a:lvl1pPr>
          </a:lstStyle>
          <a:p>
            <a:r>
              <a:rPr lang="en-US"/>
              <a:t>Click to edit Master title style</a:t>
            </a:r>
            <a:endParaRPr lang="en-US" dirty="0"/>
          </a:p>
        </p:txBody>
      </p:sp>
      <p:sp>
        <p:nvSpPr>
          <p:cNvPr id="3" name="Text Placeholder 2"/>
          <p:cNvSpPr>
            <a:spLocks noGrp="1"/>
          </p:cNvSpPr>
          <p:nvPr>
            <p:ph type="body" idx="1"/>
          </p:nvPr>
        </p:nvSpPr>
        <p:spPr>
          <a:xfrm>
            <a:off x="588037" y="4946454"/>
            <a:ext cx="7058275" cy="1689261"/>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F3AE957-057F-4877-BD65-587F9F8B18E2}" type="slidenum">
              <a:rPr lang="en-US" altLang="en-US" smtClean="0"/>
              <a:pPr/>
              <a:t>‹#›</a:t>
            </a:fld>
            <a:endParaRPr lang="en-US" altLang="en-US"/>
          </a:p>
        </p:txBody>
      </p:sp>
    </p:spTree>
    <p:extLst>
      <p:ext uri="{BB962C8B-B14F-4D97-AF65-F5344CB8AC3E}">
        <p14:creationId xmlns:p14="http://schemas.microsoft.com/office/powerpoint/2010/main" val="163552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11" name="Content Placeholder 3"/>
          <p:cNvSpPr>
            <a:spLocks noGrp="1"/>
          </p:cNvSpPr>
          <p:nvPr>
            <p:ph sz="half" idx="13"/>
          </p:nvPr>
        </p:nvSpPr>
        <p:spPr>
          <a:xfrm>
            <a:off x="588037" y="587975"/>
            <a:ext cx="4354564" cy="415315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5139930" y="587975"/>
            <a:ext cx="4352658" cy="4143822"/>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92D9D39-5B48-41C1-AE58-B09E053A1F44}" type="slidenum">
              <a:rPr lang="en-US" altLang="en-US" smtClean="0"/>
              <a:pPr/>
              <a:t>‹#›</a:t>
            </a:fld>
            <a:endParaRPr lang="en-US" altLang="en-US"/>
          </a:p>
        </p:txBody>
      </p:sp>
    </p:spTree>
    <p:extLst>
      <p:ext uri="{BB962C8B-B14F-4D97-AF65-F5344CB8AC3E}">
        <p14:creationId xmlns:p14="http://schemas.microsoft.com/office/powerpoint/2010/main" val="26788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3" name="Text Placeholder 2"/>
          <p:cNvSpPr>
            <a:spLocks noGrp="1"/>
          </p:cNvSpPr>
          <p:nvPr>
            <p:ph type="body" idx="1"/>
          </p:nvPr>
        </p:nvSpPr>
        <p:spPr>
          <a:xfrm>
            <a:off x="840053" y="587975"/>
            <a:ext cx="4097587" cy="671971"/>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588036" y="1259946"/>
            <a:ext cx="4349603" cy="3481184"/>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52318" y="624724"/>
            <a:ext cx="4149605" cy="635222"/>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139931" y="1259946"/>
            <a:ext cx="4361992" cy="34718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7DC2DEA-8F75-458F-95DA-32B6C1512C1B}" type="slidenum">
              <a:rPr lang="en-US" altLang="en-US" smtClean="0"/>
              <a:pPr/>
              <a:t>‹#›</a:t>
            </a:fld>
            <a:endParaRPr lang="en-US" altLang="en-US"/>
          </a:p>
        </p:txBody>
      </p:sp>
    </p:spTree>
    <p:extLst>
      <p:ext uri="{BB962C8B-B14F-4D97-AF65-F5344CB8AC3E}">
        <p14:creationId xmlns:p14="http://schemas.microsoft.com/office/powerpoint/2010/main" val="133157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C8F0DA8-60F3-4AB6-A670-D7D503C9C2FE}" type="slidenum">
              <a:rPr lang="en-US" altLang="en-US" smtClean="0"/>
              <a:pPr/>
              <a:t>‹#›</a:t>
            </a:fld>
            <a:endParaRPr lang="en-US" altLang="en-US"/>
          </a:p>
        </p:txBody>
      </p:sp>
    </p:spTree>
    <p:extLst>
      <p:ext uri="{BB962C8B-B14F-4D97-AF65-F5344CB8AC3E}">
        <p14:creationId xmlns:p14="http://schemas.microsoft.com/office/powerpoint/2010/main" val="275874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636DF3A-6915-4896-BDAE-3E2B6C894EB9}" type="slidenum">
              <a:rPr lang="en-US" altLang="en-US" smtClean="0"/>
              <a:pPr/>
              <a:t>‹#›</a:t>
            </a:fld>
            <a:endParaRPr lang="en-US" altLang="en-US"/>
          </a:p>
        </p:txBody>
      </p:sp>
    </p:spTree>
    <p:extLst>
      <p:ext uri="{BB962C8B-B14F-4D97-AF65-F5344CB8AC3E}">
        <p14:creationId xmlns:p14="http://schemas.microsoft.com/office/powerpoint/2010/main" val="42124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73704" y="587975"/>
            <a:ext cx="3528219" cy="1679928"/>
          </a:xfrm>
        </p:spPr>
        <p:txBody>
          <a:bodyPr anchor="b">
            <a:normAutofit/>
          </a:bodyPr>
          <a:lstStyle>
            <a:lvl1pPr algn="l">
              <a:defRPr sz="2205" b="0"/>
            </a:lvl1pPr>
          </a:lstStyle>
          <a:p>
            <a:r>
              <a:rPr lang="en-US"/>
              <a:t>Click to edit Master title style</a:t>
            </a:r>
            <a:endParaRPr lang="en-US" dirty="0"/>
          </a:p>
        </p:txBody>
      </p:sp>
      <p:sp>
        <p:nvSpPr>
          <p:cNvPr id="3" name="Content Placeholder 2"/>
          <p:cNvSpPr>
            <a:spLocks noGrp="1"/>
          </p:cNvSpPr>
          <p:nvPr>
            <p:ph idx="1"/>
          </p:nvPr>
        </p:nvSpPr>
        <p:spPr>
          <a:xfrm>
            <a:off x="588036" y="587975"/>
            <a:ext cx="4893419" cy="604774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73704" y="2435898"/>
            <a:ext cx="3528219" cy="2305235"/>
          </a:xfrm>
        </p:spPr>
        <p:txBody>
          <a:bodyPr anchor="t">
            <a:normAutofit/>
          </a:bodyPr>
          <a:lstStyle>
            <a:lvl1pPr marL="0" indent="0">
              <a:buNone/>
              <a:defRPr sz="176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E147AC4-6C24-425C-9A2D-BC53DBF46EEA}" type="slidenum">
              <a:rPr lang="en-US" altLang="en-US" smtClean="0"/>
              <a:pPr/>
              <a:t>‹#›</a:t>
            </a:fld>
            <a:endParaRPr lang="en-US" altLang="en-US"/>
          </a:p>
        </p:txBody>
      </p:sp>
    </p:spTree>
    <p:extLst>
      <p:ext uri="{BB962C8B-B14F-4D97-AF65-F5344CB8AC3E}">
        <p14:creationId xmlns:p14="http://schemas.microsoft.com/office/powerpoint/2010/main" val="209729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6308" y="1595931"/>
            <a:ext cx="3928244" cy="1259946"/>
          </a:xfrm>
        </p:spPr>
        <p:txBody>
          <a:bodyPr anchor="b">
            <a:normAutofit/>
          </a:bodyPr>
          <a:lstStyle>
            <a:lvl1pPr algn="l">
              <a:defRPr sz="2646"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840052" y="1007956"/>
            <a:ext cx="3617046" cy="5291773"/>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a:t>Click icon to add picture</a:t>
            </a:r>
            <a:endParaRPr lang="en-US" dirty="0"/>
          </a:p>
        </p:txBody>
      </p:sp>
      <p:sp>
        <p:nvSpPr>
          <p:cNvPr id="4" name="Text Placeholder 3"/>
          <p:cNvSpPr>
            <a:spLocks noGrp="1"/>
          </p:cNvSpPr>
          <p:nvPr>
            <p:ph type="body" sz="half" idx="2"/>
          </p:nvPr>
        </p:nvSpPr>
        <p:spPr>
          <a:xfrm>
            <a:off x="4956558" y="3023870"/>
            <a:ext cx="3929308" cy="2295901"/>
          </a:xfrm>
        </p:spPr>
        <p:txBody>
          <a:bodyPr anchor="t">
            <a:normAutofit/>
          </a:bodyPr>
          <a:lstStyle>
            <a:lvl1pPr marL="0" indent="0">
              <a:buNone/>
              <a:defRPr sz="198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588037" y="6803708"/>
            <a:ext cx="6407022" cy="402483"/>
          </a:xfrm>
        </p:spPr>
        <p:txBody>
          <a:bodyPr/>
          <a:lstStyle/>
          <a:p>
            <a:pPr>
              <a:defRPr/>
            </a:pPr>
            <a:endParaRPr lang="en-US"/>
          </a:p>
        </p:txBody>
      </p:sp>
      <p:sp>
        <p:nvSpPr>
          <p:cNvPr id="7" name="Slide Number Placeholder 6"/>
          <p:cNvSpPr>
            <a:spLocks noGrp="1"/>
          </p:cNvSpPr>
          <p:nvPr>
            <p:ph type="sldNum" sz="quarter" idx="12"/>
          </p:nvPr>
        </p:nvSpPr>
        <p:spPr/>
        <p:txBody>
          <a:bodyPr/>
          <a:lstStyle/>
          <a:p>
            <a:fld id="{0F80D5C9-F8B9-47E9-A018-84DA1E5C6644}" type="slidenum">
              <a:rPr lang="en-US" altLang="en-US" smtClean="0"/>
              <a:pPr/>
              <a:t>‹#›</a:t>
            </a:fld>
            <a:endParaRPr lang="en-US" altLang="en-US"/>
          </a:p>
        </p:txBody>
      </p:sp>
    </p:spTree>
    <p:extLst>
      <p:ext uri="{BB962C8B-B14F-4D97-AF65-F5344CB8AC3E}">
        <p14:creationId xmlns:p14="http://schemas.microsoft.com/office/powerpoint/2010/main" val="33806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grpSp>
        <p:nvGrpSpPr>
          <p:cNvPr id="7" name="Group 6"/>
          <p:cNvGrpSpPr/>
          <p:nvPr/>
        </p:nvGrpSpPr>
        <p:grpSpPr>
          <a:xfrm>
            <a:off x="7353956" y="4293150"/>
            <a:ext cx="2723506" cy="2930540"/>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88037" y="4955787"/>
            <a:ext cx="7226286" cy="1679928"/>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88037" y="587976"/>
            <a:ext cx="7226286" cy="4153158"/>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91330" y="6803711"/>
            <a:ext cx="1323427" cy="402483"/>
          </a:xfrm>
          <a:prstGeom prst="rect">
            <a:avLst/>
          </a:prstGeom>
        </p:spPr>
        <p:txBody>
          <a:bodyPr vert="horz" lIns="91440" tIns="45720" rIns="91440" bIns="45720" rtlCol="0" anchor="t"/>
          <a:lstStyle>
            <a:lvl1pPr algn="r">
              <a:defRPr sz="1102" b="0" i="0">
                <a:solidFill>
                  <a:schemeClr val="bg2">
                    <a:lumMod val="50000"/>
                  </a:schemeClr>
                </a:solidFill>
                <a:effectLst/>
                <a:latin typeface="+mn-lt"/>
              </a:defRPr>
            </a:lvl1pPr>
          </a:lstStyle>
          <a:p>
            <a:pPr>
              <a:defRPr/>
            </a:pPr>
            <a:endParaRPr lang="en-US"/>
          </a:p>
        </p:txBody>
      </p:sp>
      <p:sp>
        <p:nvSpPr>
          <p:cNvPr id="5" name="Footer Placeholder 4"/>
          <p:cNvSpPr>
            <a:spLocks noGrp="1"/>
          </p:cNvSpPr>
          <p:nvPr>
            <p:ph type="ftr" sz="quarter" idx="3"/>
          </p:nvPr>
        </p:nvSpPr>
        <p:spPr>
          <a:xfrm>
            <a:off x="588037" y="6803708"/>
            <a:ext cx="6407022" cy="402483"/>
          </a:xfrm>
          <a:prstGeom prst="rect">
            <a:avLst/>
          </a:prstGeom>
        </p:spPr>
        <p:txBody>
          <a:bodyPr vert="horz" lIns="91440" tIns="45720" rIns="91440" bIns="45720" rtlCol="0" anchor="t"/>
          <a:lstStyle>
            <a:lvl1pPr algn="l">
              <a:defRPr sz="1102"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8570766" y="6149240"/>
            <a:ext cx="944680" cy="738468"/>
          </a:xfrm>
          <a:prstGeom prst="rect">
            <a:avLst/>
          </a:prstGeom>
        </p:spPr>
        <p:txBody>
          <a:bodyPr vert="horz" lIns="91440" tIns="45720" rIns="91440" bIns="45720" rtlCol="0" anchor="b"/>
          <a:lstStyle>
            <a:lvl1pPr algn="r">
              <a:defRPr sz="3086" b="0" i="0">
                <a:solidFill>
                  <a:schemeClr val="bg2">
                    <a:lumMod val="50000"/>
                  </a:schemeClr>
                </a:solidFill>
                <a:effectLst/>
                <a:latin typeface="+mn-lt"/>
              </a:defRPr>
            </a:lvl1pPr>
          </a:lstStyle>
          <a:p>
            <a:fld id="{EE5084CC-FCD1-4C5A-AB8F-2246CB61D4BD}" type="slidenum">
              <a:rPr lang="en-US" altLang="en-US" smtClean="0"/>
              <a:pPr/>
              <a:t>‹#›</a:t>
            </a:fld>
            <a:endParaRPr lang="en-US" altLang="en-US"/>
          </a:p>
        </p:txBody>
      </p:sp>
      <p:sp>
        <p:nvSpPr>
          <p:cNvPr id="13" name="MSIPCMContentMarking" descr="{&quot;HashCode&quot;:905108722,&quot;Placement&quot;:&quot;Header&quot;,&quot;Top&quot;:0.0,&quot;Left&quot;:0.0,&quot;SlideWidth&quot;:793,&quot;SlideHeight&quot;:595}"/>
          <p:cNvSpPr txBox="1"/>
          <p:nvPr userDrawn="1"/>
        </p:nvSpPr>
        <p:spPr>
          <a:xfrm>
            <a:off x="0" y="0"/>
            <a:ext cx="1387009" cy="234315"/>
          </a:xfrm>
          <a:prstGeom prst="rect">
            <a:avLst/>
          </a:prstGeom>
          <a:noFill/>
        </p:spPr>
        <p:txBody>
          <a:bodyPr vert="horz" wrap="square" lIns="0" tIns="0" rIns="0" bIns="0" rtlCol="0" anchor="ctr" anchorCtr="1">
            <a:spAutoFit/>
          </a:bodyPr>
          <a:lstStyle/>
          <a:p>
            <a:pPr algn="l">
              <a:spcBef>
                <a:spcPct val="0"/>
              </a:spcBef>
              <a:spcAft>
                <a:spcPct val="0"/>
              </a:spcAft>
            </a:pPr>
            <a:r>
              <a:rPr lang="en-US" sz="1000">
                <a:solidFill>
                  <a:srgbClr val="747474"/>
                </a:solidFill>
                <a:latin typeface="Delivery" panose="020F0503020204020204" pitchFamily="34" charset="0"/>
              </a:rPr>
              <a:t>FOR INTERNAL USE</a:t>
            </a:r>
          </a:p>
        </p:txBody>
      </p:sp>
    </p:spTree>
    <p:extLst>
      <p:ext uri="{BB962C8B-B14F-4D97-AF65-F5344CB8AC3E}">
        <p14:creationId xmlns:p14="http://schemas.microsoft.com/office/powerpoint/2010/main" val="2211854526"/>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 id="2147483753" r:id="rId18"/>
    <p:sldLayoutId id="2147483754" r:id="rId19"/>
  </p:sldLayoutIdLst>
  <p:txStyles>
    <p:titleStyle>
      <a:lvl1pPr algn="l" defTabSz="503972" rtl="0" eaLnBrk="1" latinLnBrk="0" hangingPunct="1">
        <a:spcBef>
          <a:spcPct val="0"/>
        </a:spcBef>
        <a:buNone/>
        <a:defRPr sz="3527"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982"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2205" kern="1200" cap="none">
          <a:solidFill>
            <a:schemeClr val="bg2">
              <a:lumMod val="75000"/>
            </a:schemeClr>
          </a:solidFill>
          <a:effectLst/>
          <a:latin typeface="+mn-lt"/>
          <a:ea typeface="+mn-ea"/>
          <a:cs typeface="+mn-cs"/>
        </a:defRPr>
      </a:lvl1pPr>
      <a:lvl2pPr marL="818954"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984" kern="1200" cap="none">
          <a:solidFill>
            <a:schemeClr val="bg2">
              <a:lumMod val="75000"/>
            </a:schemeClr>
          </a:solidFill>
          <a:effectLst/>
          <a:latin typeface="+mn-lt"/>
          <a:ea typeface="+mn-ea"/>
          <a:cs typeface="+mn-cs"/>
        </a:defRPr>
      </a:lvl2pPr>
      <a:lvl3pPr marL="1322925"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764" kern="1200" cap="none">
          <a:solidFill>
            <a:schemeClr val="bg2">
              <a:lumMod val="75000"/>
            </a:schemeClr>
          </a:solidFill>
          <a:effectLst/>
          <a:latin typeface="+mn-lt"/>
          <a:ea typeface="+mn-ea"/>
          <a:cs typeface="+mn-cs"/>
        </a:defRPr>
      </a:lvl3pPr>
      <a:lvl4pPr marL="1700904"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4pPr>
      <a:lvl5pPr marL="2204876"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5pPr>
      <a:lvl6pPr marL="2771844"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6pPr>
      <a:lvl7pPr marL="3275815"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7pPr>
      <a:lvl8pPr marL="3779787"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8pPr>
      <a:lvl9pPr marL="4283758"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9pPr>
    </p:bodyStyle>
    <p:otherStyle>
      <a:defPPr>
        <a:defRPr lang="en-US"/>
      </a:defPPr>
      <a:lvl1pPr marL="0" algn="l" defTabSz="503972" rtl="0" eaLnBrk="1" latinLnBrk="0" hangingPunct="1">
        <a:defRPr sz="1984" kern="1200">
          <a:solidFill>
            <a:schemeClr val="tx1"/>
          </a:solidFill>
          <a:latin typeface="+mn-lt"/>
          <a:ea typeface="+mn-ea"/>
          <a:cs typeface="+mn-cs"/>
        </a:defRPr>
      </a:lvl1pPr>
      <a:lvl2pPr marL="503972" algn="l" defTabSz="503972" rtl="0" eaLnBrk="1" latinLnBrk="0" hangingPunct="1">
        <a:defRPr sz="1984" kern="1200">
          <a:solidFill>
            <a:schemeClr val="tx1"/>
          </a:solidFill>
          <a:latin typeface="+mn-lt"/>
          <a:ea typeface="+mn-ea"/>
          <a:cs typeface="+mn-cs"/>
        </a:defRPr>
      </a:lvl2pPr>
      <a:lvl3pPr marL="1007943" algn="l" defTabSz="503972" rtl="0" eaLnBrk="1" latinLnBrk="0" hangingPunct="1">
        <a:defRPr sz="1984" kern="1200">
          <a:solidFill>
            <a:schemeClr val="tx1"/>
          </a:solidFill>
          <a:latin typeface="+mn-lt"/>
          <a:ea typeface="+mn-ea"/>
          <a:cs typeface="+mn-cs"/>
        </a:defRPr>
      </a:lvl3pPr>
      <a:lvl4pPr marL="1511915" algn="l" defTabSz="503972" rtl="0" eaLnBrk="1" latinLnBrk="0" hangingPunct="1">
        <a:defRPr sz="1984" kern="1200">
          <a:solidFill>
            <a:schemeClr val="tx1"/>
          </a:solidFill>
          <a:latin typeface="+mn-lt"/>
          <a:ea typeface="+mn-ea"/>
          <a:cs typeface="+mn-cs"/>
        </a:defRPr>
      </a:lvl4pPr>
      <a:lvl5pPr marL="2015886" algn="l" defTabSz="503972" rtl="0" eaLnBrk="1" latinLnBrk="0" hangingPunct="1">
        <a:defRPr sz="1984" kern="1200">
          <a:solidFill>
            <a:schemeClr val="tx1"/>
          </a:solidFill>
          <a:latin typeface="+mn-lt"/>
          <a:ea typeface="+mn-ea"/>
          <a:cs typeface="+mn-cs"/>
        </a:defRPr>
      </a:lvl5pPr>
      <a:lvl6pPr marL="2519858" algn="l" defTabSz="503972" rtl="0" eaLnBrk="1" latinLnBrk="0" hangingPunct="1">
        <a:defRPr sz="1984" kern="1200">
          <a:solidFill>
            <a:schemeClr val="tx1"/>
          </a:solidFill>
          <a:latin typeface="+mn-lt"/>
          <a:ea typeface="+mn-ea"/>
          <a:cs typeface="+mn-cs"/>
        </a:defRPr>
      </a:lvl6pPr>
      <a:lvl7pPr marL="3023829" algn="l" defTabSz="503972" rtl="0" eaLnBrk="1" latinLnBrk="0" hangingPunct="1">
        <a:defRPr sz="1984" kern="1200">
          <a:solidFill>
            <a:schemeClr val="tx1"/>
          </a:solidFill>
          <a:latin typeface="+mn-lt"/>
          <a:ea typeface="+mn-ea"/>
          <a:cs typeface="+mn-cs"/>
        </a:defRPr>
      </a:lvl7pPr>
      <a:lvl8pPr marL="3527801" algn="l" defTabSz="503972" rtl="0" eaLnBrk="1" latinLnBrk="0" hangingPunct="1">
        <a:defRPr sz="1984" kern="1200">
          <a:solidFill>
            <a:schemeClr val="tx1"/>
          </a:solidFill>
          <a:latin typeface="+mn-lt"/>
          <a:ea typeface="+mn-ea"/>
          <a:cs typeface="+mn-cs"/>
        </a:defRPr>
      </a:lvl8pPr>
      <a:lvl9pPr marL="4031772" algn="l" defTabSz="503972"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19.xml"/><Relationship Id="rId4" Type="http://schemas.openxmlformats.org/officeDocument/2006/relationships/chart" Target="../charts/char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9.xm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
          <p:cNvSpPr txBox="1">
            <a:spLocks noChangeArrowheads="1"/>
          </p:cNvSpPr>
          <p:nvPr/>
        </p:nvSpPr>
        <p:spPr bwMode="auto">
          <a:xfrm>
            <a:off x="315912" y="1112837"/>
            <a:ext cx="93837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r>
              <a:rPr lang="en-US" altLang="en-US" sz="4000" b="1" dirty="0">
                <a:latin typeface="Calibri" panose="020F0502020204030204" pitchFamily="34" charset="0"/>
                <a:cs typeface="Calibri" panose="020F0502020204030204" pitchFamily="34" charset="0"/>
              </a:rPr>
              <a:t>Sri Lanka Logistics &amp; Freight Forwarders Association</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a:p>
            <a:pPr algn="ctr" eaLnBrk="1"/>
            <a:r>
              <a:rPr lang="en-US" altLang="en-US" sz="3200" b="1" u="sng" dirty="0">
                <a:solidFill>
                  <a:srgbClr val="C00000"/>
                </a:solidFill>
                <a:latin typeface="Calibri" panose="020F0502020204030204" pitchFamily="34" charset="0"/>
                <a:cs typeface="Calibri" panose="020F0502020204030204" pitchFamily="34" charset="0"/>
              </a:rPr>
              <a:t>2023   Statistics</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p:txBody>
      </p:sp>
      <p:sp>
        <p:nvSpPr>
          <p:cNvPr id="4" name="Text Box 1"/>
          <p:cNvSpPr txBox="1">
            <a:spLocks noChangeArrowheads="1"/>
          </p:cNvSpPr>
          <p:nvPr/>
        </p:nvSpPr>
        <p:spPr bwMode="auto">
          <a:xfrm>
            <a:off x="1611312" y="3322637"/>
            <a:ext cx="6857999"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lnSpc>
                <a:spcPct val="100000"/>
              </a:lnSpc>
              <a:spcBef>
                <a:spcPts val="700"/>
              </a:spcBef>
              <a:buClrTx/>
              <a:buSzPct val="65000"/>
              <a:buFontTx/>
              <a:buNone/>
            </a:pPr>
            <a:r>
              <a:rPr lang="en-US" altLang="en-US" sz="3200" b="1" dirty="0">
                <a:solidFill>
                  <a:srgbClr val="FFFF00"/>
                </a:solidFill>
                <a:latin typeface="Calibri" panose="020F0502020204030204" pitchFamily="34" charset="0"/>
                <a:cs typeface="Calibri" panose="020F0502020204030204" pitchFamily="34" charset="0"/>
              </a:rPr>
              <a:t>Q1-Q2</a:t>
            </a:r>
          </a:p>
          <a:p>
            <a:pPr algn="ctr" eaLnBrk="1">
              <a:lnSpc>
                <a:spcPct val="100000"/>
              </a:lnSpc>
              <a:spcBef>
                <a:spcPts val="700"/>
              </a:spcBef>
              <a:buClrTx/>
              <a:buSzPct val="65000"/>
              <a:buFontTx/>
              <a:buNone/>
            </a:pPr>
            <a:r>
              <a:rPr lang="en-US" altLang="en-US" sz="2800" b="1" dirty="0">
                <a:solidFill>
                  <a:srgbClr val="FFFF00"/>
                </a:solidFill>
                <a:latin typeface="Calibri" panose="020F0502020204030204" pitchFamily="34" charset="0"/>
                <a:cs typeface="Calibri" panose="020F0502020204030204" pitchFamily="34" charset="0"/>
              </a:rPr>
              <a:t>Jan – Jul</a:t>
            </a: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eaLnBrk="1">
              <a:lnSpc>
                <a:spcPct val="100000"/>
              </a:lnSpc>
              <a:spcBef>
                <a:spcPts val="700"/>
              </a:spcBef>
              <a:buClrTx/>
              <a:buSzPct val="65000"/>
              <a:buFontTx/>
              <a:buNone/>
            </a:pPr>
            <a:r>
              <a:rPr lang="en-US" altLang="en-US" sz="2400" b="1" u="sng" dirty="0">
                <a:solidFill>
                  <a:srgbClr val="E6E6FF"/>
                </a:solidFill>
                <a:latin typeface="Calibri" panose="020F0502020204030204" pitchFamily="34" charset="0"/>
                <a:cs typeface="Calibri" panose="020F0502020204030204" pitchFamily="34" charset="0"/>
              </a:rPr>
              <a:t>Source : </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rgbClr val="E6E6FF"/>
                </a:solidFill>
                <a:latin typeface="Calibri" panose="020F0502020204030204" pitchFamily="34" charset="0"/>
                <a:cs typeface="Calibri" panose="020F0502020204030204" pitchFamily="34" charset="0"/>
              </a:rPr>
              <a:t>Sri Lankan Airlines </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rgbClr val="E6E6FF"/>
                </a:solidFill>
                <a:latin typeface="Calibri" panose="020F0502020204030204" pitchFamily="34" charset="0"/>
                <a:cs typeface="Calibri" panose="020F0502020204030204" pitchFamily="34" charset="0"/>
              </a:rPr>
              <a:t>SLPA</a:t>
            </a: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808037"/>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dirty="0">
                <a:solidFill>
                  <a:srgbClr val="000000"/>
                </a:solidFill>
                <a:latin typeface="Arial" panose="020B0604020202020204" pitchFamily="34" charset="0"/>
                <a:cs typeface="Arial" panose="020B0604020202020204" pitchFamily="34" charset="0"/>
              </a:rPr>
              <a:t>Total OCEAN imports In TEU</a:t>
            </a:r>
            <a:r>
              <a:rPr lang="en-US" altLang="en-US" sz="2400" b="1" cap="none" dirty="0">
                <a:solidFill>
                  <a:srgbClr val="000000"/>
                </a:solidFill>
                <a:latin typeface="Arial" panose="020B0604020202020204" pitchFamily="34" charset="0"/>
                <a:cs typeface="Arial" panose="020B0604020202020204" pitchFamily="34" charset="0"/>
              </a:rPr>
              <a:t>s</a:t>
            </a:r>
            <a:br>
              <a:rPr lang="en-US" altLang="en-US" sz="2400" b="1" dirty="0">
                <a:solidFill>
                  <a:srgbClr val="000000"/>
                </a:solidFill>
                <a:latin typeface="Arial" panose="020B0604020202020204" pitchFamily="34" charset="0"/>
                <a:cs typeface="Arial" panose="020B0604020202020204" pitchFamily="34" charset="0"/>
              </a:rPr>
            </a:br>
            <a:r>
              <a:rPr lang="en-US" altLang="en-US" sz="2400" b="1" dirty="0">
                <a:solidFill>
                  <a:srgbClr val="000000"/>
                </a:solidFill>
                <a:latin typeface="Arial" panose="020B0604020202020204" pitchFamily="34" charset="0"/>
                <a:cs typeface="Arial" panose="020B0604020202020204" pitchFamily="34" charset="0"/>
              </a:rPr>
              <a:t>Quarterly</a:t>
            </a:r>
            <a:endParaRPr lang="en-US" altLang="en-US" sz="2400" b="1" cap="none" dirty="0">
              <a:solidFill>
                <a:schemeClr val="bg1"/>
              </a:solidFill>
            </a:endParaRPr>
          </a:p>
        </p:txBody>
      </p:sp>
      <p:sp>
        <p:nvSpPr>
          <p:cNvPr id="9" name="Rectangle 4"/>
          <p:cNvSpPr>
            <a:spLocks noChangeArrowheads="1"/>
          </p:cNvSpPr>
          <p:nvPr/>
        </p:nvSpPr>
        <p:spPr bwMode="auto">
          <a:xfrm>
            <a:off x="-1" y="6448053"/>
            <a:ext cx="10080625" cy="1111621"/>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Laden Containers in Q2 2023 has recorded the least since 2019 except for pandemic year 2020.</a:t>
            </a:r>
          </a:p>
          <a:p>
            <a:pPr marL="171450" indent="-171450">
              <a:buFont typeface="Arial" panose="020B0604020202020204" pitchFamily="34" charset="0"/>
              <a:buChar char="•"/>
            </a:pPr>
            <a:r>
              <a:rPr lang="en-US" altLang="en-US" sz="1600" b="1" dirty="0"/>
              <a:t>We can see a decrease in empty containers, which reached a very high value in 2022, in both quarters of this year.</a:t>
            </a:r>
          </a:p>
        </p:txBody>
      </p:sp>
      <p:graphicFrame>
        <p:nvGraphicFramePr>
          <p:cNvPr id="2" name="Chart 1">
            <a:extLst>
              <a:ext uri="{FF2B5EF4-FFF2-40B4-BE49-F238E27FC236}">
                <a16:creationId xmlns:a16="http://schemas.microsoft.com/office/drawing/2014/main" id="{520C957A-96F3-9CFD-8E61-EA8081157287}"/>
              </a:ext>
            </a:extLst>
          </p:cNvPr>
          <p:cNvGraphicFramePr>
            <a:graphicFrameLocks/>
          </p:cNvGraphicFramePr>
          <p:nvPr>
            <p:extLst>
              <p:ext uri="{D42A27DB-BD31-4B8C-83A1-F6EECF244321}">
                <p14:modId xmlns:p14="http://schemas.microsoft.com/office/powerpoint/2010/main" val="3520252622"/>
              </p:ext>
            </p:extLst>
          </p:nvPr>
        </p:nvGraphicFramePr>
        <p:xfrm>
          <a:off x="468312" y="808036"/>
          <a:ext cx="9143999" cy="32450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a:extLst>
              <a:ext uri="{FF2B5EF4-FFF2-40B4-BE49-F238E27FC236}">
                <a16:creationId xmlns:a16="http://schemas.microsoft.com/office/drawing/2014/main" id="{1C7D7A70-AB9B-680C-D822-755AB37DAB75}"/>
              </a:ext>
            </a:extLst>
          </p:cNvPr>
          <p:cNvGraphicFramePr>
            <a:graphicFrameLocks noGrp="1"/>
          </p:cNvGraphicFramePr>
          <p:nvPr>
            <p:extLst>
              <p:ext uri="{D42A27DB-BD31-4B8C-83A1-F6EECF244321}">
                <p14:modId xmlns:p14="http://schemas.microsoft.com/office/powerpoint/2010/main" val="3986398103"/>
              </p:ext>
            </p:extLst>
          </p:nvPr>
        </p:nvGraphicFramePr>
        <p:xfrm>
          <a:off x="392113" y="4053093"/>
          <a:ext cx="9220197" cy="2394959"/>
        </p:xfrm>
        <a:graphic>
          <a:graphicData uri="http://schemas.openxmlformats.org/drawingml/2006/table">
            <a:tbl>
              <a:tblPr>
                <a:tableStyleId>{5C22544A-7EE6-4342-B048-85BDC9FD1C3A}</a:tableStyleId>
              </a:tblPr>
              <a:tblGrid>
                <a:gridCol w="1233097">
                  <a:extLst>
                    <a:ext uri="{9D8B030D-6E8A-4147-A177-3AD203B41FA5}">
                      <a16:colId xmlns:a16="http://schemas.microsoft.com/office/drawing/2014/main" val="1086485884"/>
                    </a:ext>
                  </a:extLst>
                </a:gridCol>
                <a:gridCol w="798710">
                  <a:extLst>
                    <a:ext uri="{9D8B030D-6E8A-4147-A177-3AD203B41FA5}">
                      <a16:colId xmlns:a16="http://schemas.microsoft.com/office/drawing/2014/main" val="3650115360"/>
                    </a:ext>
                  </a:extLst>
                </a:gridCol>
                <a:gridCol w="798710">
                  <a:extLst>
                    <a:ext uri="{9D8B030D-6E8A-4147-A177-3AD203B41FA5}">
                      <a16:colId xmlns:a16="http://schemas.microsoft.com/office/drawing/2014/main" val="348382288"/>
                    </a:ext>
                  </a:extLst>
                </a:gridCol>
                <a:gridCol w="798710">
                  <a:extLst>
                    <a:ext uri="{9D8B030D-6E8A-4147-A177-3AD203B41FA5}">
                      <a16:colId xmlns:a16="http://schemas.microsoft.com/office/drawing/2014/main" val="3769832986"/>
                    </a:ext>
                  </a:extLst>
                </a:gridCol>
                <a:gridCol w="798710">
                  <a:extLst>
                    <a:ext uri="{9D8B030D-6E8A-4147-A177-3AD203B41FA5}">
                      <a16:colId xmlns:a16="http://schemas.microsoft.com/office/drawing/2014/main" val="1035806639"/>
                    </a:ext>
                  </a:extLst>
                </a:gridCol>
                <a:gridCol w="798710">
                  <a:extLst>
                    <a:ext uri="{9D8B030D-6E8A-4147-A177-3AD203B41FA5}">
                      <a16:colId xmlns:a16="http://schemas.microsoft.com/office/drawing/2014/main" val="2336079881"/>
                    </a:ext>
                  </a:extLst>
                </a:gridCol>
                <a:gridCol w="798710">
                  <a:extLst>
                    <a:ext uri="{9D8B030D-6E8A-4147-A177-3AD203B41FA5}">
                      <a16:colId xmlns:a16="http://schemas.microsoft.com/office/drawing/2014/main" val="3506457513"/>
                    </a:ext>
                  </a:extLst>
                </a:gridCol>
                <a:gridCol w="798710">
                  <a:extLst>
                    <a:ext uri="{9D8B030D-6E8A-4147-A177-3AD203B41FA5}">
                      <a16:colId xmlns:a16="http://schemas.microsoft.com/office/drawing/2014/main" val="3492342571"/>
                    </a:ext>
                  </a:extLst>
                </a:gridCol>
                <a:gridCol w="798710">
                  <a:extLst>
                    <a:ext uri="{9D8B030D-6E8A-4147-A177-3AD203B41FA5}">
                      <a16:colId xmlns:a16="http://schemas.microsoft.com/office/drawing/2014/main" val="1247485947"/>
                    </a:ext>
                  </a:extLst>
                </a:gridCol>
                <a:gridCol w="798710">
                  <a:extLst>
                    <a:ext uri="{9D8B030D-6E8A-4147-A177-3AD203B41FA5}">
                      <a16:colId xmlns:a16="http://schemas.microsoft.com/office/drawing/2014/main" val="2470156091"/>
                    </a:ext>
                  </a:extLst>
                </a:gridCol>
                <a:gridCol w="798710">
                  <a:extLst>
                    <a:ext uri="{9D8B030D-6E8A-4147-A177-3AD203B41FA5}">
                      <a16:colId xmlns:a16="http://schemas.microsoft.com/office/drawing/2014/main" val="118602895"/>
                    </a:ext>
                  </a:extLst>
                </a:gridCol>
              </a:tblGrid>
              <a:tr h="342137">
                <a:tc rowSpan="2">
                  <a:txBody>
                    <a:bodyPr/>
                    <a:lstStyle/>
                    <a:p>
                      <a:pPr algn="ct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gridSpan="2">
                  <a:txBody>
                    <a:bodyPr/>
                    <a:lstStyle/>
                    <a:p>
                      <a:pPr algn="ctr" rtl="0" fontAlgn="ctr"/>
                      <a:r>
                        <a:rPr lang="en-US" sz="1100" b="1" u="none" strike="noStrike" dirty="0">
                          <a:effectLst/>
                        </a:rPr>
                        <a:t>2019</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hMerge="1">
                  <a:txBody>
                    <a:bodyPr/>
                    <a:lstStyle/>
                    <a:p>
                      <a:endParaRPr lang="en-US"/>
                    </a:p>
                  </a:txBody>
                  <a:tcPr/>
                </a:tc>
                <a:tc gridSpan="2">
                  <a:txBody>
                    <a:bodyPr/>
                    <a:lstStyle/>
                    <a:p>
                      <a:pPr algn="ctr" rtl="0" fontAlgn="ctr"/>
                      <a:r>
                        <a:rPr lang="en-US" sz="1100" b="1" u="none" strike="noStrike" dirty="0">
                          <a:effectLst/>
                        </a:rPr>
                        <a:t>2020</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hMerge="1">
                  <a:txBody>
                    <a:bodyPr/>
                    <a:lstStyle/>
                    <a:p>
                      <a:endParaRPr lang="en-US"/>
                    </a:p>
                  </a:txBody>
                  <a:tcPr/>
                </a:tc>
                <a:tc gridSpan="2">
                  <a:txBody>
                    <a:bodyPr/>
                    <a:lstStyle/>
                    <a:p>
                      <a:pPr algn="ctr" rtl="0" fontAlgn="ctr"/>
                      <a:r>
                        <a:rPr lang="en-US" sz="1100" b="1" u="none" strike="noStrike" dirty="0">
                          <a:effectLst/>
                        </a:rPr>
                        <a:t>2021</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hMerge="1">
                  <a:txBody>
                    <a:bodyPr/>
                    <a:lstStyle/>
                    <a:p>
                      <a:endParaRPr lang="en-US"/>
                    </a:p>
                  </a:txBody>
                  <a:tcPr/>
                </a:tc>
                <a:tc gridSpan="2">
                  <a:txBody>
                    <a:bodyPr/>
                    <a:lstStyle/>
                    <a:p>
                      <a:pPr algn="ctr" rtl="0" fontAlgn="ctr"/>
                      <a:r>
                        <a:rPr lang="en-US" sz="1100" b="1" u="none" strike="noStrike" dirty="0">
                          <a:effectLst/>
                        </a:rPr>
                        <a:t>2022</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hMerge="1">
                  <a:txBody>
                    <a:bodyPr/>
                    <a:lstStyle/>
                    <a:p>
                      <a:endParaRPr lang="en-US"/>
                    </a:p>
                  </a:txBody>
                  <a:tcPr/>
                </a:tc>
                <a:tc gridSpan="2">
                  <a:txBody>
                    <a:bodyPr/>
                    <a:lstStyle/>
                    <a:p>
                      <a:pPr algn="ctr" rtl="0" fontAlgn="ctr"/>
                      <a:r>
                        <a:rPr lang="en-US" sz="1100" b="1" u="none" strike="noStrike">
                          <a:effectLst/>
                        </a:rPr>
                        <a:t>2023</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hMerge="1">
                  <a:txBody>
                    <a:bodyPr/>
                    <a:lstStyle/>
                    <a:p>
                      <a:endParaRPr lang="en-US"/>
                    </a:p>
                  </a:txBody>
                  <a:tcPr/>
                </a:tc>
                <a:extLst>
                  <a:ext uri="{0D108BD9-81ED-4DB2-BD59-A6C34878D82A}">
                    <a16:rowId xmlns:a16="http://schemas.microsoft.com/office/drawing/2014/main" val="1797007210"/>
                  </a:ext>
                </a:extLst>
              </a:tr>
              <a:tr h="342137">
                <a:tc vMerge="1">
                  <a:txBody>
                    <a:bodyPr/>
                    <a:lstStyle/>
                    <a:p>
                      <a:endParaRPr lang="en-US"/>
                    </a:p>
                  </a:txBody>
                  <a:tcPr/>
                </a:tc>
                <a:tc>
                  <a:txBody>
                    <a:bodyPr/>
                    <a:lstStyle/>
                    <a:p>
                      <a:pPr algn="ctr" rtl="0" fontAlgn="ctr"/>
                      <a:r>
                        <a:rPr lang="en-US" sz="1100" b="1" u="none" strike="noStrike">
                          <a:effectLst/>
                        </a:rPr>
                        <a:t>Laden</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dirty="0">
                          <a:effectLst/>
                        </a:rPr>
                        <a:t>Empty</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a:effectLst/>
                        </a:rPr>
                        <a:t>Laden</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a:effectLst/>
                        </a:rPr>
                        <a:t>Empty</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a:effectLst/>
                        </a:rPr>
                        <a:t>Laden</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a:effectLst/>
                        </a:rPr>
                        <a:t>Empty</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a:effectLst/>
                        </a:rPr>
                        <a:t>Laden</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dirty="0">
                          <a:effectLst/>
                        </a:rPr>
                        <a:t>Empty</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dirty="0">
                          <a:effectLst/>
                        </a:rPr>
                        <a:t>Laden</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ctr" rtl="0" fontAlgn="ctr"/>
                      <a:r>
                        <a:rPr lang="en-US" sz="1100" b="1" u="none" strike="noStrike" dirty="0">
                          <a:effectLst/>
                        </a:rPr>
                        <a:t>Empty</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extLst>
                  <a:ext uri="{0D108BD9-81ED-4DB2-BD59-A6C34878D82A}">
                    <a16:rowId xmlns:a16="http://schemas.microsoft.com/office/drawing/2014/main" val="3162272774"/>
                  </a:ext>
                </a:extLst>
              </a:tr>
              <a:tr h="342137">
                <a:tc>
                  <a:txBody>
                    <a:bodyPr/>
                    <a:lstStyle/>
                    <a:p>
                      <a:pPr algn="ctr" rtl="0" fontAlgn="ctr"/>
                      <a:r>
                        <a:rPr lang="en-US" sz="1100" b="1" u="none" strike="noStrike" dirty="0">
                          <a:effectLst/>
                        </a:rPr>
                        <a:t>1st Quarter</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r" rtl="0" fontAlgn="ctr"/>
                      <a:r>
                        <a:rPr lang="en-US" sz="1100" b="1" u="none" strike="noStrike" dirty="0">
                          <a:effectLst/>
                        </a:rPr>
                        <a:t>142,723</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15,754</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151,144</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10,166</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148,665</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8,860</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140,748</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16,397</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96,196</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15,520</a:t>
                      </a:r>
                      <a:endParaRPr lang="en-US" sz="1100" b="1" i="0" u="none" strike="noStrike">
                        <a:solidFill>
                          <a:srgbClr val="000000"/>
                        </a:solidFill>
                        <a:effectLst/>
                        <a:latin typeface="Century Gothic" panose="020B0502020202020204" pitchFamily="34" charset="0"/>
                      </a:endParaRPr>
                    </a:p>
                  </a:txBody>
                  <a:tcPr marL="6589" marR="6589" marT="6589" marB="0" anchor="ctr"/>
                </a:tc>
                <a:extLst>
                  <a:ext uri="{0D108BD9-81ED-4DB2-BD59-A6C34878D82A}">
                    <a16:rowId xmlns:a16="http://schemas.microsoft.com/office/drawing/2014/main" val="2291494386"/>
                  </a:ext>
                </a:extLst>
              </a:tr>
              <a:tr h="342137">
                <a:tc>
                  <a:txBody>
                    <a:bodyPr/>
                    <a:lstStyle/>
                    <a:p>
                      <a:pPr algn="ctr" rtl="0" fontAlgn="ctr"/>
                      <a:r>
                        <a:rPr lang="en-US" sz="1100" b="1" u="none" strike="noStrike" dirty="0">
                          <a:effectLst/>
                        </a:rPr>
                        <a:t>2nd Quarter</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r" rtl="0" fontAlgn="ctr"/>
                      <a:r>
                        <a:rPr lang="en-US" sz="1100" b="1" u="none" strike="noStrike">
                          <a:effectLst/>
                        </a:rPr>
                        <a:t>141,240</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10,172</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82,171</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12,092</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143,074</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9,532</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101,084</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16,388</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99,749</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13,350</a:t>
                      </a:r>
                      <a:endParaRPr lang="en-US" sz="1100" b="1" i="0" u="none" strike="noStrike">
                        <a:solidFill>
                          <a:srgbClr val="000000"/>
                        </a:solidFill>
                        <a:effectLst/>
                        <a:latin typeface="Century Gothic" panose="020B0502020202020204" pitchFamily="34" charset="0"/>
                      </a:endParaRPr>
                    </a:p>
                  </a:txBody>
                  <a:tcPr marL="6589" marR="6589" marT="6589" marB="0" anchor="ctr"/>
                </a:tc>
                <a:extLst>
                  <a:ext uri="{0D108BD9-81ED-4DB2-BD59-A6C34878D82A}">
                    <a16:rowId xmlns:a16="http://schemas.microsoft.com/office/drawing/2014/main" val="2140579189"/>
                  </a:ext>
                </a:extLst>
              </a:tr>
              <a:tr h="342137">
                <a:tc>
                  <a:txBody>
                    <a:bodyPr/>
                    <a:lstStyle/>
                    <a:p>
                      <a:pPr algn="ctr" rtl="0" fontAlgn="ctr"/>
                      <a:r>
                        <a:rPr lang="en-US" sz="1100" b="1" u="none" strike="noStrike">
                          <a:effectLst/>
                        </a:rPr>
                        <a:t>3rd Quarter</a:t>
                      </a:r>
                      <a:endParaRPr lang="en-US" sz="1100" b="1" i="0" u="none" strike="noStrike">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r" rtl="0" fontAlgn="ctr"/>
                      <a:r>
                        <a:rPr lang="en-US" sz="1100" b="1" u="none" strike="noStrike">
                          <a:effectLst/>
                        </a:rPr>
                        <a:t>149,670</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11,112</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129,201</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16,668</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118,570</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15,428</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95,095</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19,651</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6589" marR="6589" marT="6589" marB="0" anchor="ctr"/>
                </a:tc>
                <a:extLst>
                  <a:ext uri="{0D108BD9-81ED-4DB2-BD59-A6C34878D82A}">
                    <a16:rowId xmlns:a16="http://schemas.microsoft.com/office/drawing/2014/main" val="2978434464"/>
                  </a:ext>
                </a:extLst>
              </a:tr>
              <a:tr h="342137">
                <a:tc>
                  <a:txBody>
                    <a:bodyPr/>
                    <a:lstStyle/>
                    <a:p>
                      <a:pPr algn="ctr" rtl="0" fontAlgn="ctr"/>
                      <a:r>
                        <a:rPr lang="en-US" sz="1100" b="1" u="none" strike="noStrike" dirty="0">
                          <a:effectLst/>
                        </a:rPr>
                        <a:t>4th Quarter</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r" rtl="0" fontAlgn="ctr"/>
                      <a:r>
                        <a:rPr lang="en-US" sz="1100" b="1" u="none" strike="noStrike">
                          <a:effectLst/>
                        </a:rPr>
                        <a:t>161,271</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9,268</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131,504</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10,635</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136,902</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21,404</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104,095</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14,842</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6589" marR="6589" marT="6589" marB="0" anchor="ctr"/>
                </a:tc>
                <a:extLst>
                  <a:ext uri="{0D108BD9-81ED-4DB2-BD59-A6C34878D82A}">
                    <a16:rowId xmlns:a16="http://schemas.microsoft.com/office/drawing/2014/main" val="9158919"/>
                  </a:ext>
                </a:extLst>
              </a:tr>
              <a:tr h="342137">
                <a:tc>
                  <a:txBody>
                    <a:bodyPr/>
                    <a:lstStyle/>
                    <a:p>
                      <a:pPr algn="ctr" rtl="0" fontAlgn="ctr"/>
                      <a:r>
                        <a:rPr lang="en-US" sz="1100" b="1" u="none" strike="noStrike" dirty="0">
                          <a:effectLst/>
                        </a:rPr>
                        <a:t>Total</a:t>
                      </a:r>
                      <a:endParaRPr lang="en-US" sz="1100" b="1" i="0" u="none" strike="noStrike" dirty="0">
                        <a:solidFill>
                          <a:srgbClr val="000000"/>
                        </a:solidFill>
                        <a:effectLst/>
                        <a:latin typeface="Century Gothic" panose="020B0502020202020204" pitchFamily="34" charset="0"/>
                      </a:endParaRPr>
                    </a:p>
                  </a:txBody>
                  <a:tcPr marL="6589" marR="6589" marT="6589" marB="0" anchor="ctr">
                    <a:solidFill>
                      <a:srgbClr val="FFC000"/>
                    </a:solidFill>
                  </a:tcPr>
                </a:tc>
                <a:tc>
                  <a:txBody>
                    <a:bodyPr/>
                    <a:lstStyle/>
                    <a:p>
                      <a:pPr algn="r" rtl="0" fontAlgn="ctr"/>
                      <a:r>
                        <a:rPr lang="en-US" sz="1100" b="1" u="none" strike="noStrike">
                          <a:effectLst/>
                        </a:rPr>
                        <a:t>594,904</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46,306</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494,020</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49,561</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547,211</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a:effectLst/>
                        </a:rPr>
                        <a:t>55,224</a:t>
                      </a:r>
                      <a:endParaRPr lang="en-US" sz="1100" b="1" i="0" u="none" strike="noStrike">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441,042</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67,278</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195,945</a:t>
                      </a:r>
                      <a:endParaRPr lang="en-US" sz="1100" b="1" i="0" u="none" strike="noStrike" dirty="0">
                        <a:solidFill>
                          <a:srgbClr val="000000"/>
                        </a:solidFill>
                        <a:effectLst/>
                        <a:latin typeface="Century Gothic" panose="020B0502020202020204" pitchFamily="34" charset="0"/>
                      </a:endParaRPr>
                    </a:p>
                  </a:txBody>
                  <a:tcPr marL="6589" marR="6589" marT="6589" marB="0" anchor="ctr"/>
                </a:tc>
                <a:tc>
                  <a:txBody>
                    <a:bodyPr/>
                    <a:lstStyle/>
                    <a:p>
                      <a:pPr algn="r" rtl="0" fontAlgn="ctr"/>
                      <a:r>
                        <a:rPr lang="en-US" sz="1100" b="1" u="none" strike="noStrike" dirty="0">
                          <a:effectLst/>
                        </a:rPr>
                        <a:t>28,870</a:t>
                      </a:r>
                      <a:endParaRPr lang="en-US" sz="1100" b="1" i="0" u="none" strike="noStrike" dirty="0">
                        <a:solidFill>
                          <a:srgbClr val="000000"/>
                        </a:solidFill>
                        <a:effectLst/>
                        <a:latin typeface="Century Gothic" panose="020B0502020202020204" pitchFamily="34" charset="0"/>
                      </a:endParaRPr>
                    </a:p>
                  </a:txBody>
                  <a:tcPr marL="6589" marR="6589" marT="6589" marB="0" anchor="ctr"/>
                </a:tc>
                <a:extLst>
                  <a:ext uri="{0D108BD9-81ED-4DB2-BD59-A6C34878D82A}">
                    <a16:rowId xmlns:a16="http://schemas.microsoft.com/office/drawing/2014/main" val="303754038"/>
                  </a:ext>
                </a:extLst>
              </a:tr>
            </a:tbl>
          </a:graphicData>
        </a:graphic>
      </p:graphicFrame>
    </p:spTree>
    <p:extLst>
      <p:ext uri="{BB962C8B-B14F-4D97-AF65-F5344CB8AC3E}">
        <p14:creationId xmlns:p14="http://schemas.microsoft.com/office/powerpoint/2010/main" val="16791860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06412" y="0"/>
            <a:ext cx="9067800" cy="811212"/>
          </a:xfrm>
        </p:spPr>
        <p:txBody>
          <a:bodyPr>
            <a:no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a:solidFill>
                  <a:srgbClr val="000000"/>
                </a:solidFill>
                <a:latin typeface="Arial" panose="020B0604020202020204" pitchFamily="34" charset="0"/>
                <a:cs typeface="Arial" panose="020B0604020202020204" pitchFamily="34" charset="0"/>
              </a:rPr>
              <a:t>Total Ocean Imports in TEUs</a:t>
            </a:r>
            <a:br>
              <a:rPr lang="en-US" altLang="en-US" sz="2800" b="1" cap="none" dirty="0">
                <a:solidFill>
                  <a:srgbClr val="000000"/>
                </a:solidFill>
                <a:latin typeface="Arial" panose="020B0604020202020204" pitchFamily="34" charset="0"/>
                <a:cs typeface="Arial" panose="020B0604020202020204" pitchFamily="34" charset="0"/>
              </a:rPr>
            </a:br>
            <a:r>
              <a:rPr lang="en-US" altLang="en-US" sz="2800" b="1" cap="none" dirty="0">
                <a:solidFill>
                  <a:srgbClr val="000000"/>
                </a:solidFill>
                <a:latin typeface="Arial" panose="020B0604020202020204" pitchFamily="34" charset="0"/>
                <a:cs typeface="Arial" panose="020B0604020202020204" pitchFamily="34" charset="0"/>
              </a:rPr>
              <a:t>Yearly</a:t>
            </a:r>
            <a:endParaRPr lang="en-US" altLang="en-US" sz="2800" b="1" cap="none" dirty="0">
              <a:solidFill>
                <a:schemeClr val="bg1"/>
              </a:solidFill>
            </a:endParaRPr>
          </a:p>
        </p:txBody>
      </p:sp>
      <p:sp>
        <p:nvSpPr>
          <p:cNvPr id="5" name="Rectangle 4"/>
          <p:cNvSpPr>
            <a:spLocks noChangeArrowheads="1"/>
          </p:cNvSpPr>
          <p:nvPr/>
        </p:nvSpPr>
        <p:spPr bwMode="auto">
          <a:xfrm>
            <a:off x="0" y="6599237"/>
            <a:ext cx="10080625" cy="9604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Data Shown above is related to years from 2019 to 2023 Q2.</a:t>
            </a:r>
          </a:p>
          <a:p>
            <a:pPr marL="285750" indent="-285750">
              <a:buFont typeface="Arial" panose="020B0604020202020204" pitchFamily="34" charset="0"/>
              <a:buChar char="•"/>
            </a:pPr>
            <a:endParaRPr lang="en-US" altLang="en-US" sz="1600" b="1" dirty="0"/>
          </a:p>
        </p:txBody>
      </p:sp>
      <p:graphicFrame>
        <p:nvGraphicFramePr>
          <p:cNvPr id="7" name="Chart 6">
            <a:extLst>
              <a:ext uri="{FF2B5EF4-FFF2-40B4-BE49-F238E27FC236}">
                <a16:creationId xmlns:a16="http://schemas.microsoft.com/office/drawing/2014/main" id="{4F7A1BD6-D672-4AFA-9870-5E4EA4A510E5}"/>
              </a:ext>
            </a:extLst>
          </p:cNvPr>
          <p:cNvGraphicFramePr>
            <a:graphicFrameLocks/>
          </p:cNvGraphicFramePr>
          <p:nvPr>
            <p:extLst>
              <p:ext uri="{D42A27DB-BD31-4B8C-83A1-F6EECF244321}">
                <p14:modId xmlns:p14="http://schemas.microsoft.com/office/powerpoint/2010/main" val="2814858571"/>
              </p:ext>
            </p:extLst>
          </p:nvPr>
        </p:nvGraphicFramePr>
        <p:xfrm>
          <a:off x="239712" y="1036637"/>
          <a:ext cx="9601199" cy="52959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266439B7-4D58-5257-7174-B5D809B057F3}"/>
              </a:ext>
            </a:extLst>
          </p:cNvPr>
          <p:cNvGraphicFramePr>
            <a:graphicFrameLocks/>
          </p:cNvGraphicFramePr>
          <p:nvPr>
            <p:extLst>
              <p:ext uri="{D42A27DB-BD31-4B8C-83A1-F6EECF244321}">
                <p14:modId xmlns:p14="http://schemas.microsoft.com/office/powerpoint/2010/main" val="115092757"/>
              </p:ext>
            </p:extLst>
          </p:nvPr>
        </p:nvGraphicFramePr>
        <p:xfrm>
          <a:off x="506412" y="1227138"/>
          <a:ext cx="7810500" cy="48386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808037"/>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rgbClr val="000000"/>
                </a:solidFill>
                <a:latin typeface="Arial" panose="020B0604020202020204" pitchFamily="34" charset="0"/>
                <a:cs typeface="Arial" panose="020B0604020202020204" pitchFamily="34" charset="0"/>
              </a:rPr>
              <a:t>Total Ocean Transshipments in TEUs</a:t>
            </a:r>
            <a:br>
              <a:rPr lang="en-US" altLang="en-US" sz="2400" b="1" cap="none" dirty="0">
                <a:solidFill>
                  <a:srgbClr val="000000"/>
                </a:solidFill>
                <a:latin typeface="Arial" panose="020B0604020202020204" pitchFamily="34" charset="0"/>
                <a:cs typeface="Arial" panose="020B0604020202020204" pitchFamily="34" charset="0"/>
              </a:rPr>
            </a:br>
            <a:r>
              <a:rPr lang="en-US" altLang="en-US" sz="2400" b="1" cap="none" dirty="0">
                <a:solidFill>
                  <a:srgbClr val="000000"/>
                </a:solidFill>
                <a:latin typeface="Arial" panose="020B0604020202020204" pitchFamily="34" charset="0"/>
                <a:cs typeface="Arial" panose="020B0604020202020204" pitchFamily="34" charset="0"/>
              </a:rPr>
              <a:t>Month On Month</a:t>
            </a:r>
            <a:endParaRPr lang="en-US" altLang="en-US" sz="2400" b="1" cap="none" dirty="0">
              <a:solidFill>
                <a:schemeClr val="bg1"/>
              </a:solidFill>
            </a:endParaRPr>
          </a:p>
        </p:txBody>
      </p:sp>
      <p:sp>
        <p:nvSpPr>
          <p:cNvPr id="6" name="Rectangle 5">
            <a:extLst>
              <a:ext uri="{FF2B5EF4-FFF2-40B4-BE49-F238E27FC236}">
                <a16:creationId xmlns:a16="http://schemas.microsoft.com/office/drawing/2014/main" id="{8E0E3ADF-CAE8-41B7-9F3C-B457868F12FF}"/>
              </a:ext>
            </a:extLst>
          </p:cNvPr>
          <p:cNvSpPr>
            <a:spLocks noChangeArrowheads="1"/>
          </p:cNvSpPr>
          <p:nvPr/>
        </p:nvSpPr>
        <p:spPr bwMode="auto">
          <a:xfrm>
            <a:off x="4887914" y="6065837"/>
            <a:ext cx="5192712" cy="14938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b="1" dirty="0"/>
              <a:t>Months from Apr to Jun has increased in numbers compared to years 2021/22.</a:t>
            </a:r>
          </a:p>
          <a:p>
            <a:pPr marL="285750" indent="-285750">
              <a:buFont typeface="Arial" panose="020B0604020202020204" pitchFamily="34" charset="0"/>
              <a:buChar char="•"/>
            </a:pPr>
            <a:r>
              <a:rPr lang="en-US" altLang="en-US" b="1" dirty="0"/>
              <a:t>March to April shows a small dip but it shows a rise again from May onwards.</a:t>
            </a:r>
          </a:p>
        </p:txBody>
      </p:sp>
      <p:graphicFrame>
        <p:nvGraphicFramePr>
          <p:cNvPr id="5" name="Table 4">
            <a:extLst>
              <a:ext uri="{FF2B5EF4-FFF2-40B4-BE49-F238E27FC236}">
                <a16:creationId xmlns:a16="http://schemas.microsoft.com/office/drawing/2014/main" id="{DE93E25E-9F2B-C01E-DFC2-95357ECD2F8E}"/>
              </a:ext>
            </a:extLst>
          </p:cNvPr>
          <p:cNvGraphicFramePr>
            <a:graphicFrameLocks noGrp="1"/>
          </p:cNvGraphicFramePr>
          <p:nvPr>
            <p:extLst>
              <p:ext uri="{D42A27DB-BD31-4B8C-83A1-F6EECF244321}">
                <p14:modId xmlns:p14="http://schemas.microsoft.com/office/powerpoint/2010/main" val="3092190272"/>
              </p:ext>
            </p:extLst>
          </p:nvPr>
        </p:nvGraphicFramePr>
        <p:xfrm>
          <a:off x="0" y="3932237"/>
          <a:ext cx="4887913" cy="3627442"/>
        </p:xfrm>
        <a:graphic>
          <a:graphicData uri="http://schemas.openxmlformats.org/drawingml/2006/table">
            <a:tbl>
              <a:tblPr>
                <a:tableStyleId>{5C22544A-7EE6-4342-B048-85BDC9FD1C3A}</a:tableStyleId>
              </a:tblPr>
              <a:tblGrid>
                <a:gridCol w="1427741">
                  <a:extLst>
                    <a:ext uri="{9D8B030D-6E8A-4147-A177-3AD203B41FA5}">
                      <a16:colId xmlns:a16="http://schemas.microsoft.com/office/drawing/2014/main" val="2605545591"/>
                    </a:ext>
                  </a:extLst>
                </a:gridCol>
                <a:gridCol w="1108599">
                  <a:extLst>
                    <a:ext uri="{9D8B030D-6E8A-4147-A177-3AD203B41FA5}">
                      <a16:colId xmlns:a16="http://schemas.microsoft.com/office/drawing/2014/main" val="1637658310"/>
                    </a:ext>
                  </a:extLst>
                </a:gridCol>
                <a:gridCol w="1108599">
                  <a:extLst>
                    <a:ext uri="{9D8B030D-6E8A-4147-A177-3AD203B41FA5}">
                      <a16:colId xmlns:a16="http://schemas.microsoft.com/office/drawing/2014/main" val="3870556023"/>
                    </a:ext>
                  </a:extLst>
                </a:gridCol>
                <a:gridCol w="1242974">
                  <a:extLst>
                    <a:ext uri="{9D8B030D-6E8A-4147-A177-3AD203B41FA5}">
                      <a16:colId xmlns:a16="http://schemas.microsoft.com/office/drawing/2014/main" val="1584307921"/>
                    </a:ext>
                  </a:extLst>
                </a:gridCol>
              </a:tblGrid>
              <a:tr h="279034">
                <a:tc>
                  <a:txBody>
                    <a:bodyPr/>
                    <a:lstStyle/>
                    <a:p>
                      <a:pPr algn="ctr" rtl="0" fontAlgn="ctr"/>
                      <a:r>
                        <a:rPr lang="en-US" sz="1400" b="1" u="none" strike="noStrike" dirty="0">
                          <a:effectLst/>
                        </a:rPr>
                        <a:t>Month</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2021</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2022</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2023</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3606221826"/>
                  </a:ext>
                </a:extLst>
              </a:tr>
              <a:tr h="279034">
                <a:tc>
                  <a:txBody>
                    <a:bodyPr/>
                    <a:lstStyle/>
                    <a:p>
                      <a:pPr algn="ctr" rtl="0" fontAlgn="b"/>
                      <a:r>
                        <a:rPr lang="en-US" sz="1400" b="1" u="none" strike="noStrike" dirty="0">
                          <a:effectLst/>
                        </a:rPr>
                        <a:t>January</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453,994</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dirty="0">
                          <a:effectLst/>
                        </a:rPr>
                        <a:t>512,401</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dirty="0">
                          <a:effectLst/>
                        </a:rPr>
                        <a:t>448,276</a:t>
                      </a:r>
                      <a:endParaRPr lang="en-US" sz="14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255717339"/>
                  </a:ext>
                </a:extLst>
              </a:tr>
              <a:tr h="279034">
                <a:tc>
                  <a:txBody>
                    <a:bodyPr/>
                    <a:lstStyle/>
                    <a:p>
                      <a:pPr algn="ctr" rtl="0" fontAlgn="b"/>
                      <a:r>
                        <a:rPr lang="en-US" sz="1400" b="1" u="none" strike="noStrike" dirty="0">
                          <a:effectLst/>
                        </a:rPr>
                        <a:t>February</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440,772</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452,865</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409,175</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520225756"/>
                  </a:ext>
                </a:extLst>
              </a:tr>
              <a:tr h="279034">
                <a:tc>
                  <a:txBody>
                    <a:bodyPr/>
                    <a:lstStyle/>
                    <a:p>
                      <a:pPr algn="ctr" rtl="0" fontAlgn="b"/>
                      <a:r>
                        <a:rPr lang="en-US" sz="1400" b="1" u="none" strike="noStrike">
                          <a:effectLst/>
                        </a:rPr>
                        <a:t>March</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496,132</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522,178</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488,554</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430754548"/>
                  </a:ext>
                </a:extLst>
              </a:tr>
              <a:tr h="279034">
                <a:tc>
                  <a:txBody>
                    <a:bodyPr/>
                    <a:lstStyle/>
                    <a:p>
                      <a:pPr algn="ctr" rtl="0" fontAlgn="b"/>
                      <a:r>
                        <a:rPr lang="en-US" sz="1400" b="1" u="none" strike="noStrike">
                          <a:effectLst/>
                        </a:rPr>
                        <a:t>April</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502,929</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498,482</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a:effectLst/>
                        </a:rPr>
                        <a:t>486,400</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935061121"/>
                  </a:ext>
                </a:extLst>
              </a:tr>
              <a:tr h="279034">
                <a:tc>
                  <a:txBody>
                    <a:bodyPr/>
                    <a:lstStyle/>
                    <a:p>
                      <a:pPr algn="ctr" rtl="0" fontAlgn="b"/>
                      <a:r>
                        <a:rPr lang="en-US" sz="1400" b="1" u="none" strike="noStrike" dirty="0">
                          <a:effectLst/>
                        </a:rPr>
                        <a:t>May</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464,269</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424,310</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a:effectLst/>
                        </a:rPr>
                        <a:t>533,158</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240344083"/>
                  </a:ext>
                </a:extLst>
              </a:tr>
              <a:tr h="279034">
                <a:tc>
                  <a:txBody>
                    <a:bodyPr/>
                    <a:lstStyle/>
                    <a:p>
                      <a:pPr algn="ctr" rtl="0" fontAlgn="b"/>
                      <a:r>
                        <a:rPr lang="en-US" sz="1400" b="1" u="none" strike="noStrike">
                          <a:effectLst/>
                        </a:rPr>
                        <a:t>June</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505,966</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483,070</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a:effectLst/>
                        </a:rPr>
                        <a:t>548,292</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520323275"/>
                  </a:ext>
                </a:extLst>
              </a:tr>
              <a:tr h="279034">
                <a:tc>
                  <a:txBody>
                    <a:bodyPr/>
                    <a:lstStyle/>
                    <a:p>
                      <a:pPr algn="ctr" rtl="0" fontAlgn="b"/>
                      <a:r>
                        <a:rPr lang="en-US" sz="1400" b="1" u="none" strike="noStrike">
                          <a:effectLst/>
                        </a:rPr>
                        <a:t>July</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498,070</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460,736</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a:effectLst/>
                        </a:rPr>
                        <a:t> </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4275203577"/>
                  </a:ext>
                </a:extLst>
              </a:tr>
              <a:tr h="279034">
                <a:tc>
                  <a:txBody>
                    <a:bodyPr/>
                    <a:lstStyle/>
                    <a:p>
                      <a:pPr algn="ctr" rtl="0" fontAlgn="b"/>
                      <a:r>
                        <a:rPr lang="en-US" sz="1400" b="1" u="none" strike="noStrike" dirty="0">
                          <a:effectLst/>
                        </a:rPr>
                        <a:t>August</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492,955</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dirty="0">
                          <a:effectLst/>
                        </a:rPr>
                        <a:t>475,420</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a:effectLst/>
                        </a:rPr>
                        <a:t> </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252541532"/>
                  </a:ext>
                </a:extLst>
              </a:tr>
              <a:tr h="279034">
                <a:tc>
                  <a:txBody>
                    <a:bodyPr/>
                    <a:lstStyle/>
                    <a:p>
                      <a:pPr algn="ctr" rtl="0" fontAlgn="b"/>
                      <a:r>
                        <a:rPr lang="en-US" sz="1400" b="1" u="none" strike="noStrike">
                          <a:effectLst/>
                        </a:rPr>
                        <a:t>September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a:effectLst/>
                        </a:rPr>
                        <a:t>472,193</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dirty="0">
                          <a:effectLst/>
                        </a:rPr>
                        <a:t>461,975</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dirty="0">
                          <a:effectLst/>
                        </a:rPr>
                        <a:t> </a:t>
                      </a:r>
                      <a:endParaRPr lang="en-US" sz="14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464708061"/>
                  </a:ext>
                </a:extLst>
              </a:tr>
              <a:tr h="279034">
                <a:tc>
                  <a:txBody>
                    <a:bodyPr/>
                    <a:lstStyle/>
                    <a:p>
                      <a:pPr algn="ctr" rtl="0" fontAlgn="b"/>
                      <a:r>
                        <a:rPr lang="en-US" sz="1400" b="1" u="none" strike="noStrike">
                          <a:effectLst/>
                        </a:rPr>
                        <a:t>October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515,959</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a:effectLst/>
                        </a:rPr>
                        <a:t>447,911</a:t>
                      </a:r>
                      <a:endParaRPr lang="en-US" sz="14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a:effectLst/>
                        </a:rPr>
                        <a:t> </a:t>
                      </a:r>
                      <a:endParaRPr lang="en-US" sz="14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930264481"/>
                  </a:ext>
                </a:extLst>
              </a:tr>
              <a:tr h="279034">
                <a:tc>
                  <a:txBody>
                    <a:bodyPr/>
                    <a:lstStyle/>
                    <a:p>
                      <a:pPr algn="ctr" rtl="0" fontAlgn="b"/>
                      <a:r>
                        <a:rPr lang="en-US" sz="1400" b="1" u="none" strike="noStrike">
                          <a:effectLst/>
                        </a:rPr>
                        <a:t>November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484,270</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dirty="0">
                          <a:effectLst/>
                        </a:rPr>
                        <a:t>429,649</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dirty="0">
                          <a:effectLst/>
                        </a:rPr>
                        <a:t> </a:t>
                      </a:r>
                      <a:endParaRPr lang="en-US" sz="14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006516507"/>
                  </a:ext>
                </a:extLst>
              </a:tr>
              <a:tr h="279034">
                <a:tc>
                  <a:txBody>
                    <a:bodyPr/>
                    <a:lstStyle/>
                    <a:p>
                      <a:pPr algn="ctr" rtl="0" fontAlgn="b"/>
                      <a:r>
                        <a:rPr lang="en-US" sz="1400" b="1" u="none" strike="noStrike" dirty="0">
                          <a:effectLst/>
                        </a:rPr>
                        <a:t>December</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400" b="1" u="none" strike="noStrike" dirty="0">
                          <a:effectLst/>
                        </a:rPr>
                        <a:t>522,538</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400" b="1" u="none" strike="noStrike" dirty="0">
                          <a:effectLst/>
                        </a:rPr>
                        <a:t>466,688</a:t>
                      </a:r>
                      <a:endParaRPr lang="en-US" sz="14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fontAlgn="b"/>
                      <a:r>
                        <a:rPr lang="en-US" sz="1400" b="1" u="none" strike="noStrike" dirty="0">
                          <a:effectLst/>
                        </a:rPr>
                        <a:t> </a:t>
                      </a:r>
                      <a:endParaRPr lang="en-US" sz="14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27537118"/>
                  </a:ext>
                </a:extLst>
              </a:tr>
            </a:tbl>
          </a:graphicData>
        </a:graphic>
      </p:graphicFrame>
      <p:graphicFrame>
        <p:nvGraphicFramePr>
          <p:cNvPr id="2" name="Chart 1">
            <a:extLst>
              <a:ext uri="{FF2B5EF4-FFF2-40B4-BE49-F238E27FC236}">
                <a16:creationId xmlns:a16="http://schemas.microsoft.com/office/drawing/2014/main" id="{AE397D47-9909-EE9B-1EB2-6B1D96C8F62F}"/>
              </a:ext>
            </a:extLst>
          </p:cNvPr>
          <p:cNvGraphicFramePr>
            <a:graphicFrameLocks/>
          </p:cNvGraphicFramePr>
          <p:nvPr>
            <p:extLst>
              <p:ext uri="{D42A27DB-BD31-4B8C-83A1-F6EECF244321}">
                <p14:modId xmlns:p14="http://schemas.microsoft.com/office/powerpoint/2010/main" val="3633074287"/>
              </p:ext>
            </p:extLst>
          </p:nvPr>
        </p:nvGraphicFramePr>
        <p:xfrm>
          <a:off x="465058" y="779645"/>
          <a:ext cx="9150507" cy="31525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94214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808038"/>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rgbClr val="000000"/>
                </a:solidFill>
                <a:latin typeface="Arial" panose="020B0604020202020204" pitchFamily="34" charset="0"/>
                <a:cs typeface="Arial" panose="020B0604020202020204" pitchFamily="34" charset="0"/>
              </a:rPr>
              <a:t>Total Ocean Transshipments in TEUs</a:t>
            </a:r>
            <a:br>
              <a:rPr lang="en-US" altLang="en-US" sz="2400" b="1" cap="none" dirty="0">
                <a:solidFill>
                  <a:schemeClr val="bg1"/>
                </a:solidFill>
              </a:rPr>
            </a:br>
            <a:r>
              <a:rPr lang="en-US" altLang="en-US" sz="2400" b="1" cap="none" dirty="0">
                <a:solidFill>
                  <a:schemeClr val="bg1"/>
                </a:solidFill>
              </a:rPr>
              <a:t>Quarterly</a:t>
            </a:r>
          </a:p>
        </p:txBody>
      </p:sp>
      <p:sp>
        <p:nvSpPr>
          <p:cNvPr id="2" name="Rectangle 1"/>
          <p:cNvSpPr/>
          <p:nvPr/>
        </p:nvSpPr>
        <p:spPr>
          <a:xfrm>
            <a:off x="0" y="6500086"/>
            <a:ext cx="10080625" cy="1059589"/>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Not only in quarter wise in yearly comparison the Q2 has recorded the highest in transshipments compared to the last two years.</a:t>
            </a:r>
          </a:p>
          <a:p>
            <a:pPr marL="171450" indent="-171450">
              <a:buFont typeface="Arial" panose="020B0604020202020204" pitchFamily="34" charset="0"/>
              <a:buChar char="•"/>
            </a:pPr>
            <a:r>
              <a:rPr lang="en-US" altLang="en-US" sz="1600" b="1" dirty="0"/>
              <a:t>A strong reason for the increase in this ocean transshipments is that most of the businesses in this country moved to countries like Thailand and Bangladesh.</a:t>
            </a:r>
          </a:p>
        </p:txBody>
      </p:sp>
      <p:graphicFrame>
        <p:nvGraphicFramePr>
          <p:cNvPr id="6" name="Table 5">
            <a:extLst>
              <a:ext uri="{FF2B5EF4-FFF2-40B4-BE49-F238E27FC236}">
                <a16:creationId xmlns:a16="http://schemas.microsoft.com/office/drawing/2014/main" id="{B1B2D57D-FA4F-A4EC-6B35-515494795DE4}"/>
              </a:ext>
            </a:extLst>
          </p:cNvPr>
          <p:cNvGraphicFramePr>
            <a:graphicFrameLocks noGrp="1"/>
          </p:cNvGraphicFramePr>
          <p:nvPr>
            <p:extLst>
              <p:ext uri="{D42A27DB-BD31-4B8C-83A1-F6EECF244321}">
                <p14:modId xmlns:p14="http://schemas.microsoft.com/office/powerpoint/2010/main" val="2407143080"/>
              </p:ext>
            </p:extLst>
          </p:nvPr>
        </p:nvGraphicFramePr>
        <p:xfrm>
          <a:off x="465058" y="3932236"/>
          <a:ext cx="9067799" cy="2567850"/>
        </p:xfrm>
        <a:graphic>
          <a:graphicData uri="http://schemas.openxmlformats.org/drawingml/2006/table">
            <a:tbl>
              <a:tblPr>
                <a:tableStyleId>{5C22544A-7EE6-4342-B048-85BDC9FD1C3A}</a:tableStyleId>
              </a:tblPr>
              <a:tblGrid>
                <a:gridCol w="1884506">
                  <a:extLst>
                    <a:ext uri="{9D8B030D-6E8A-4147-A177-3AD203B41FA5}">
                      <a16:colId xmlns:a16="http://schemas.microsoft.com/office/drawing/2014/main" val="329717054"/>
                    </a:ext>
                  </a:extLst>
                </a:gridCol>
                <a:gridCol w="2394431">
                  <a:extLst>
                    <a:ext uri="{9D8B030D-6E8A-4147-A177-3AD203B41FA5}">
                      <a16:colId xmlns:a16="http://schemas.microsoft.com/office/drawing/2014/main" val="2457593096"/>
                    </a:ext>
                  </a:extLst>
                </a:gridCol>
                <a:gridCol w="2394431">
                  <a:extLst>
                    <a:ext uri="{9D8B030D-6E8A-4147-A177-3AD203B41FA5}">
                      <a16:colId xmlns:a16="http://schemas.microsoft.com/office/drawing/2014/main" val="1198758937"/>
                    </a:ext>
                  </a:extLst>
                </a:gridCol>
                <a:gridCol w="2394431">
                  <a:extLst>
                    <a:ext uri="{9D8B030D-6E8A-4147-A177-3AD203B41FA5}">
                      <a16:colId xmlns:a16="http://schemas.microsoft.com/office/drawing/2014/main" val="1781763495"/>
                    </a:ext>
                  </a:extLst>
                </a:gridCol>
              </a:tblGrid>
              <a:tr h="427975">
                <a:tc>
                  <a:txBody>
                    <a:bodyPr/>
                    <a:lstStyle/>
                    <a:p>
                      <a:pPr algn="ctr" rtl="0" fontAlgn="b"/>
                      <a:r>
                        <a:rPr lang="en-US" sz="1600" b="1" u="none" strike="noStrike" dirty="0">
                          <a:effectLst/>
                        </a:rPr>
                        <a:t> </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EAEAEA"/>
                    </a:solidFill>
                  </a:tcPr>
                </a:tc>
                <a:tc>
                  <a:txBody>
                    <a:bodyPr/>
                    <a:lstStyle/>
                    <a:p>
                      <a:pPr algn="ctr" rtl="0" fontAlgn="ctr"/>
                      <a:r>
                        <a:rPr lang="en-US" sz="1600" b="1" u="none" strike="noStrike" dirty="0">
                          <a:effectLst/>
                        </a:rPr>
                        <a:t>2021</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600" b="1" u="none" strike="noStrike" dirty="0">
                          <a:effectLst/>
                        </a:rPr>
                        <a:t>2022</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600" b="1" u="none" strike="noStrike" dirty="0">
                          <a:effectLst/>
                        </a:rPr>
                        <a:t>2023</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3761518292"/>
                  </a:ext>
                </a:extLst>
              </a:tr>
              <a:tr h="427975">
                <a:tc>
                  <a:txBody>
                    <a:bodyPr/>
                    <a:lstStyle/>
                    <a:p>
                      <a:pPr algn="ctr" rtl="0" fontAlgn="b"/>
                      <a:r>
                        <a:rPr lang="en-US" sz="1600" b="1" u="none" strike="noStrike" dirty="0">
                          <a:effectLst/>
                        </a:rPr>
                        <a:t>1st Quarter</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600" b="1" u="none" strike="noStrike" dirty="0">
                          <a:effectLst/>
                        </a:rPr>
                        <a:t>1,390,898</a:t>
                      </a:r>
                      <a:endParaRPr lang="en-US" sz="16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dirty="0">
                          <a:effectLst/>
                        </a:rPr>
                        <a:t>1,487,444</a:t>
                      </a:r>
                      <a:endParaRPr lang="en-US" sz="16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a:effectLst/>
                        </a:rPr>
                        <a:t>1,346,005</a:t>
                      </a:r>
                      <a:endParaRPr lang="en-US" sz="16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578998430"/>
                  </a:ext>
                </a:extLst>
              </a:tr>
              <a:tr h="427975">
                <a:tc>
                  <a:txBody>
                    <a:bodyPr/>
                    <a:lstStyle/>
                    <a:p>
                      <a:pPr algn="ctr" rtl="0" fontAlgn="b"/>
                      <a:r>
                        <a:rPr lang="en-US" sz="1600" b="1" u="none" strike="noStrike" dirty="0">
                          <a:effectLst/>
                        </a:rPr>
                        <a:t>2nd Quarter</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600" b="1" u="none" strike="noStrike" dirty="0">
                          <a:effectLst/>
                        </a:rPr>
                        <a:t>1,473,164</a:t>
                      </a:r>
                      <a:endParaRPr lang="en-US" sz="16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dirty="0">
                          <a:effectLst/>
                        </a:rPr>
                        <a:t>1,405,862</a:t>
                      </a:r>
                      <a:endParaRPr lang="en-US" sz="16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fontAlgn="ctr"/>
                      <a:r>
                        <a:rPr lang="en-US" sz="1600" b="1" u="none" strike="noStrike">
                          <a:effectLst/>
                        </a:rPr>
                        <a:t>1,567,850</a:t>
                      </a:r>
                      <a:endParaRPr lang="en-US" sz="16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412855706"/>
                  </a:ext>
                </a:extLst>
              </a:tr>
              <a:tr h="427975">
                <a:tc>
                  <a:txBody>
                    <a:bodyPr/>
                    <a:lstStyle/>
                    <a:p>
                      <a:pPr algn="ctr" rtl="0" fontAlgn="b"/>
                      <a:r>
                        <a:rPr lang="en-US" sz="1600" b="1" u="none" strike="noStrike" dirty="0">
                          <a:effectLst/>
                        </a:rPr>
                        <a:t>3rd Quarter</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600" b="1" u="none" strike="noStrike">
                          <a:effectLst/>
                        </a:rPr>
                        <a:t>1,463,218</a:t>
                      </a:r>
                      <a:endParaRPr lang="en-US" sz="16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a:effectLst/>
                        </a:rPr>
                        <a:t>1,398,131</a:t>
                      </a:r>
                      <a:endParaRPr lang="en-US" sz="16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fontAlgn="ctr"/>
                      <a:r>
                        <a:rPr lang="en-US" sz="1600" b="1" u="none" strike="noStrike" dirty="0">
                          <a:effectLst/>
                        </a:rPr>
                        <a:t> </a:t>
                      </a:r>
                      <a:endParaRPr lang="en-US" sz="16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360928726"/>
                  </a:ext>
                </a:extLst>
              </a:tr>
              <a:tr h="427975">
                <a:tc>
                  <a:txBody>
                    <a:bodyPr/>
                    <a:lstStyle/>
                    <a:p>
                      <a:pPr algn="ctr" rtl="0" fontAlgn="b"/>
                      <a:r>
                        <a:rPr lang="en-US" sz="1600" b="1" u="none" strike="noStrike" dirty="0">
                          <a:effectLst/>
                        </a:rPr>
                        <a:t>4th Quarter</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600" b="1" u="none" strike="noStrike">
                          <a:effectLst/>
                        </a:rPr>
                        <a:t>1,522,767</a:t>
                      </a:r>
                      <a:endParaRPr lang="en-US" sz="16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dirty="0">
                          <a:effectLst/>
                        </a:rPr>
                        <a:t>1,344,248</a:t>
                      </a:r>
                      <a:endParaRPr lang="en-US" sz="16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fontAlgn="ctr"/>
                      <a:r>
                        <a:rPr lang="en-US" sz="1600" b="1" u="none" strike="noStrike" dirty="0">
                          <a:effectLst/>
                        </a:rPr>
                        <a:t> </a:t>
                      </a:r>
                      <a:endParaRPr lang="en-US" sz="16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358285784"/>
                  </a:ext>
                </a:extLst>
              </a:tr>
              <a:tr h="427975">
                <a:tc>
                  <a:txBody>
                    <a:bodyPr/>
                    <a:lstStyle/>
                    <a:p>
                      <a:pPr algn="ctr" rtl="0" fontAlgn="b"/>
                      <a:r>
                        <a:rPr lang="en-US" sz="1600" b="1" u="none" strike="noStrike" dirty="0">
                          <a:effectLst/>
                        </a:rPr>
                        <a:t>Total</a:t>
                      </a:r>
                      <a:endParaRPr lang="en-US" sz="16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b"/>
                      <a:r>
                        <a:rPr lang="en-US" sz="1600" b="1" u="none" strike="noStrike">
                          <a:effectLst/>
                        </a:rPr>
                        <a:t>5,850,047</a:t>
                      </a:r>
                      <a:endParaRPr lang="en-US" sz="16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dirty="0">
                          <a:effectLst/>
                        </a:rPr>
                        <a:t>5,635,685</a:t>
                      </a:r>
                      <a:endParaRPr lang="en-US" sz="16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b"/>
                      <a:r>
                        <a:rPr lang="en-US" sz="1600" b="1" u="none" strike="noStrike" dirty="0">
                          <a:effectLst/>
                        </a:rPr>
                        <a:t>2,913,855</a:t>
                      </a:r>
                      <a:endParaRPr lang="en-US" sz="16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199745468"/>
                  </a:ext>
                </a:extLst>
              </a:tr>
            </a:tbl>
          </a:graphicData>
        </a:graphic>
      </p:graphicFrame>
      <p:graphicFrame>
        <p:nvGraphicFramePr>
          <p:cNvPr id="3" name="Chart 2">
            <a:extLst>
              <a:ext uri="{FF2B5EF4-FFF2-40B4-BE49-F238E27FC236}">
                <a16:creationId xmlns:a16="http://schemas.microsoft.com/office/drawing/2014/main" id="{AFDA6534-8BA5-E80D-77A1-02AB517E40CF}"/>
              </a:ext>
            </a:extLst>
          </p:cNvPr>
          <p:cNvGraphicFramePr>
            <a:graphicFrameLocks/>
          </p:cNvGraphicFramePr>
          <p:nvPr>
            <p:extLst>
              <p:ext uri="{D42A27DB-BD31-4B8C-83A1-F6EECF244321}">
                <p14:modId xmlns:p14="http://schemas.microsoft.com/office/powerpoint/2010/main" val="529502981"/>
              </p:ext>
            </p:extLst>
          </p:nvPr>
        </p:nvGraphicFramePr>
        <p:xfrm>
          <a:off x="465057" y="808037"/>
          <a:ext cx="9067800" cy="31241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74769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F7764FC-84F7-4B8D-A4B3-912E9C8AA3EE}"/>
              </a:ext>
            </a:extLst>
          </p:cNvPr>
          <p:cNvSpPr txBox="1"/>
          <p:nvPr/>
        </p:nvSpPr>
        <p:spPr>
          <a:xfrm>
            <a:off x="544512" y="1357956"/>
            <a:ext cx="8991600" cy="4843762"/>
          </a:xfrm>
          <a:prstGeom prst="rect">
            <a:avLst/>
          </a:prstGeom>
          <a:noFill/>
        </p:spPr>
        <p:txBody>
          <a:bodyPr wrap="square">
            <a:spAutoFit/>
            <a:scene3d>
              <a:camera prst="orthographicFront">
                <a:rot lat="600000" lon="300000" rev="0"/>
              </a:camera>
              <a:lightRig rig="threePt" dir="t"/>
            </a:scene3d>
          </a:bodyPr>
          <a:lstStyle/>
          <a:p>
            <a:r>
              <a:rPr lang="en-US" sz="16600" b="1" dirty="0">
                <a:solidFill>
                  <a:schemeClr val="bg1"/>
                </a:solidFill>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THANK </a:t>
            </a:r>
          </a:p>
          <a:p>
            <a:pPr algn="ctr"/>
            <a:r>
              <a:rPr lang="en-US" sz="16600" b="1" dirty="0">
                <a:solidFill>
                  <a:schemeClr val="bg1"/>
                </a:solidFill>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								</a:t>
            </a:r>
            <a:r>
              <a:rPr lang="en-US" sz="16600" b="1" dirty="0">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YOU</a:t>
            </a:r>
            <a:endParaRPr lang="en-US" sz="16600" b="1" dirty="0">
              <a:solidFill>
                <a:schemeClr val="bg1"/>
              </a:solidFill>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9358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30225" y="1"/>
            <a:ext cx="9070975" cy="738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400" b="1" dirty="0">
                <a:solidFill>
                  <a:srgbClr val="000000"/>
                </a:solidFill>
              </a:rPr>
              <a:t>Total Air Exports (In Tons)</a:t>
            </a:r>
          </a:p>
          <a:p>
            <a:pPr algn="ctr" eaLnBrk="1">
              <a:buClrTx/>
              <a:buFontTx/>
              <a:buNone/>
            </a:pPr>
            <a:r>
              <a:rPr lang="en-US" altLang="en-US" sz="2400" b="1" dirty="0">
                <a:solidFill>
                  <a:srgbClr val="000000"/>
                </a:solidFill>
              </a:rPr>
              <a:t>Month on Month</a:t>
            </a:r>
          </a:p>
        </p:txBody>
      </p:sp>
      <p:sp>
        <p:nvSpPr>
          <p:cNvPr id="5" name="Rectangle 4"/>
          <p:cNvSpPr>
            <a:spLocks noChangeArrowheads="1"/>
          </p:cNvSpPr>
          <p:nvPr/>
        </p:nvSpPr>
        <p:spPr bwMode="auto">
          <a:xfrm>
            <a:off x="0" y="6821485"/>
            <a:ext cx="10080625" cy="738190"/>
          </a:xfrm>
          <a:prstGeom prst="rect">
            <a:avLst/>
          </a:prstGeom>
          <a:solidFill>
            <a:srgbClr val="00B0F0">
              <a:alpha val="63136"/>
            </a:srgbClr>
          </a:solidFill>
          <a:ln w="9525" algn="ctr">
            <a:noFill/>
            <a:round/>
            <a:headEnd/>
            <a:tailEnd/>
          </a:ln>
        </p:spPr>
        <p:txBody>
          <a:bodyPr/>
          <a:lstStyle/>
          <a:p>
            <a:pPr marL="285750" indent="-285750">
              <a:buFont typeface="Arial" panose="020B0604020202020204" pitchFamily="34" charset="0"/>
              <a:buChar char="•"/>
            </a:pPr>
            <a:r>
              <a:rPr lang="en-US" altLang="en-US" sz="1400" b="1" dirty="0">
                <a:solidFill>
                  <a:schemeClr val="bg1">
                    <a:lumMod val="95000"/>
                    <a:lumOff val="5000"/>
                  </a:schemeClr>
                </a:solidFill>
              </a:rPr>
              <a:t>Compared to 2023 with last years, April/May/June has reduced monthly numbers. The increasing curve shown in the first three months decreases again in the last three months. If we compare June 2023 with the pandemic year June 2020, it shows a decrease of 4.1%.</a:t>
            </a:r>
          </a:p>
        </p:txBody>
      </p:sp>
      <p:graphicFrame>
        <p:nvGraphicFramePr>
          <p:cNvPr id="3" name="Table 2">
            <a:extLst>
              <a:ext uri="{FF2B5EF4-FFF2-40B4-BE49-F238E27FC236}">
                <a16:creationId xmlns:a16="http://schemas.microsoft.com/office/drawing/2014/main" id="{F087178C-10B6-5C9B-6E91-452DFDED9BCB}"/>
              </a:ext>
            </a:extLst>
          </p:cNvPr>
          <p:cNvGraphicFramePr>
            <a:graphicFrameLocks noGrp="1"/>
          </p:cNvGraphicFramePr>
          <p:nvPr>
            <p:extLst>
              <p:ext uri="{D42A27DB-BD31-4B8C-83A1-F6EECF244321}">
                <p14:modId xmlns:p14="http://schemas.microsoft.com/office/powerpoint/2010/main" val="1232604234"/>
              </p:ext>
            </p:extLst>
          </p:nvPr>
        </p:nvGraphicFramePr>
        <p:xfrm>
          <a:off x="239712" y="3407321"/>
          <a:ext cx="9601199" cy="3414168"/>
        </p:xfrm>
        <a:graphic>
          <a:graphicData uri="http://schemas.openxmlformats.org/drawingml/2006/table">
            <a:tbl>
              <a:tblPr>
                <a:tableStyleId>{5C22544A-7EE6-4342-B048-85BDC9FD1C3A}</a:tableStyleId>
              </a:tblPr>
              <a:tblGrid>
                <a:gridCol w="914400">
                  <a:extLst>
                    <a:ext uri="{9D8B030D-6E8A-4147-A177-3AD203B41FA5}">
                      <a16:colId xmlns:a16="http://schemas.microsoft.com/office/drawing/2014/main" val="2389743369"/>
                    </a:ext>
                  </a:extLst>
                </a:gridCol>
                <a:gridCol w="1390650">
                  <a:extLst>
                    <a:ext uri="{9D8B030D-6E8A-4147-A177-3AD203B41FA5}">
                      <a16:colId xmlns:a16="http://schemas.microsoft.com/office/drawing/2014/main" val="3385657747"/>
                    </a:ext>
                  </a:extLst>
                </a:gridCol>
                <a:gridCol w="1504950">
                  <a:extLst>
                    <a:ext uri="{9D8B030D-6E8A-4147-A177-3AD203B41FA5}">
                      <a16:colId xmlns:a16="http://schemas.microsoft.com/office/drawing/2014/main" val="3095155739"/>
                    </a:ext>
                  </a:extLst>
                </a:gridCol>
                <a:gridCol w="1333499">
                  <a:extLst>
                    <a:ext uri="{9D8B030D-6E8A-4147-A177-3AD203B41FA5}">
                      <a16:colId xmlns:a16="http://schemas.microsoft.com/office/drawing/2014/main" val="2124088425"/>
                    </a:ext>
                  </a:extLst>
                </a:gridCol>
                <a:gridCol w="1504950">
                  <a:extLst>
                    <a:ext uri="{9D8B030D-6E8A-4147-A177-3AD203B41FA5}">
                      <a16:colId xmlns:a16="http://schemas.microsoft.com/office/drawing/2014/main" val="1286451900"/>
                    </a:ext>
                  </a:extLst>
                </a:gridCol>
                <a:gridCol w="1409700">
                  <a:extLst>
                    <a:ext uri="{9D8B030D-6E8A-4147-A177-3AD203B41FA5}">
                      <a16:colId xmlns:a16="http://schemas.microsoft.com/office/drawing/2014/main" val="3324442853"/>
                    </a:ext>
                  </a:extLst>
                </a:gridCol>
                <a:gridCol w="1543050">
                  <a:extLst>
                    <a:ext uri="{9D8B030D-6E8A-4147-A177-3AD203B41FA5}">
                      <a16:colId xmlns:a16="http://schemas.microsoft.com/office/drawing/2014/main" val="3452773490"/>
                    </a:ext>
                  </a:extLst>
                </a:gridCol>
              </a:tblGrid>
              <a:tr h="310379">
                <a:tc>
                  <a:txBody>
                    <a:bodyPr/>
                    <a:lstStyle/>
                    <a:p>
                      <a:pPr algn="ctr" fontAlgn="b"/>
                      <a:r>
                        <a:rPr lang="en-US" sz="1100" b="1" u="none" strike="noStrike" dirty="0">
                          <a:effectLst/>
                        </a:rPr>
                        <a:t> </a:t>
                      </a:r>
                      <a:endParaRPr lang="en-US" sz="1100" b="1" i="0" u="none" strike="noStrike" dirty="0">
                        <a:solidFill>
                          <a:srgbClr val="000000"/>
                        </a:solidFill>
                        <a:effectLst/>
                        <a:latin typeface="Arial" panose="020B0604020202020204" pitchFamily="34" charset="0"/>
                      </a:endParaRPr>
                    </a:p>
                  </a:txBody>
                  <a:tcPr marL="7620" marR="7620" marT="7620" marB="0" anchor="ctr"/>
                </a:tc>
                <a:tc>
                  <a:txBody>
                    <a:bodyPr/>
                    <a:lstStyle/>
                    <a:p>
                      <a:pPr algn="ctr" rtl="0" fontAlgn="ctr"/>
                      <a:r>
                        <a:rPr lang="en-US" sz="1100" b="1" u="none" strike="noStrike" dirty="0">
                          <a:effectLst/>
                        </a:rPr>
                        <a:t>2018</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2019</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2020</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2021</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2022</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2023</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2359023634"/>
                  </a:ext>
                </a:extLst>
              </a:tr>
              <a:tr h="238753">
                <a:tc>
                  <a:txBody>
                    <a:bodyPr/>
                    <a:lstStyle/>
                    <a:p>
                      <a:pPr algn="ctr" rtl="0" fontAlgn="ctr"/>
                      <a:r>
                        <a:rPr lang="en-US" sz="1100" b="1" u="none" strike="noStrike" dirty="0">
                          <a:effectLst/>
                        </a:rPr>
                        <a:t>Jan</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14,028.34</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13,785.71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13,279.38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8,286.47</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10,207.39</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7,143.05</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803948129"/>
                  </a:ext>
                </a:extLst>
              </a:tr>
              <a:tr h="238753">
                <a:tc>
                  <a:txBody>
                    <a:bodyPr/>
                    <a:lstStyle/>
                    <a:p>
                      <a:pPr algn="ctr" rtl="0" fontAlgn="ctr"/>
                      <a:r>
                        <a:rPr lang="en-US" sz="1100" b="1" u="none" strike="noStrike">
                          <a:effectLst/>
                        </a:rPr>
                        <a:t>Feb</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13,801.10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13,417.90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13,174.61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8,925.35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9,634.57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7,444.76</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432566540"/>
                  </a:ext>
                </a:extLst>
              </a:tr>
              <a:tr h="238753">
                <a:tc>
                  <a:txBody>
                    <a:bodyPr/>
                    <a:lstStyle/>
                    <a:p>
                      <a:pPr algn="ctr" rtl="0" fontAlgn="ctr"/>
                      <a:r>
                        <a:rPr lang="en-US" sz="1100" b="1" u="none" strike="noStrike">
                          <a:effectLst/>
                        </a:rPr>
                        <a:t>Mar</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16,244.86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16,292.42</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9,016.18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10,010.79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11,235.13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8,617.84</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590801754"/>
                  </a:ext>
                </a:extLst>
              </a:tr>
              <a:tr h="238753">
                <a:tc>
                  <a:txBody>
                    <a:bodyPr/>
                    <a:lstStyle/>
                    <a:p>
                      <a:pPr algn="ctr" rtl="0" fontAlgn="ctr"/>
                      <a:r>
                        <a:rPr lang="en-US" sz="1100" b="1" u="none" strike="noStrike" dirty="0">
                          <a:effectLst/>
                        </a:rPr>
                        <a:t>Apr</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14,901.63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12,808.03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2,440.22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9,101.77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10,285.85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8,277.48</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626973417"/>
                  </a:ext>
                </a:extLst>
              </a:tr>
              <a:tr h="238753">
                <a:tc>
                  <a:txBody>
                    <a:bodyPr/>
                    <a:lstStyle/>
                    <a:p>
                      <a:pPr algn="ctr" rtl="0" fontAlgn="ctr"/>
                      <a:r>
                        <a:rPr lang="en-US" sz="1100" b="1" u="none" strike="noStrike">
                          <a:effectLst/>
                        </a:rPr>
                        <a:t>May</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14,472.57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12,822.10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4,135.50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8,820.02</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9,851.76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7,526.58</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803023330"/>
                  </a:ext>
                </a:extLst>
              </a:tr>
              <a:tr h="238753">
                <a:tc>
                  <a:txBody>
                    <a:bodyPr/>
                    <a:lstStyle/>
                    <a:p>
                      <a:pPr algn="ctr" rtl="0" fontAlgn="ctr"/>
                      <a:r>
                        <a:rPr lang="en-US" sz="1100" b="1" u="none" strike="noStrike" dirty="0">
                          <a:effectLst/>
                        </a:rPr>
                        <a:t>Jun</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13,375.31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12,478.47</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7,876.50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8,929.19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9,576.66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7,552.83</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641925521"/>
                  </a:ext>
                </a:extLst>
              </a:tr>
              <a:tr h="238753">
                <a:tc>
                  <a:txBody>
                    <a:bodyPr/>
                    <a:lstStyle/>
                    <a:p>
                      <a:pPr algn="ctr" rtl="0" fontAlgn="ctr"/>
                      <a:r>
                        <a:rPr lang="en-US" sz="1100" b="1" u="none" strike="noStrike">
                          <a:effectLst/>
                        </a:rPr>
                        <a:t>Jul</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14,094.70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13,997.98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6,944.16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10,624.76</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7,945.45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157778185"/>
                  </a:ext>
                </a:extLst>
              </a:tr>
              <a:tr h="238753">
                <a:tc>
                  <a:txBody>
                    <a:bodyPr/>
                    <a:lstStyle/>
                    <a:p>
                      <a:pPr algn="ctr" rtl="0" fontAlgn="ctr"/>
                      <a:r>
                        <a:rPr lang="en-US" sz="1100" b="1" u="none" strike="noStrike" dirty="0">
                          <a:effectLst/>
                        </a:rPr>
                        <a:t>Aug</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14,868.58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13,766.30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7,744.63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11,272.76</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8,390.29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185367090"/>
                  </a:ext>
                </a:extLst>
              </a:tr>
              <a:tr h="238753">
                <a:tc>
                  <a:txBody>
                    <a:bodyPr/>
                    <a:lstStyle/>
                    <a:p>
                      <a:pPr algn="ctr" rtl="0" fontAlgn="ctr"/>
                      <a:r>
                        <a:rPr lang="en-US" sz="1100" b="1" u="none" strike="noStrike" dirty="0">
                          <a:effectLst/>
                        </a:rPr>
                        <a:t>Sep</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13,845.34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12,332.20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7,733.17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12,028.00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8,075.45</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630945829"/>
                  </a:ext>
                </a:extLst>
              </a:tr>
              <a:tr h="238753">
                <a:tc>
                  <a:txBody>
                    <a:bodyPr/>
                    <a:lstStyle/>
                    <a:p>
                      <a:pPr algn="ctr" rtl="0" fontAlgn="ctr"/>
                      <a:r>
                        <a:rPr lang="en-US" sz="1100" b="1" u="none" strike="noStrike" dirty="0">
                          <a:effectLst/>
                        </a:rPr>
                        <a:t>Oct</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14,457.10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13,958.57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7,581.66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13,388.62</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7,980.28</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519641410"/>
                  </a:ext>
                </a:extLst>
              </a:tr>
              <a:tr h="238753">
                <a:tc>
                  <a:txBody>
                    <a:bodyPr/>
                    <a:lstStyle/>
                    <a:p>
                      <a:pPr algn="ctr" rtl="0" fontAlgn="ctr"/>
                      <a:r>
                        <a:rPr lang="en-US" sz="1100" b="1" u="none" strike="noStrike" dirty="0">
                          <a:effectLst/>
                        </a:rPr>
                        <a:t>Nov</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14,011.27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13,304.60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7,494.98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11,925.73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7,593.82</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820295825"/>
                  </a:ext>
                </a:extLst>
              </a:tr>
              <a:tr h="238753">
                <a:tc>
                  <a:txBody>
                    <a:bodyPr/>
                    <a:lstStyle/>
                    <a:p>
                      <a:pPr algn="ctr" rtl="0" fontAlgn="ctr"/>
                      <a:r>
                        <a:rPr lang="en-US" sz="1100" b="1" u="none" strike="noStrike" dirty="0">
                          <a:effectLst/>
                        </a:rPr>
                        <a:t>Dec</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13,894.25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13,343.25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8,597.94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10,795.49</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7,291.88</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758658924"/>
                  </a:ext>
                </a:extLst>
              </a:tr>
              <a:tr h="238753">
                <a:tc>
                  <a:txBody>
                    <a:bodyPr/>
                    <a:lstStyle/>
                    <a:p>
                      <a:pPr algn="ctr" rtl="0" fontAlgn="ctr"/>
                      <a:r>
                        <a:rPr lang="en-US" sz="1100" b="1" u="none" strike="noStrike" dirty="0">
                          <a:effectLst/>
                        </a:rPr>
                        <a:t>TOTAL</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171,995.03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162,307.53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96,018.92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124,108.95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108,068.53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46,562.54</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093784988"/>
                  </a:ext>
                </a:extLst>
              </a:tr>
            </a:tbl>
          </a:graphicData>
        </a:graphic>
      </p:graphicFrame>
      <p:graphicFrame>
        <p:nvGraphicFramePr>
          <p:cNvPr id="4" name="Chart 3">
            <a:extLst>
              <a:ext uri="{FF2B5EF4-FFF2-40B4-BE49-F238E27FC236}">
                <a16:creationId xmlns:a16="http://schemas.microsoft.com/office/drawing/2014/main" id="{6BE1111F-16E2-B25A-CDAB-43DCDD650957}"/>
              </a:ext>
            </a:extLst>
          </p:cNvPr>
          <p:cNvGraphicFramePr>
            <a:graphicFrameLocks/>
          </p:cNvGraphicFramePr>
          <p:nvPr>
            <p:extLst>
              <p:ext uri="{D42A27DB-BD31-4B8C-83A1-F6EECF244321}">
                <p14:modId xmlns:p14="http://schemas.microsoft.com/office/powerpoint/2010/main" val="430895302"/>
              </p:ext>
            </p:extLst>
          </p:nvPr>
        </p:nvGraphicFramePr>
        <p:xfrm>
          <a:off x="239711" y="738186"/>
          <a:ext cx="9601199" cy="266913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504824" y="0"/>
            <a:ext cx="9070975"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400" b="1" dirty="0">
                <a:solidFill>
                  <a:srgbClr val="000000"/>
                </a:solidFill>
              </a:rPr>
              <a:t>Total Air Exports (In Tons)</a:t>
            </a:r>
          </a:p>
          <a:p>
            <a:pPr algn="ctr" eaLnBrk="1">
              <a:buClrTx/>
              <a:buFontTx/>
              <a:buNone/>
            </a:pPr>
            <a:r>
              <a:rPr lang="en-US" altLang="en-US" sz="2400" b="1" dirty="0">
                <a:solidFill>
                  <a:srgbClr val="000000"/>
                </a:solidFill>
              </a:rPr>
              <a:t>Quarterly</a:t>
            </a:r>
          </a:p>
        </p:txBody>
      </p:sp>
      <p:sp>
        <p:nvSpPr>
          <p:cNvPr id="3075" name="Rectangle 4"/>
          <p:cNvSpPr>
            <a:spLocks noChangeArrowheads="1"/>
          </p:cNvSpPr>
          <p:nvPr/>
        </p:nvSpPr>
        <p:spPr bwMode="auto">
          <a:xfrm>
            <a:off x="-1" y="5913437"/>
            <a:ext cx="10080625" cy="1646237"/>
          </a:xfrm>
          <a:prstGeom prst="rect">
            <a:avLst/>
          </a:prstGeom>
          <a:solidFill>
            <a:srgbClr val="00B0F0">
              <a:alpha val="63136"/>
            </a:srgbClr>
          </a:solidFill>
          <a:ln w="9525" algn="ctr">
            <a:noFill/>
            <a:round/>
            <a:headEnd/>
            <a:tailEnd/>
          </a:ln>
        </p:spPr>
        <p:txBody>
          <a:bodyPr/>
          <a:lstStyle/>
          <a:p>
            <a:pPr marL="285750" indent="-285750">
              <a:buFont typeface="Arial" panose="020B0604020202020204" pitchFamily="34" charset="0"/>
              <a:buChar char="•"/>
            </a:pPr>
            <a:r>
              <a:rPr lang="en-US" sz="1600" b="1" dirty="0"/>
              <a:t>2023 Q2 has shown a major decrease compared to last five years except for pandemic year 2020. According to the above data, it appears that the air export industry, which was rebuilding after the Covid pandemic, suffered a collapse again in Q2 of this year.</a:t>
            </a:r>
          </a:p>
          <a:p>
            <a:pPr marL="285750" indent="-285750">
              <a:buFont typeface="Arial" panose="020B0604020202020204" pitchFamily="34" charset="0"/>
              <a:buChar char="•"/>
            </a:pPr>
            <a:r>
              <a:rPr lang="en-US" sz="1600" b="1" dirty="0"/>
              <a:t>With this, we can say that the closure of several garment factories has greatly affected the air export industry of Sri Lanka, where garment export has taken a major place.</a:t>
            </a:r>
          </a:p>
        </p:txBody>
      </p:sp>
      <p:graphicFrame>
        <p:nvGraphicFramePr>
          <p:cNvPr id="5" name="Table 4">
            <a:extLst>
              <a:ext uri="{FF2B5EF4-FFF2-40B4-BE49-F238E27FC236}">
                <a16:creationId xmlns:a16="http://schemas.microsoft.com/office/drawing/2014/main" id="{518D7092-4621-49D2-44B1-4564B213B22F}"/>
              </a:ext>
            </a:extLst>
          </p:cNvPr>
          <p:cNvGraphicFramePr>
            <a:graphicFrameLocks noGrp="1"/>
          </p:cNvGraphicFramePr>
          <p:nvPr>
            <p:extLst>
              <p:ext uri="{D42A27DB-BD31-4B8C-83A1-F6EECF244321}">
                <p14:modId xmlns:p14="http://schemas.microsoft.com/office/powerpoint/2010/main" val="1330566289"/>
              </p:ext>
            </p:extLst>
          </p:nvPr>
        </p:nvGraphicFramePr>
        <p:xfrm>
          <a:off x="678693" y="3475037"/>
          <a:ext cx="8758164" cy="2438400"/>
        </p:xfrm>
        <a:graphic>
          <a:graphicData uri="http://schemas.openxmlformats.org/drawingml/2006/table">
            <a:tbl>
              <a:tblPr>
                <a:tableStyleId>{5C22544A-7EE6-4342-B048-85BDC9FD1C3A}</a:tableStyleId>
              </a:tblPr>
              <a:tblGrid>
                <a:gridCol w="1121982">
                  <a:extLst>
                    <a:ext uri="{9D8B030D-6E8A-4147-A177-3AD203B41FA5}">
                      <a16:colId xmlns:a16="http://schemas.microsoft.com/office/drawing/2014/main" val="3266037856"/>
                    </a:ext>
                  </a:extLst>
                </a:gridCol>
                <a:gridCol w="1222459">
                  <a:extLst>
                    <a:ext uri="{9D8B030D-6E8A-4147-A177-3AD203B41FA5}">
                      <a16:colId xmlns:a16="http://schemas.microsoft.com/office/drawing/2014/main" val="2707541635"/>
                    </a:ext>
                  </a:extLst>
                </a:gridCol>
                <a:gridCol w="1322935">
                  <a:extLst>
                    <a:ext uri="{9D8B030D-6E8A-4147-A177-3AD203B41FA5}">
                      <a16:colId xmlns:a16="http://schemas.microsoft.com/office/drawing/2014/main" val="603880894"/>
                    </a:ext>
                  </a:extLst>
                </a:gridCol>
                <a:gridCol w="1172221">
                  <a:extLst>
                    <a:ext uri="{9D8B030D-6E8A-4147-A177-3AD203B41FA5}">
                      <a16:colId xmlns:a16="http://schemas.microsoft.com/office/drawing/2014/main" val="3555400314"/>
                    </a:ext>
                  </a:extLst>
                </a:gridCol>
                <a:gridCol w="1322935">
                  <a:extLst>
                    <a:ext uri="{9D8B030D-6E8A-4147-A177-3AD203B41FA5}">
                      <a16:colId xmlns:a16="http://schemas.microsoft.com/office/drawing/2014/main" val="3977901023"/>
                    </a:ext>
                  </a:extLst>
                </a:gridCol>
                <a:gridCol w="1239205">
                  <a:extLst>
                    <a:ext uri="{9D8B030D-6E8A-4147-A177-3AD203B41FA5}">
                      <a16:colId xmlns:a16="http://schemas.microsoft.com/office/drawing/2014/main" val="867695552"/>
                    </a:ext>
                  </a:extLst>
                </a:gridCol>
                <a:gridCol w="1356427">
                  <a:extLst>
                    <a:ext uri="{9D8B030D-6E8A-4147-A177-3AD203B41FA5}">
                      <a16:colId xmlns:a16="http://schemas.microsoft.com/office/drawing/2014/main" val="1724020645"/>
                    </a:ext>
                  </a:extLst>
                </a:gridCol>
              </a:tblGrid>
              <a:tr h="406400">
                <a:tc>
                  <a:txBody>
                    <a:bodyPr/>
                    <a:lstStyle/>
                    <a:p>
                      <a:pPr algn="ct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ctr"/>
                      <a:r>
                        <a:rPr lang="en-US" sz="1100" b="1" u="none" strike="noStrike" dirty="0">
                          <a:effectLst/>
                        </a:rPr>
                        <a:t>2018</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2019</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a:effectLst/>
                        </a:rPr>
                        <a:t>2020</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2021</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2022</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2023</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2507581496"/>
                  </a:ext>
                </a:extLst>
              </a:tr>
              <a:tr h="406400">
                <a:tc>
                  <a:txBody>
                    <a:bodyPr/>
                    <a:lstStyle/>
                    <a:p>
                      <a:pPr algn="ctr" rtl="0" fontAlgn="ctr"/>
                      <a:r>
                        <a:rPr lang="en-US" sz="1100" b="1" u="none" strike="noStrike" dirty="0">
                          <a:effectLst/>
                        </a:rPr>
                        <a:t>1st Quarter</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44,074.30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43,496.02</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35,470.17</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27,222.61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31,077.09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23,205.65</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75190030"/>
                  </a:ext>
                </a:extLst>
              </a:tr>
              <a:tr h="406400">
                <a:tc>
                  <a:txBody>
                    <a:bodyPr/>
                    <a:lstStyle/>
                    <a:p>
                      <a:pPr algn="ctr" rtl="0" fontAlgn="ctr"/>
                      <a:r>
                        <a:rPr lang="en-US" sz="1100" b="1" u="none" strike="noStrike" dirty="0">
                          <a:effectLst/>
                        </a:rPr>
                        <a:t>2nd Quarter</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42,749.50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38,108.60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14,452.22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26,850.98</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29,714.27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23,356.89</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037575612"/>
                  </a:ext>
                </a:extLst>
              </a:tr>
              <a:tr h="406400">
                <a:tc>
                  <a:txBody>
                    <a:bodyPr/>
                    <a:lstStyle/>
                    <a:p>
                      <a:pPr algn="ctr" rtl="0" fontAlgn="ctr"/>
                      <a:r>
                        <a:rPr lang="en-US" sz="1100" b="1" u="none" strike="noStrike">
                          <a:effectLst/>
                        </a:rPr>
                        <a:t>3rd Quarter</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42,808.61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40,096.48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22,421.96</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33,925.52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24,411.19</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220130046"/>
                  </a:ext>
                </a:extLst>
              </a:tr>
              <a:tr h="406400">
                <a:tc>
                  <a:txBody>
                    <a:bodyPr/>
                    <a:lstStyle/>
                    <a:p>
                      <a:pPr algn="ctr" rtl="0" fontAlgn="ctr"/>
                      <a:r>
                        <a:rPr lang="en-US" sz="1100" b="1" u="none" strike="noStrike" dirty="0">
                          <a:effectLst/>
                        </a:rPr>
                        <a:t>4th Quarter</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42,362.61</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40,606.42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23,675.47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36,109.84</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22,865.98</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474311318"/>
                  </a:ext>
                </a:extLst>
              </a:tr>
              <a:tr h="406400">
                <a:tc>
                  <a:txBody>
                    <a:bodyPr/>
                    <a:lstStyle/>
                    <a:p>
                      <a:pPr algn="ctr" rtl="0" fontAlgn="ctr"/>
                      <a:r>
                        <a:rPr lang="en-US" sz="1100" b="1" u="none" strike="noStrike" dirty="0">
                          <a:effectLst/>
                        </a:rPr>
                        <a:t>TOTAL</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171,995.02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162,307.52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96,019.82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124,108.95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108,068.53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46,562.54</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336889041"/>
                  </a:ext>
                </a:extLst>
              </a:tr>
            </a:tbl>
          </a:graphicData>
        </a:graphic>
      </p:graphicFrame>
      <p:graphicFrame>
        <p:nvGraphicFramePr>
          <p:cNvPr id="2" name="Chart 1">
            <a:extLst>
              <a:ext uri="{FF2B5EF4-FFF2-40B4-BE49-F238E27FC236}">
                <a16:creationId xmlns:a16="http://schemas.microsoft.com/office/drawing/2014/main" id="{55A4C23B-04F8-2471-4DBB-7B4C83B5F62C}"/>
              </a:ext>
            </a:extLst>
          </p:cNvPr>
          <p:cNvGraphicFramePr>
            <a:graphicFrameLocks/>
          </p:cNvGraphicFramePr>
          <p:nvPr>
            <p:extLst>
              <p:ext uri="{D42A27DB-BD31-4B8C-83A1-F6EECF244321}">
                <p14:modId xmlns:p14="http://schemas.microsoft.com/office/powerpoint/2010/main" val="3066080139"/>
              </p:ext>
            </p:extLst>
          </p:nvPr>
        </p:nvGraphicFramePr>
        <p:xfrm>
          <a:off x="678693" y="737116"/>
          <a:ext cx="8758164" cy="273792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04824" y="0"/>
            <a:ext cx="9070975"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400" b="1" dirty="0">
                <a:solidFill>
                  <a:srgbClr val="000000"/>
                </a:solidFill>
              </a:rPr>
              <a:t>Total Air Imports (In Tons)</a:t>
            </a:r>
          </a:p>
          <a:p>
            <a:pPr algn="ctr" eaLnBrk="1">
              <a:buClrTx/>
              <a:buFontTx/>
              <a:buNone/>
            </a:pPr>
            <a:r>
              <a:rPr lang="en-US" altLang="en-US" sz="2400" b="1" dirty="0">
                <a:solidFill>
                  <a:srgbClr val="000000"/>
                </a:solidFill>
              </a:rPr>
              <a:t>Month on Month</a:t>
            </a:r>
          </a:p>
        </p:txBody>
      </p:sp>
      <p:sp>
        <p:nvSpPr>
          <p:cNvPr id="6" name="Rectangle 4"/>
          <p:cNvSpPr>
            <a:spLocks noChangeArrowheads="1"/>
          </p:cNvSpPr>
          <p:nvPr/>
        </p:nvSpPr>
        <p:spPr bwMode="auto">
          <a:xfrm>
            <a:off x="-1" y="6599237"/>
            <a:ext cx="10080625" cy="960438"/>
          </a:xfrm>
          <a:prstGeom prst="rect">
            <a:avLst/>
          </a:prstGeom>
          <a:solidFill>
            <a:srgbClr val="00B0F0">
              <a:alpha val="63136"/>
            </a:srgbClr>
          </a:solidFill>
          <a:ln w="9525" algn="ctr">
            <a:noFill/>
            <a:round/>
            <a:headEnd/>
            <a:tailEnd/>
          </a:ln>
        </p:spPr>
        <p:txBody>
          <a:bodyPr/>
          <a:lstStyle/>
          <a:p>
            <a:pPr marL="285750" indent="-285750">
              <a:buFont typeface="Arial" panose="020B0604020202020204" pitchFamily="34" charset="0"/>
              <a:buChar char="•"/>
            </a:pPr>
            <a:r>
              <a:rPr lang="en-US" altLang="en-US" sz="1400" b="1" dirty="0"/>
              <a:t>Compared to the last five years, April / May / June shows a huge decrease, even in 2021, the year after the Covid pandemic, more imports were made than this year.</a:t>
            </a:r>
          </a:p>
          <a:p>
            <a:pPr marL="285750" indent="-285750">
              <a:buFont typeface="Arial" panose="020B0604020202020204" pitchFamily="34" charset="0"/>
              <a:buChar char="•"/>
            </a:pPr>
            <a:r>
              <a:rPr lang="en-US" altLang="en-US" sz="1400" b="1" dirty="0"/>
              <a:t>The reason behind this decreasing would be import restriction that implanted by the LK government and the reduction of sea freight rates.</a:t>
            </a:r>
          </a:p>
          <a:p>
            <a:pPr marL="285750" indent="-285750">
              <a:buFont typeface="Arial" panose="020B0604020202020204" pitchFamily="34" charset="0"/>
              <a:buChar char="•"/>
            </a:pPr>
            <a:endParaRPr lang="en-US" altLang="en-US" sz="1100" dirty="0"/>
          </a:p>
        </p:txBody>
      </p:sp>
      <p:graphicFrame>
        <p:nvGraphicFramePr>
          <p:cNvPr id="5" name="Table 4">
            <a:extLst>
              <a:ext uri="{FF2B5EF4-FFF2-40B4-BE49-F238E27FC236}">
                <a16:creationId xmlns:a16="http://schemas.microsoft.com/office/drawing/2014/main" id="{16D619E8-1749-FF24-01F8-80E9943A317A}"/>
              </a:ext>
            </a:extLst>
          </p:cNvPr>
          <p:cNvGraphicFramePr>
            <a:graphicFrameLocks noGrp="1"/>
          </p:cNvGraphicFramePr>
          <p:nvPr>
            <p:extLst>
              <p:ext uri="{D42A27DB-BD31-4B8C-83A1-F6EECF244321}">
                <p14:modId xmlns:p14="http://schemas.microsoft.com/office/powerpoint/2010/main" val="3617168545"/>
              </p:ext>
            </p:extLst>
          </p:nvPr>
        </p:nvGraphicFramePr>
        <p:xfrm>
          <a:off x="239712" y="3528377"/>
          <a:ext cx="9525002" cy="3070858"/>
        </p:xfrm>
        <a:graphic>
          <a:graphicData uri="http://schemas.openxmlformats.org/drawingml/2006/table">
            <a:tbl>
              <a:tblPr>
                <a:tableStyleId>{5C22544A-7EE6-4342-B048-85BDC9FD1C3A}</a:tableStyleId>
              </a:tblPr>
              <a:tblGrid>
                <a:gridCol w="1131321">
                  <a:extLst>
                    <a:ext uri="{9D8B030D-6E8A-4147-A177-3AD203B41FA5}">
                      <a16:colId xmlns:a16="http://schemas.microsoft.com/office/drawing/2014/main" val="4213192900"/>
                    </a:ext>
                  </a:extLst>
                </a:gridCol>
                <a:gridCol w="1295546">
                  <a:extLst>
                    <a:ext uri="{9D8B030D-6E8A-4147-A177-3AD203B41FA5}">
                      <a16:colId xmlns:a16="http://schemas.microsoft.com/office/drawing/2014/main" val="1003528232"/>
                    </a:ext>
                  </a:extLst>
                </a:gridCol>
                <a:gridCol w="1496265">
                  <a:extLst>
                    <a:ext uri="{9D8B030D-6E8A-4147-A177-3AD203B41FA5}">
                      <a16:colId xmlns:a16="http://schemas.microsoft.com/office/drawing/2014/main" val="1586501631"/>
                    </a:ext>
                  </a:extLst>
                </a:gridCol>
                <a:gridCol w="1551006">
                  <a:extLst>
                    <a:ext uri="{9D8B030D-6E8A-4147-A177-3AD203B41FA5}">
                      <a16:colId xmlns:a16="http://schemas.microsoft.com/office/drawing/2014/main" val="4268089195"/>
                    </a:ext>
                  </a:extLst>
                </a:gridCol>
                <a:gridCol w="1350288">
                  <a:extLst>
                    <a:ext uri="{9D8B030D-6E8A-4147-A177-3AD203B41FA5}">
                      <a16:colId xmlns:a16="http://schemas.microsoft.com/office/drawing/2014/main" val="3332407171"/>
                    </a:ext>
                  </a:extLst>
                </a:gridCol>
                <a:gridCol w="1332041">
                  <a:extLst>
                    <a:ext uri="{9D8B030D-6E8A-4147-A177-3AD203B41FA5}">
                      <a16:colId xmlns:a16="http://schemas.microsoft.com/office/drawing/2014/main" val="3295115702"/>
                    </a:ext>
                  </a:extLst>
                </a:gridCol>
                <a:gridCol w="1368535">
                  <a:extLst>
                    <a:ext uri="{9D8B030D-6E8A-4147-A177-3AD203B41FA5}">
                      <a16:colId xmlns:a16="http://schemas.microsoft.com/office/drawing/2014/main" val="3956185008"/>
                    </a:ext>
                  </a:extLst>
                </a:gridCol>
              </a:tblGrid>
              <a:tr h="219347">
                <a:tc>
                  <a:txBody>
                    <a:bodyPr/>
                    <a:lstStyle/>
                    <a:p>
                      <a:pPr algn="ctr" rtl="0" fontAlgn="ctr"/>
                      <a:r>
                        <a:rPr lang="en-US" sz="1100" b="1" u="none" strike="noStrike" dirty="0">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ctr"/>
                      <a:r>
                        <a:rPr lang="en-US" sz="1100" b="1" u="none" strike="noStrike" dirty="0">
                          <a:effectLst/>
                        </a:rPr>
                        <a:t>2018</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2019</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2020</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2021</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2022</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100" b="1" u="none" strike="noStrike" dirty="0">
                          <a:effectLst/>
                        </a:rPr>
                        <a:t>2023</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4217642068"/>
                  </a:ext>
                </a:extLst>
              </a:tr>
              <a:tr h="219347">
                <a:tc>
                  <a:txBody>
                    <a:bodyPr/>
                    <a:lstStyle/>
                    <a:p>
                      <a:pPr algn="ctr" rtl="0" fontAlgn="ctr"/>
                      <a:r>
                        <a:rPr lang="en-US" sz="1100" b="1" u="none" strike="noStrike" dirty="0">
                          <a:effectLst/>
                        </a:rPr>
                        <a:t>Jan</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4,649.34</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4,590.66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4,163.02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3,865.25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4,373.74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2,522.41</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231313234"/>
                  </a:ext>
                </a:extLst>
              </a:tr>
              <a:tr h="219347">
                <a:tc>
                  <a:txBody>
                    <a:bodyPr/>
                    <a:lstStyle/>
                    <a:p>
                      <a:pPr algn="ctr" rtl="0" fontAlgn="ctr"/>
                      <a:r>
                        <a:rPr lang="en-US" sz="1100" b="1" u="none" strike="noStrike">
                          <a:effectLst/>
                        </a:rPr>
                        <a:t>Feb</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4,104.60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3,530.99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3,467.65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3,177.57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3,081.75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2,608.16</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691005524"/>
                  </a:ext>
                </a:extLst>
              </a:tr>
              <a:tr h="219347">
                <a:tc>
                  <a:txBody>
                    <a:bodyPr/>
                    <a:lstStyle/>
                    <a:p>
                      <a:pPr algn="ctr" rtl="0" fontAlgn="ctr"/>
                      <a:r>
                        <a:rPr lang="en-US" sz="1100" b="1" u="none" strike="noStrike" dirty="0">
                          <a:effectLst/>
                        </a:rPr>
                        <a:t>Mar</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4,852.32</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5,320.53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3,797.24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3,914.50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3,870.15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2,971.05</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373385174"/>
                  </a:ext>
                </a:extLst>
              </a:tr>
              <a:tr h="219347">
                <a:tc>
                  <a:txBody>
                    <a:bodyPr/>
                    <a:lstStyle/>
                    <a:p>
                      <a:pPr algn="ctr" rtl="0" fontAlgn="ctr"/>
                      <a:r>
                        <a:rPr lang="en-US" sz="1100" b="1" u="none" strike="noStrike" dirty="0">
                          <a:effectLst/>
                        </a:rPr>
                        <a:t>Apr</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dirty="0">
                          <a:effectLst/>
                        </a:rPr>
                        <a:t>4,055.56</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3,733.33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693.71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3,353.93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3,036.41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2,596.85</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325184029"/>
                  </a:ext>
                </a:extLst>
              </a:tr>
              <a:tr h="219347">
                <a:tc>
                  <a:txBody>
                    <a:bodyPr/>
                    <a:lstStyle/>
                    <a:p>
                      <a:pPr algn="ctr" rtl="0" fontAlgn="ctr"/>
                      <a:r>
                        <a:rPr lang="en-US" sz="1100" b="1" u="none" strike="noStrike" dirty="0">
                          <a:effectLst/>
                        </a:rPr>
                        <a:t>May</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4,774.01</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4,242.23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1,337.94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3,711.17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3,401.47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2,570.28</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624971135"/>
                  </a:ext>
                </a:extLst>
              </a:tr>
              <a:tr h="219347">
                <a:tc>
                  <a:txBody>
                    <a:bodyPr/>
                    <a:lstStyle/>
                    <a:p>
                      <a:pPr algn="ctr" rtl="0" fontAlgn="ctr"/>
                      <a:r>
                        <a:rPr lang="en-US" sz="1100" b="1" u="none" strike="noStrike" dirty="0">
                          <a:effectLst/>
                        </a:rPr>
                        <a:t>Jun</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4,757.45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4,150.59</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2,348.74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3,312.30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3,397.17</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2,816.53</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71919676"/>
                  </a:ext>
                </a:extLst>
              </a:tr>
              <a:tr h="219347">
                <a:tc>
                  <a:txBody>
                    <a:bodyPr/>
                    <a:lstStyle/>
                    <a:p>
                      <a:pPr algn="ctr" rtl="0" fontAlgn="ctr"/>
                      <a:r>
                        <a:rPr lang="en-US" sz="1100" b="1" u="none" strike="noStrike">
                          <a:effectLst/>
                        </a:rPr>
                        <a:t>Jul</a:t>
                      </a:r>
                      <a:endParaRPr lang="en-US" sz="11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5,526.74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4,706.83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2,855.98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3,859.50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2,781.64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177956642"/>
                  </a:ext>
                </a:extLst>
              </a:tr>
              <a:tr h="219347">
                <a:tc>
                  <a:txBody>
                    <a:bodyPr/>
                    <a:lstStyle/>
                    <a:p>
                      <a:pPr algn="ctr" rtl="0" fontAlgn="ctr"/>
                      <a:r>
                        <a:rPr lang="en-US" sz="1100" b="1" u="none" strike="noStrike" dirty="0">
                          <a:effectLst/>
                        </a:rPr>
                        <a:t>Aug</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5,252.79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4,454.15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2,698.05</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4,182.14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2,543.83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304390152"/>
                  </a:ext>
                </a:extLst>
              </a:tr>
              <a:tr h="219347">
                <a:tc>
                  <a:txBody>
                    <a:bodyPr/>
                    <a:lstStyle/>
                    <a:p>
                      <a:pPr algn="ctr" rtl="0" fontAlgn="ctr"/>
                      <a:r>
                        <a:rPr lang="en-US" sz="1100" b="1" u="none" strike="noStrike" dirty="0">
                          <a:effectLst/>
                        </a:rPr>
                        <a:t>Sep</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5,251.96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4,948.86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2,911.15</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3,943.50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2,964.78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500582145"/>
                  </a:ext>
                </a:extLst>
              </a:tr>
              <a:tr h="219347">
                <a:tc>
                  <a:txBody>
                    <a:bodyPr/>
                    <a:lstStyle/>
                    <a:p>
                      <a:pPr algn="ctr" rtl="0" fontAlgn="ctr"/>
                      <a:r>
                        <a:rPr lang="en-US" sz="1100" b="1" u="none" strike="noStrike" dirty="0">
                          <a:effectLst/>
                        </a:rPr>
                        <a:t>Oct</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5,539.59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5,178.20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3,280.80</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4,778.13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2,743.05</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682781682"/>
                  </a:ext>
                </a:extLst>
              </a:tr>
              <a:tr h="219347">
                <a:tc>
                  <a:txBody>
                    <a:bodyPr/>
                    <a:lstStyle/>
                    <a:p>
                      <a:pPr algn="ctr" rtl="0" fontAlgn="ctr"/>
                      <a:r>
                        <a:rPr lang="en-US" sz="1100" b="1" u="none" strike="noStrike" dirty="0">
                          <a:effectLst/>
                        </a:rPr>
                        <a:t>Nov</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5,228.63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4,827.20</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3,553.66</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5,215.43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2,656.84</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954610740"/>
                  </a:ext>
                </a:extLst>
              </a:tr>
              <a:tr h="219347">
                <a:tc>
                  <a:txBody>
                    <a:bodyPr/>
                    <a:lstStyle/>
                    <a:p>
                      <a:pPr algn="ctr" rtl="0" fontAlgn="ctr"/>
                      <a:r>
                        <a:rPr lang="en-US" sz="1100" b="1" u="none" strike="noStrike" dirty="0">
                          <a:effectLst/>
                        </a:rPr>
                        <a:t>Dec</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5,278.39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4,886.43</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4,466.68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4,678.77</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3,203.43</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 </a:t>
                      </a:r>
                      <a:endParaRPr lang="en-US" sz="11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116177922"/>
                  </a:ext>
                </a:extLst>
              </a:tr>
              <a:tr h="219347">
                <a:tc>
                  <a:txBody>
                    <a:bodyPr/>
                    <a:lstStyle/>
                    <a:p>
                      <a:pPr algn="ctr" rtl="0" fontAlgn="ctr"/>
                      <a:r>
                        <a:rPr lang="en-US" sz="1100" b="1" u="none" strike="noStrike" dirty="0">
                          <a:effectLst/>
                        </a:rPr>
                        <a:t>TOTAL</a:t>
                      </a:r>
                      <a:endParaRPr lang="en-US" sz="11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100" b="1" u="none" strike="noStrike">
                          <a:effectLst/>
                        </a:rPr>
                        <a:t>59,271.38</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54,569.99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35,574.62</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a:effectLst/>
                        </a:rPr>
                        <a:t>47,992.19</a:t>
                      </a:r>
                      <a:endParaRPr lang="en-US" sz="11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38,054.26</a:t>
                      </a:r>
                      <a:endParaRPr lang="en-US" sz="11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100" b="1" u="none" strike="noStrike" dirty="0">
                          <a:effectLst/>
                        </a:rPr>
                        <a:t>16,085.28</a:t>
                      </a:r>
                      <a:endParaRPr lang="en-US" sz="11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936854974"/>
                  </a:ext>
                </a:extLst>
              </a:tr>
            </a:tbl>
          </a:graphicData>
        </a:graphic>
      </p:graphicFrame>
      <p:graphicFrame>
        <p:nvGraphicFramePr>
          <p:cNvPr id="3" name="Chart 2">
            <a:extLst>
              <a:ext uri="{FF2B5EF4-FFF2-40B4-BE49-F238E27FC236}">
                <a16:creationId xmlns:a16="http://schemas.microsoft.com/office/drawing/2014/main" id="{47D23D81-7E83-10B8-DA50-26797E653A60}"/>
              </a:ext>
            </a:extLst>
          </p:cNvPr>
          <p:cNvGraphicFramePr>
            <a:graphicFrameLocks/>
          </p:cNvGraphicFramePr>
          <p:nvPr>
            <p:extLst>
              <p:ext uri="{D42A27DB-BD31-4B8C-83A1-F6EECF244321}">
                <p14:modId xmlns:p14="http://schemas.microsoft.com/office/powerpoint/2010/main" val="818358935"/>
              </p:ext>
            </p:extLst>
          </p:nvPr>
        </p:nvGraphicFramePr>
        <p:xfrm>
          <a:off x="239712" y="731837"/>
          <a:ext cx="9525002" cy="27965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04824" y="1"/>
            <a:ext cx="9070975" cy="731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400" b="1" dirty="0">
                <a:solidFill>
                  <a:srgbClr val="000000"/>
                </a:solidFill>
              </a:rPr>
              <a:t>Total Air Imports (In Tons) </a:t>
            </a:r>
          </a:p>
          <a:p>
            <a:pPr algn="ctr" eaLnBrk="1">
              <a:buClrTx/>
              <a:buFontTx/>
              <a:buNone/>
            </a:pPr>
            <a:r>
              <a:rPr lang="en-US" altLang="en-US" sz="2400" b="1" dirty="0">
                <a:solidFill>
                  <a:srgbClr val="000000"/>
                </a:solidFill>
              </a:rPr>
              <a:t>Quarterly</a:t>
            </a:r>
          </a:p>
        </p:txBody>
      </p:sp>
      <p:sp>
        <p:nvSpPr>
          <p:cNvPr id="5123" name="Rectangle 4"/>
          <p:cNvSpPr>
            <a:spLocks noChangeArrowheads="1"/>
          </p:cNvSpPr>
          <p:nvPr/>
        </p:nvSpPr>
        <p:spPr bwMode="auto">
          <a:xfrm>
            <a:off x="0" y="6523037"/>
            <a:ext cx="10080625" cy="1036638"/>
          </a:xfrm>
          <a:prstGeom prst="rect">
            <a:avLst/>
          </a:prstGeom>
          <a:solidFill>
            <a:srgbClr val="00B0F0">
              <a:alpha val="63136"/>
            </a:srgbClr>
          </a:solidFill>
          <a:ln w="9525" algn="ctr">
            <a:noFill/>
            <a:round/>
            <a:headEnd/>
            <a:tailEnd/>
          </a:ln>
        </p:spPr>
        <p:txBody>
          <a:bodyPr/>
          <a:lstStyle/>
          <a:p>
            <a:pPr marL="171450" indent="-171450">
              <a:buFont typeface="Arial" panose="020B0604020202020204" pitchFamily="34" charset="0"/>
              <a:buChar char="•"/>
            </a:pPr>
            <a:r>
              <a:rPr lang="en-US" altLang="en-US" sz="1600" b="1" dirty="0"/>
              <a:t>2023 Q2 have recorded the least since 2018 (except the pandemic year 2020).</a:t>
            </a:r>
          </a:p>
          <a:p>
            <a:pPr marL="171450" indent="-171450">
              <a:buFont typeface="Arial" panose="020B0604020202020204" pitchFamily="34" charset="0"/>
              <a:buChar char="•"/>
            </a:pPr>
            <a:r>
              <a:rPr lang="en-US" altLang="en-US" sz="1600" b="1" dirty="0"/>
              <a:t>With the import restriction wave off can be expected air import increase in Q3.</a:t>
            </a:r>
          </a:p>
          <a:p>
            <a:pPr marL="171450" indent="-171450">
              <a:buFont typeface="Arial" panose="020B0604020202020204" pitchFamily="34" charset="0"/>
              <a:buChar char="•"/>
            </a:pPr>
            <a:endParaRPr lang="en-US" altLang="en-US" sz="1200" b="1" dirty="0"/>
          </a:p>
        </p:txBody>
      </p:sp>
      <p:graphicFrame>
        <p:nvGraphicFramePr>
          <p:cNvPr id="6" name="Table 5">
            <a:extLst>
              <a:ext uri="{FF2B5EF4-FFF2-40B4-BE49-F238E27FC236}">
                <a16:creationId xmlns:a16="http://schemas.microsoft.com/office/drawing/2014/main" id="{7951E0EE-D112-6AD5-3F5E-F807FDCFC23A}"/>
              </a:ext>
            </a:extLst>
          </p:cNvPr>
          <p:cNvGraphicFramePr>
            <a:graphicFrameLocks noGrp="1"/>
          </p:cNvGraphicFramePr>
          <p:nvPr>
            <p:extLst>
              <p:ext uri="{D42A27DB-BD31-4B8C-83A1-F6EECF244321}">
                <p14:modId xmlns:p14="http://schemas.microsoft.com/office/powerpoint/2010/main" val="2066949759"/>
              </p:ext>
            </p:extLst>
          </p:nvPr>
        </p:nvGraphicFramePr>
        <p:xfrm>
          <a:off x="696910" y="3769167"/>
          <a:ext cx="8686802" cy="2743200"/>
        </p:xfrm>
        <a:graphic>
          <a:graphicData uri="http://schemas.openxmlformats.org/drawingml/2006/table">
            <a:tbl>
              <a:tblPr>
                <a:tableStyleId>{5C22544A-7EE6-4342-B048-85BDC9FD1C3A}</a:tableStyleId>
              </a:tblPr>
              <a:tblGrid>
                <a:gridCol w="1147314">
                  <a:extLst>
                    <a:ext uri="{9D8B030D-6E8A-4147-A177-3AD203B41FA5}">
                      <a16:colId xmlns:a16="http://schemas.microsoft.com/office/drawing/2014/main" val="4090208098"/>
                    </a:ext>
                  </a:extLst>
                </a:gridCol>
                <a:gridCol w="1163704">
                  <a:extLst>
                    <a:ext uri="{9D8B030D-6E8A-4147-A177-3AD203B41FA5}">
                      <a16:colId xmlns:a16="http://schemas.microsoft.com/office/drawing/2014/main" val="3502706734"/>
                    </a:ext>
                  </a:extLst>
                </a:gridCol>
                <a:gridCol w="1343996">
                  <a:extLst>
                    <a:ext uri="{9D8B030D-6E8A-4147-A177-3AD203B41FA5}">
                      <a16:colId xmlns:a16="http://schemas.microsoft.com/office/drawing/2014/main" val="669437945"/>
                    </a:ext>
                  </a:extLst>
                </a:gridCol>
                <a:gridCol w="1393166">
                  <a:extLst>
                    <a:ext uri="{9D8B030D-6E8A-4147-A177-3AD203B41FA5}">
                      <a16:colId xmlns:a16="http://schemas.microsoft.com/office/drawing/2014/main" val="3171055510"/>
                    </a:ext>
                  </a:extLst>
                </a:gridCol>
                <a:gridCol w="1212874">
                  <a:extLst>
                    <a:ext uri="{9D8B030D-6E8A-4147-A177-3AD203B41FA5}">
                      <a16:colId xmlns:a16="http://schemas.microsoft.com/office/drawing/2014/main" val="3348630772"/>
                    </a:ext>
                  </a:extLst>
                </a:gridCol>
                <a:gridCol w="1196484">
                  <a:extLst>
                    <a:ext uri="{9D8B030D-6E8A-4147-A177-3AD203B41FA5}">
                      <a16:colId xmlns:a16="http://schemas.microsoft.com/office/drawing/2014/main" val="3374519668"/>
                    </a:ext>
                  </a:extLst>
                </a:gridCol>
                <a:gridCol w="1229264">
                  <a:extLst>
                    <a:ext uri="{9D8B030D-6E8A-4147-A177-3AD203B41FA5}">
                      <a16:colId xmlns:a16="http://schemas.microsoft.com/office/drawing/2014/main" val="415560168"/>
                    </a:ext>
                  </a:extLst>
                </a:gridCol>
              </a:tblGrid>
              <a:tr h="457200">
                <a:tc>
                  <a:txBody>
                    <a:bodyPr/>
                    <a:lstStyle/>
                    <a:p>
                      <a:pPr algn="ct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ctr"/>
                      <a:r>
                        <a:rPr lang="en-US" sz="1200" b="1" u="none" strike="noStrike" dirty="0">
                          <a:effectLst/>
                        </a:rPr>
                        <a:t>2018</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2019</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a:effectLst/>
                        </a:rPr>
                        <a:t>2020</a:t>
                      </a:r>
                      <a:endParaRPr lang="en-US" sz="12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a:effectLst/>
                        </a:rPr>
                        <a:t>2021</a:t>
                      </a:r>
                      <a:endParaRPr lang="en-US" sz="12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a:effectLst/>
                        </a:rPr>
                        <a:t>2022</a:t>
                      </a:r>
                      <a:endParaRPr lang="en-US" sz="12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2023</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321585234"/>
                  </a:ext>
                </a:extLst>
              </a:tr>
              <a:tr h="457200">
                <a:tc>
                  <a:txBody>
                    <a:bodyPr/>
                    <a:lstStyle/>
                    <a:p>
                      <a:pPr algn="ctr" rtl="0" fontAlgn="ctr"/>
                      <a:r>
                        <a:rPr lang="en-US" sz="1200" b="1" u="none" strike="noStrike" dirty="0">
                          <a:effectLst/>
                        </a:rPr>
                        <a:t>1st Quarter</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dirty="0">
                          <a:effectLst/>
                        </a:rPr>
                        <a:t>13,606.26</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13,442.18</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11,427.91</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10,957.32</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11,325.64</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8,101.62</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4205308013"/>
                  </a:ext>
                </a:extLst>
              </a:tr>
              <a:tr h="457200">
                <a:tc>
                  <a:txBody>
                    <a:bodyPr/>
                    <a:lstStyle/>
                    <a:p>
                      <a:pPr algn="ctr" rtl="0" fontAlgn="ctr"/>
                      <a:r>
                        <a:rPr lang="en-US" sz="1200" b="1" u="none" strike="noStrike">
                          <a:effectLst/>
                        </a:rPr>
                        <a:t>2nd Quarter</a:t>
                      </a:r>
                      <a:endParaRPr lang="en-US" sz="12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dirty="0">
                          <a:effectLst/>
                        </a:rPr>
                        <a:t>13,587.01</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12,126.14</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4,380.39</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10,377.40</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9,835.05</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7,983.66</a:t>
                      </a:r>
                      <a:endParaRPr lang="en-US" sz="12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453135336"/>
                  </a:ext>
                </a:extLst>
              </a:tr>
              <a:tr h="457200">
                <a:tc>
                  <a:txBody>
                    <a:bodyPr/>
                    <a:lstStyle/>
                    <a:p>
                      <a:pPr algn="ctr" rtl="0" fontAlgn="ctr"/>
                      <a:r>
                        <a:rPr lang="en-US" sz="1200" b="1" u="none" strike="noStrike" dirty="0">
                          <a:effectLst/>
                        </a:rPr>
                        <a:t>3rd Quarter</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dirty="0">
                          <a:effectLst/>
                        </a:rPr>
                        <a:t>16,031.50</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14,109.84</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8,465.18</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11,985.14</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8,290.25</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804381868"/>
                  </a:ext>
                </a:extLst>
              </a:tr>
              <a:tr h="457200">
                <a:tc>
                  <a:txBody>
                    <a:bodyPr/>
                    <a:lstStyle/>
                    <a:p>
                      <a:pPr algn="ctr" rtl="0" fontAlgn="ctr"/>
                      <a:r>
                        <a:rPr lang="en-US" sz="1200" b="1" u="none" strike="noStrike" dirty="0">
                          <a:effectLst/>
                        </a:rPr>
                        <a:t>4th Quarter</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a:effectLst/>
                        </a:rPr>
                        <a:t>16,046.61</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14,891.83</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11,301.14</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14,672.33</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8,603.32</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 </a:t>
                      </a:r>
                      <a:endParaRPr lang="en-US" sz="12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126647928"/>
                  </a:ext>
                </a:extLst>
              </a:tr>
              <a:tr h="457200">
                <a:tc>
                  <a:txBody>
                    <a:bodyPr/>
                    <a:lstStyle/>
                    <a:p>
                      <a:pPr algn="ctr" rtl="0" fontAlgn="ctr"/>
                      <a:r>
                        <a:rPr lang="en-US" sz="1200" b="1" u="none" strike="noStrike" dirty="0">
                          <a:effectLst/>
                        </a:rPr>
                        <a:t>TOTAL</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a:effectLst/>
                        </a:rPr>
                        <a:t>59,271.39</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54,569.99</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35,574.62</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47,992.19</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38,054.26</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16,085.28</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774167224"/>
                  </a:ext>
                </a:extLst>
              </a:tr>
            </a:tbl>
          </a:graphicData>
        </a:graphic>
      </p:graphicFrame>
      <p:graphicFrame>
        <p:nvGraphicFramePr>
          <p:cNvPr id="3" name="Chart 2">
            <a:extLst>
              <a:ext uri="{FF2B5EF4-FFF2-40B4-BE49-F238E27FC236}">
                <a16:creationId xmlns:a16="http://schemas.microsoft.com/office/drawing/2014/main" id="{4A731906-277A-B8D2-313A-FF93E76410A6}"/>
              </a:ext>
            </a:extLst>
          </p:cNvPr>
          <p:cNvGraphicFramePr>
            <a:graphicFrameLocks/>
          </p:cNvGraphicFramePr>
          <p:nvPr>
            <p:extLst>
              <p:ext uri="{D42A27DB-BD31-4B8C-83A1-F6EECF244321}">
                <p14:modId xmlns:p14="http://schemas.microsoft.com/office/powerpoint/2010/main" val="3324417871"/>
              </p:ext>
            </p:extLst>
          </p:nvPr>
        </p:nvGraphicFramePr>
        <p:xfrm>
          <a:off x="696910" y="731837"/>
          <a:ext cx="8686801" cy="304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0225" y="0"/>
            <a:ext cx="9070975"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400" b="1" dirty="0">
                <a:solidFill>
                  <a:srgbClr val="000000"/>
                </a:solidFill>
              </a:rPr>
              <a:t>Total Air Transshipments (In Tons) </a:t>
            </a:r>
          </a:p>
          <a:p>
            <a:pPr algn="ctr" eaLnBrk="1">
              <a:buClrTx/>
              <a:buFontTx/>
              <a:buNone/>
            </a:pPr>
            <a:r>
              <a:rPr lang="en-US" altLang="en-US" sz="2400" b="1" dirty="0">
                <a:solidFill>
                  <a:srgbClr val="000000"/>
                </a:solidFill>
              </a:rPr>
              <a:t>Quarterly</a:t>
            </a:r>
          </a:p>
        </p:txBody>
      </p:sp>
      <p:sp>
        <p:nvSpPr>
          <p:cNvPr id="7171" name="Rectangle 4"/>
          <p:cNvSpPr>
            <a:spLocks noChangeArrowheads="1"/>
          </p:cNvSpPr>
          <p:nvPr/>
        </p:nvSpPr>
        <p:spPr bwMode="auto">
          <a:xfrm>
            <a:off x="-1" y="6523038"/>
            <a:ext cx="10080625" cy="1036637"/>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a:t>2023 Q2 air transshipment has decreased compared to earlier year.</a:t>
            </a:r>
          </a:p>
          <a:p>
            <a:pPr marL="171450" indent="-171450">
              <a:buFont typeface="Arial" panose="020B0604020202020204" pitchFamily="34" charset="0"/>
              <a:buChar char="•"/>
            </a:pPr>
            <a:r>
              <a:rPr lang="en-US" altLang="en-US" sz="1400" b="1" dirty="0"/>
              <a:t>According to the above data, it appears that air transshipments, which had seen an increase after the Covid pandemic, have fallen again this year.</a:t>
            </a:r>
          </a:p>
          <a:p>
            <a:pPr marL="171450" indent="-171450">
              <a:buFont typeface="Arial" panose="020B0604020202020204" pitchFamily="34" charset="0"/>
              <a:buChar char="•"/>
            </a:pPr>
            <a:r>
              <a:rPr lang="en-US" altLang="en-US" sz="1400" b="1" dirty="0"/>
              <a:t>A crash is seen in Q2 even more than the crash in Q1.</a:t>
            </a:r>
          </a:p>
        </p:txBody>
      </p:sp>
      <p:graphicFrame>
        <p:nvGraphicFramePr>
          <p:cNvPr id="5" name="Table 4">
            <a:extLst>
              <a:ext uri="{FF2B5EF4-FFF2-40B4-BE49-F238E27FC236}">
                <a16:creationId xmlns:a16="http://schemas.microsoft.com/office/drawing/2014/main" id="{E2B37B56-CF93-D084-2828-9E95A611CA04}"/>
              </a:ext>
            </a:extLst>
          </p:cNvPr>
          <p:cNvGraphicFramePr>
            <a:graphicFrameLocks noGrp="1"/>
          </p:cNvGraphicFramePr>
          <p:nvPr>
            <p:extLst>
              <p:ext uri="{D42A27DB-BD31-4B8C-83A1-F6EECF244321}">
                <p14:modId xmlns:p14="http://schemas.microsoft.com/office/powerpoint/2010/main" val="3005247355"/>
              </p:ext>
            </p:extLst>
          </p:nvPr>
        </p:nvGraphicFramePr>
        <p:xfrm>
          <a:off x="760413" y="3627437"/>
          <a:ext cx="8610599" cy="2743200"/>
        </p:xfrm>
        <a:graphic>
          <a:graphicData uri="http://schemas.openxmlformats.org/drawingml/2006/table">
            <a:tbl>
              <a:tblPr>
                <a:tableStyleId>{5C22544A-7EE6-4342-B048-85BDC9FD1C3A}</a:tableStyleId>
              </a:tblPr>
              <a:tblGrid>
                <a:gridCol w="1635144">
                  <a:extLst>
                    <a:ext uri="{9D8B030D-6E8A-4147-A177-3AD203B41FA5}">
                      <a16:colId xmlns:a16="http://schemas.microsoft.com/office/drawing/2014/main" val="1209033448"/>
                    </a:ext>
                  </a:extLst>
                </a:gridCol>
                <a:gridCol w="1182870">
                  <a:extLst>
                    <a:ext uri="{9D8B030D-6E8A-4147-A177-3AD203B41FA5}">
                      <a16:colId xmlns:a16="http://schemas.microsoft.com/office/drawing/2014/main" val="933225361"/>
                    </a:ext>
                  </a:extLst>
                </a:gridCol>
                <a:gridCol w="1182870">
                  <a:extLst>
                    <a:ext uri="{9D8B030D-6E8A-4147-A177-3AD203B41FA5}">
                      <a16:colId xmlns:a16="http://schemas.microsoft.com/office/drawing/2014/main" val="647189105"/>
                    </a:ext>
                  </a:extLst>
                </a:gridCol>
                <a:gridCol w="1182870">
                  <a:extLst>
                    <a:ext uri="{9D8B030D-6E8A-4147-A177-3AD203B41FA5}">
                      <a16:colId xmlns:a16="http://schemas.microsoft.com/office/drawing/2014/main" val="227632126"/>
                    </a:ext>
                  </a:extLst>
                </a:gridCol>
                <a:gridCol w="1182870">
                  <a:extLst>
                    <a:ext uri="{9D8B030D-6E8A-4147-A177-3AD203B41FA5}">
                      <a16:colId xmlns:a16="http://schemas.microsoft.com/office/drawing/2014/main" val="2822583111"/>
                    </a:ext>
                  </a:extLst>
                </a:gridCol>
                <a:gridCol w="1182870">
                  <a:extLst>
                    <a:ext uri="{9D8B030D-6E8A-4147-A177-3AD203B41FA5}">
                      <a16:colId xmlns:a16="http://schemas.microsoft.com/office/drawing/2014/main" val="567630364"/>
                    </a:ext>
                  </a:extLst>
                </a:gridCol>
                <a:gridCol w="1061105">
                  <a:extLst>
                    <a:ext uri="{9D8B030D-6E8A-4147-A177-3AD203B41FA5}">
                      <a16:colId xmlns:a16="http://schemas.microsoft.com/office/drawing/2014/main" val="494452157"/>
                    </a:ext>
                  </a:extLst>
                </a:gridCol>
              </a:tblGrid>
              <a:tr h="457200">
                <a:tc>
                  <a:txBody>
                    <a:bodyPr/>
                    <a:lstStyle/>
                    <a:p>
                      <a:pPr algn="ct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ctr" rtl="0" fontAlgn="ctr"/>
                      <a:r>
                        <a:rPr lang="en-US" sz="1200" b="1" u="none" strike="noStrike" dirty="0">
                          <a:effectLst/>
                        </a:rPr>
                        <a:t>2018</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2019</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2020</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2021</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2022</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ctr" rtl="0" fontAlgn="ctr"/>
                      <a:r>
                        <a:rPr lang="en-US" sz="1200" b="1" u="none" strike="noStrike" dirty="0">
                          <a:effectLst/>
                        </a:rPr>
                        <a:t>2023</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extLst>
                  <a:ext uri="{0D108BD9-81ED-4DB2-BD59-A6C34878D82A}">
                    <a16:rowId xmlns:a16="http://schemas.microsoft.com/office/drawing/2014/main" val="4167956757"/>
                  </a:ext>
                </a:extLst>
              </a:tr>
              <a:tr h="457200">
                <a:tc>
                  <a:txBody>
                    <a:bodyPr/>
                    <a:lstStyle/>
                    <a:p>
                      <a:pPr algn="ctr" rtl="0" fontAlgn="ctr"/>
                      <a:r>
                        <a:rPr lang="en-US" sz="1200" b="1" u="none" strike="noStrike" dirty="0">
                          <a:effectLst/>
                        </a:rPr>
                        <a:t>1st Quarter</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dirty="0">
                          <a:effectLst/>
                        </a:rPr>
                        <a:t>12,560.46</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10,890.86</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8,268.93</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3,765.81</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6,138.50</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5,727.79</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522359878"/>
                  </a:ext>
                </a:extLst>
              </a:tr>
              <a:tr h="457200">
                <a:tc>
                  <a:txBody>
                    <a:bodyPr/>
                    <a:lstStyle/>
                    <a:p>
                      <a:pPr algn="ctr" rtl="0" fontAlgn="ctr"/>
                      <a:r>
                        <a:rPr lang="en-US" sz="1200" b="1" u="none" strike="noStrike">
                          <a:effectLst/>
                        </a:rPr>
                        <a:t>2nd Quarter</a:t>
                      </a:r>
                      <a:endParaRPr lang="en-US" sz="1200" b="1" i="0" u="none" strike="noStrike">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dirty="0">
                          <a:effectLst/>
                        </a:rPr>
                        <a:t>12,720.85</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10,366.65</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2,116.53</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4,971.27</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7,451.95</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5,826.13</a:t>
                      </a:r>
                      <a:endParaRPr lang="en-US" sz="1200" b="1" i="0" u="none" strike="noStrike">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2182329719"/>
                  </a:ext>
                </a:extLst>
              </a:tr>
              <a:tr h="457200">
                <a:tc>
                  <a:txBody>
                    <a:bodyPr/>
                    <a:lstStyle/>
                    <a:p>
                      <a:pPr algn="ctr" rtl="0" fontAlgn="ctr"/>
                      <a:r>
                        <a:rPr lang="en-US" sz="1200" b="1" u="none" strike="noStrike" dirty="0">
                          <a:effectLst/>
                        </a:rPr>
                        <a:t>3rd Quarter</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a:effectLst/>
                        </a:rPr>
                        <a:t>11,380.16</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10,084.46</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2,523.25</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6,979.10</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5,300.03</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774218932"/>
                  </a:ext>
                </a:extLst>
              </a:tr>
              <a:tr h="457200">
                <a:tc>
                  <a:txBody>
                    <a:bodyPr/>
                    <a:lstStyle/>
                    <a:p>
                      <a:pPr algn="ctr" rtl="0" fontAlgn="ctr"/>
                      <a:r>
                        <a:rPr lang="en-US" sz="1200" b="1" u="none" strike="noStrike" dirty="0">
                          <a:effectLst/>
                        </a:rPr>
                        <a:t>4th Quarter</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a:effectLst/>
                        </a:rPr>
                        <a:t>10,815.24</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10,869.28</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3,809.29</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7,279.39</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5,981.29</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518401786"/>
                  </a:ext>
                </a:extLst>
              </a:tr>
              <a:tr h="457200">
                <a:tc>
                  <a:txBody>
                    <a:bodyPr/>
                    <a:lstStyle/>
                    <a:p>
                      <a:pPr algn="ctr" rtl="0" fontAlgn="ctr"/>
                      <a:r>
                        <a:rPr lang="en-US" sz="1200" b="1" u="none" strike="noStrike" dirty="0">
                          <a:effectLst/>
                        </a:rPr>
                        <a:t>TOTAL</a:t>
                      </a:r>
                      <a:endParaRPr lang="en-US" sz="1200" b="1" i="0" u="none" strike="noStrike" dirty="0">
                        <a:solidFill>
                          <a:srgbClr val="000000"/>
                        </a:solidFill>
                        <a:effectLst/>
                        <a:latin typeface="Century Gothic" panose="020B0502020202020204" pitchFamily="34" charset="0"/>
                      </a:endParaRPr>
                    </a:p>
                  </a:txBody>
                  <a:tcPr marL="7620" marR="7620" marT="7620" marB="0" anchor="ctr">
                    <a:solidFill>
                      <a:srgbClr val="FFC000"/>
                    </a:solidFill>
                  </a:tcPr>
                </a:tc>
                <a:tc>
                  <a:txBody>
                    <a:bodyPr/>
                    <a:lstStyle/>
                    <a:p>
                      <a:pPr algn="r" rtl="0" fontAlgn="ctr"/>
                      <a:r>
                        <a:rPr lang="en-US" sz="1200" b="1" u="none" strike="noStrike">
                          <a:effectLst/>
                        </a:rPr>
                        <a:t>47,476.71</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42,211.25</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a:effectLst/>
                        </a:rPr>
                        <a:t>16,718.00</a:t>
                      </a:r>
                      <a:endParaRPr lang="en-US" sz="1200" b="1" i="0" u="none" strike="noStrike">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22,995.57</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24,871.77</a:t>
                      </a:r>
                      <a:endParaRPr lang="en-US" sz="1200" b="1" i="0" u="none" strike="noStrike" dirty="0">
                        <a:solidFill>
                          <a:srgbClr val="000000"/>
                        </a:solidFill>
                        <a:effectLst/>
                        <a:latin typeface="Century Gothic" panose="020B0502020202020204" pitchFamily="34" charset="0"/>
                      </a:endParaRPr>
                    </a:p>
                  </a:txBody>
                  <a:tcPr marL="7620" marR="7620" marT="7620" marB="0" anchor="ctr"/>
                </a:tc>
                <a:tc>
                  <a:txBody>
                    <a:bodyPr/>
                    <a:lstStyle/>
                    <a:p>
                      <a:pPr algn="r" rtl="0" fontAlgn="ctr"/>
                      <a:r>
                        <a:rPr lang="en-US" sz="1200" b="1" u="none" strike="noStrike" dirty="0">
                          <a:effectLst/>
                        </a:rPr>
                        <a:t>11,553.92</a:t>
                      </a:r>
                      <a:endParaRPr lang="en-US" sz="1200" b="1" i="0" u="none" strike="noStrike" dirty="0">
                        <a:solidFill>
                          <a:srgbClr val="000000"/>
                        </a:solidFill>
                        <a:effectLst/>
                        <a:latin typeface="Century Gothic" panose="020B0502020202020204" pitchFamily="34" charset="0"/>
                      </a:endParaRPr>
                    </a:p>
                  </a:txBody>
                  <a:tcPr marL="7620" marR="7620" marT="7620" marB="0" anchor="ctr"/>
                </a:tc>
                <a:extLst>
                  <a:ext uri="{0D108BD9-81ED-4DB2-BD59-A6C34878D82A}">
                    <a16:rowId xmlns:a16="http://schemas.microsoft.com/office/drawing/2014/main" val="367193090"/>
                  </a:ext>
                </a:extLst>
              </a:tr>
            </a:tbl>
          </a:graphicData>
        </a:graphic>
      </p:graphicFrame>
      <p:graphicFrame>
        <p:nvGraphicFramePr>
          <p:cNvPr id="2" name="Chart 1">
            <a:extLst>
              <a:ext uri="{FF2B5EF4-FFF2-40B4-BE49-F238E27FC236}">
                <a16:creationId xmlns:a16="http://schemas.microsoft.com/office/drawing/2014/main" id="{F4F8E78A-82D1-42B6-DD56-0C51E61B6E63}"/>
              </a:ext>
            </a:extLst>
          </p:cNvPr>
          <p:cNvGraphicFramePr>
            <a:graphicFrameLocks/>
          </p:cNvGraphicFramePr>
          <p:nvPr>
            <p:extLst>
              <p:ext uri="{D42A27DB-BD31-4B8C-83A1-F6EECF244321}">
                <p14:modId xmlns:p14="http://schemas.microsoft.com/office/powerpoint/2010/main" val="2255382102"/>
              </p:ext>
            </p:extLst>
          </p:nvPr>
        </p:nvGraphicFramePr>
        <p:xfrm>
          <a:off x="760413" y="731835"/>
          <a:ext cx="8610599" cy="289560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0" y="0"/>
            <a:ext cx="10080625" cy="808037"/>
          </a:xfrm>
        </p:spPr>
        <p:txBody>
          <a:bodyPr>
            <a:no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Air Freight Throughput (Exports, Imports &amp; Transshipments) in Ton’s</a:t>
            </a:r>
            <a:br>
              <a:rPr lang="en-US" altLang="en-US" sz="2400" b="1" cap="none" dirty="0">
                <a:solidFill>
                  <a:schemeClr val="bg1"/>
                </a:solidFill>
              </a:rPr>
            </a:br>
            <a:r>
              <a:rPr lang="en-US" altLang="en-US" sz="2400" b="1" cap="none" dirty="0">
                <a:solidFill>
                  <a:schemeClr val="bg1"/>
                </a:solidFill>
              </a:rPr>
              <a:t>Yearly</a:t>
            </a:r>
            <a:endParaRPr lang="en-US" altLang="en-US" sz="2400" b="1" dirty="0">
              <a:solidFill>
                <a:schemeClr val="bg1"/>
              </a:solidFill>
            </a:endParaRPr>
          </a:p>
        </p:txBody>
      </p:sp>
      <p:sp>
        <p:nvSpPr>
          <p:cNvPr id="5" name="Rectangle 4"/>
          <p:cNvSpPr>
            <a:spLocks noChangeArrowheads="1"/>
          </p:cNvSpPr>
          <p:nvPr/>
        </p:nvSpPr>
        <p:spPr bwMode="auto">
          <a:xfrm>
            <a:off x="-1" y="6599236"/>
            <a:ext cx="10080625" cy="960439"/>
          </a:xfrm>
          <a:prstGeom prst="rect">
            <a:avLst/>
          </a:prstGeom>
          <a:solidFill>
            <a:srgbClr val="00B0F0">
              <a:alpha val="63136"/>
            </a:srgbClr>
          </a:solidFill>
          <a:ln w="9525" algn="ctr">
            <a:noFill/>
            <a:round/>
            <a:headEnd/>
            <a:tailEnd/>
          </a:ln>
        </p:spPr>
        <p:txBody>
          <a:bodyPr/>
          <a:lstStyle/>
          <a:p>
            <a:pPr marL="171450" indent="-171450">
              <a:buFont typeface="Arial" panose="020B0604020202020204" pitchFamily="34" charset="0"/>
              <a:buChar char="•"/>
            </a:pPr>
            <a:r>
              <a:rPr lang="en-US" altLang="en-US" sz="1400" b="1" dirty="0"/>
              <a:t>Data shown for the years from 2018 to 2023 Q1-Q2.</a:t>
            </a:r>
          </a:p>
          <a:p>
            <a:pPr marL="171450" indent="-171450">
              <a:buFont typeface="Arial" panose="020B0604020202020204" pitchFamily="34" charset="0"/>
              <a:buChar char="•"/>
            </a:pPr>
            <a:r>
              <a:rPr lang="en-US" altLang="en-US" sz="1400" b="1" dirty="0"/>
              <a:t>In addition to the facts mentioned in the above slide, the fall in the rates of the ocean freight industry has also had a strong impact on the collapse of the air freight industry.</a:t>
            </a:r>
          </a:p>
        </p:txBody>
      </p:sp>
      <p:graphicFrame>
        <p:nvGraphicFramePr>
          <p:cNvPr id="3" name="Chart 2">
            <a:extLst>
              <a:ext uri="{FF2B5EF4-FFF2-40B4-BE49-F238E27FC236}">
                <a16:creationId xmlns:a16="http://schemas.microsoft.com/office/drawing/2014/main" id="{7E8C1E9A-BF67-3CCA-B75B-A79299F46849}"/>
              </a:ext>
            </a:extLst>
          </p:cNvPr>
          <p:cNvGraphicFramePr>
            <a:graphicFrameLocks/>
          </p:cNvGraphicFramePr>
          <p:nvPr>
            <p:extLst>
              <p:ext uri="{D42A27DB-BD31-4B8C-83A1-F6EECF244321}">
                <p14:modId xmlns:p14="http://schemas.microsoft.com/office/powerpoint/2010/main" val="4119876192"/>
              </p:ext>
            </p:extLst>
          </p:nvPr>
        </p:nvGraphicFramePr>
        <p:xfrm>
          <a:off x="582611" y="816429"/>
          <a:ext cx="8915400" cy="28110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a:extLst>
              <a:ext uri="{FF2B5EF4-FFF2-40B4-BE49-F238E27FC236}">
                <a16:creationId xmlns:a16="http://schemas.microsoft.com/office/drawing/2014/main" id="{FD9B50B7-9C96-D304-6B15-DCC44DC46640}"/>
              </a:ext>
            </a:extLst>
          </p:cNvPr>
          <p:cNvGraphicFramePr>
            <a:graphicFrameLocks noGrp="1"/>
          </p:cNvGraphicFramePr>
          <p:nvPr>
            <p:extLst>
              <p:ext uri="{D42A27DB-BD31-4B8C-83A1-F6EECF244321}">
                <p14:modId xmlns:p14="http://schemas.microsoft.com/office/powerpoint/2010/main" val="2601392485"/>
              </p:ext>
            </p:extLst>
          </p:nvPr>
        </p:nvGraphicFramePr>
        <p:xfrm>
          <a:off x="582610" y="3779835"/>
          <a:ext cx="8915398" cy="2666999"/>
        </p:xfrm>
        <a:graphic>
          <a:graphicData uri="http://schemas.openxmlformats.org/drawingml/2006/table">
            <a:tbl>
              <a:tblPr>
                <a:tableStyleId>{5C22544A-7EE6-4342-B048-85BDC9FD1C3A}</a:tableStyleId>
              </a:tblPr>
              <a:tblGrid>
                <a:gridCol w="1759424">
                  <a:extLst>
                    <a:ext uri="{9D8B030D-6E8A-4147-A177-3AD203B41FA5}">
                      <a16:colId xmlns:a16="http://schemas.microsoft.com/office/drawing/2014/main" val="3132004757"/>
                    </a:ext>
                  </a:extLst>
                </a:gridCol>
                <a:gridCol w="1330656">
                  <a:extLst>
                    <a:ext uri="{9D8B030D-6E8A-4147-A177-3AD203B41FA5}">
                      <a16:colId xmlns:a16="http://schemas.microsoft.com/office/drawing/2014/main" val="4197157094"/>
                    </a:ext>
                  </a:extLst>
                </a:gridCol>
                <a:gridCol w="1922059">
                  <a:extLst>
                    <a:ext uri="{9D8B030D-6E8A-4147-A177-3AD203B41FA5}">
                      <a16:colId xmlns:a16="http://schemas.microsoft.com/office/drawing/2014/main" val="615548291"/>
                    </a:ext>
                  </a:extLst>
                </a:gridCol>
                <a:gridCol w="2336041">
                  <a:extLst>
                    <a:ext uri="{9D8B030D-6E8A-4147-A177-3AD203B41FA5}">
                      <a16:colId xmlns:a16="http://schemas.microsoft.com/office/drawing/2014/main" val="1425682548"/>
                    </a:ext>
                  </a:extLst>
                </a:gridCol>
                <a:gridCol w="1567218">
                  <a:extLst>
                    <a:ext uri="{9D8B030D-6E8A-4147-A177-3AD203B41FA5}">
                      <a16:colId xmlns:a16="http://schemas.microsoft.com/office/drawing/2014/main" val="241058436"/>
                    </a:ext>
                  </a:extLst>
                </a:gridCol>
              </a:tblGrid>
              <a:tr h="350921">
                <a:tc>
                  <a:txBody>
                    <a:bodyPr/>
                    <a:lstStyle/>
                    <a:p>
                      <a:pPr algn="ctr" rtl="0" fontAlgn="ctr"/>
                      <a:r>
                        <a:rPr lang="en-US" sz="1300" b="1" u="none" strike="noStrike" dirty="0">
                          <a:effectLst/>
                        </a:rPr>
                        <a:t> </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ctr" rtl="0" fontAlgn="ctr"/>
                      <a:r>
                        <a:rPr lang="en-US" sz="1300" b="1" u="none" strike="noStrike" dirty="0">
                          <a:effectLst/>
                        </a:rPr>
                        <a:t>UPLIFT (Tons) </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ctr" rtl="0" fontAlgn="ctr"/>
                      <a:r>
                        <a:rPr lang="en-US" sz="1300" b="1" u="none" strike="noStrike" dirty="0">
                          <a:effectLst/>
                        </a:rPr>
                        <a:t>DISCHARGE (Tons)</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ctr" rtl="0" fontAlgn="ctr"/>
                      <a:r>
                        <a:rPr lang="en-US" sz="1300" b="1" u="none" strike="noStrike" dirty="0">
                          <a:effectLst/>
                        </a:rPr>
                        <a:t>TRANSSHIPMENT (Tons) </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ctr" rtl="0" fontAlgn="ctr"/>
                      <a:r>
                        <a:rPr lang="en-US" sz="1300" b="1" u="none" strike="noStrike" dirty="0">
                          <a:effectLst/>
                        </a:rPr>
                        <a:t>TTL (Tons) </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extLst>
                  <a:ext uri="{0D108BD9-81ED-4DB2-BD59-A6C34878D82A}">
                    <a16:rowId xmlns:a16="http://schemas.microsoft.com/office/drawing/2014/main" val="203710727"/>
                  </a:ext>
                </a:extLst>
              </a:tr>
              <a:tr h="386013">
                <a:tc>
                  <a:txBody>
                    <a:bodyPr/>
                    <a:lstStyle/>
                    <a:p>
                      <a:pPr algn="ctr" rtl="0" fontAlgn="ctr"/>
                      <a:r>
                        <a:rPr lang="en-US" sz="1300" b="1" u="none" strike="noStrike" dirty="0">
                          <a:effectLst/>
                        </a:rPr>
                        <a:t>2018</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r" rtl="0" fontAlgn="ctr"/>
                      <a:r>
                        <a:rPr lang="en-US" sz="1300" b="1" u="none" strike="noStrike" dirty="0">
                          <a:effectLst/>
                        </a:rPr>
                        <a:t>171,995.03</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59,271.38</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a:effectLst/>
                        </a:rPr>
                        <a:t>47,476.71</a:t>
                      </a:r>
                      <a:endParaRPr lang="en-US" sz="1300" b="1" i="0" u="none" strike="noStrike">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a:effectLst/>
                        </a:rPr>
                        <a:t>278,743.12</a:t>
                      </a:r>
                      <a:endParaRPr lang="en-US" sz="1300" b="1" i="0" u="none" strike="noStrike">
                        <a:solidFill>
                          <a:srgbClr val="000000"/>
                        </a:solidFill>
                        <a:effectLst/>
                        <a:latin typeface="Century Gothic" panose="020B0502020202020204" pitchFamily="34" charset="0"/>
                      </a:endParaRPr>
                    </a:p>
                  </a:txBody>
                  <a:tcPr marL="7190" marR="7190" marT="7190" marB="0" anchor="ctr"/>
                </a:tc>
                <a:extLst>
                  <a:ext uri="{0D108BD9-81ED-4DB2-BD59-A6C34878D82A}">
                    <a16:rowId xmlns:a16="http://schemas.microsoft.com/office/drawing/2014/main" val="857873796"/>
                  </a:ext>
                </a:extLst>
              </a:tr>
              <a:tr h="386013">
                <a:tc>
                  <a:txBody>
                    <a:bodyPr/>
                    <a:lstStyle/>
                    <a:p>
                      <a:pPr algn="ctr" rtl="0" fontAlgn="ctr"/>
                      <a:r>
                        <a:rPr lang="en-US" sz="1300" b="1" u="none" strike="noStrike" dirty="0">
                          <a:effectLst/>
                        </a:rPr>
                        <a:t>2019</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r" rtl="0" fontAlgn="ctr"/>
                      <a:r>
                        <a:rPr lang="en-US" sz="1300" b="1" u="none" strike="noStrike" dirty="0">
                          <a:effectLst/>
                        </a:rPr>
                        <a:t>162,307.53</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54,569.99</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42,211.25</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a:effectLst/>
                        </a:rPr>
                        <a:t>259,088.77</a:t>
                      </a:r>
                      <a:endParaRPr lang="en-US" sz="1300" b="1" i="0" u="none" strike="noStrike">
                        <a:solidFill>
                          <a:srgbClr val="000000"/>
                        </a:solidFill>
                        <a:effectLst/>
                        <a:latin typeface="Century Gothic" panose="020B0502020202020204" pitchFamily="34" charset="0"/>
                      </a:endParaRPr>
                    </a:p>
                  </a:txBody>
                  <a:tcPr marL="7190" marR="7190" marT="7190" marB="0" anchor="ctr"/>
                </a:tc>
                <a:extLst>
                  <a:ext uri="{0D108BD9-81ED-4DB2-BD59-A6C34878D82A}">
                    <a16:rowId xmlns:a16="http://schemas.microsoft.com/office/drawing/2014/main" val="4235070786"/>
                  </a:ext>
                </a:extLst>
              </a:tr>
              <a:tr h="386013">
                <a:tc>
                  <a:txBody>
                    <a:bodyPr/>
                    <a:lstStyle/>
                    <a:p>
                      <a:pPr algn="ctr" rtl="0" fontAlgn="ctr"/>
                      <a:r>
                        <a:rPr lang="en-US" sz="1300" b="1" u="none" strike="noStrike" dirty="0">
                          <a:effectLst/>
                        </a:rPr>
                        <a:t>2020</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r" rtl="0" fontAlgn="ctr"/>
                      <a:r>
                        <a:rPr lang="en-US" sz="1300" b="1" u="none" strike="noStrike">
                          <a:effectLst/>
                        </a:rPr>
                        <a:t>96,019.82</a:t>
                      </a:r>
                      <a:endParaRPr lang="en-US" sz="1300" b="1" i="0" u="none" strike="noStrike">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35,574.52</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16,717.21</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148,311.55</a:t>
                      </a:r>
                      <a:endParaRPr lang="en-US" sz="1300" b="1" i="0" u="none" strike="noStrike" dirty="0">
                        <a:solidFill>
                          <a:srgbClr val="000000"/>
                        </a:solidFill>
                        <a:effectLst/>
                        <a:latin typeface="Century Gothic" panose="020B0502020202020204" pitchFamily="34" charset="0"/>
                      </a:endParaRPr>
                    </a:p>
                  </a:txBody>
                  <a:tcPr marL="7190" marR="7190" marT="7190" marB="0" anchor="ctr"/>
                </a:tc>
                <a:extLst>
                  <a:ext uri="{0D108BD9-81ED-4DB2-BD59-A6C34878D82A}">
                    <a16:rowId xmlns:a16="http://schemas.microsoft.com/office/drawing/2014/main" val="3708963710"/>
                  </a:ext>
                </a:extLst>
              </a:tr>
              <a:tr h="386013">
                <a:tc>
                  <a:txBody>
                    <a:bodyPr/>
                    <a:lstStyle/>
                    <a:p>
                      <a:pPr algn="ctr" rtl="0" fontAlgn="ctr"/>
                      <a:r>
                        <a:rPr lang="en-US" sz="1300" b="1" u="none" strike="noStrike" dirty="0">
                          <a:effectLst/>
                        </a:rPr>
                        <a:t>2021</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r" rtl="0" fontAlgn="ctr"/>
                      <a:r>
                        <a:rPr lang="en-US" sz="1300" b="1" u="none" strike="noStrike">
                          <a:effectLst/>
                        </a:rPr>
                        <a:t>124,108.95</a:t>
                      </a:r>
                      <a:endParaRPr lang="en-US" sz="1300" b="1" i="0" u="none" strike="noStrike">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a:effectLst/>
                        </a:rPr>
                        <a:t>47,992.19</a:t>
                      </a:r>
                      <a:endParaRPr lang="en-US" sz="1300" b="1" i="0" u="none" strike="noStrike">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22,995.58</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195,096.72</a:t>
                      </a:r>
                      <a:endParaRPr lang="en-US" sz="1300" b="1" i="0" u="none" strike="noStrike" dirty="0">
                        <a:solidFill>
                          <a:srgbClr val="000000"/>
                        </a:solidFill>
                        <a:effectLst/>
                        <a:latin typeface="Century Gothic" panose="020B0502020202020204" pitchFamily="34" charset="0"/>
                      </a:endParaRPr>
                    </a:p>
                  </a:txBody>
                  <a:tcPr marL="7190" marR="7190" marT="7190" marB="0" anchor="ctr"/>
                </a:tc>
                <a:extLst>
                  <a:ext uri="{0D108BD9-81ED-4DB2-BD59-A6C34878D82A}">
                    <a16:rowId xmlns:a16="http://schemas.microsoft.com/office/drawing/2014/main" val="2940910148"/>
                  </a:ext>
                </a:extLst>
              </a:tr>
              <a:tr h="386013">
                <a:tc>
                  <a:txBody>
                    <a:bodyPr/>
                    <a:lstStyle/>
                    <a:p>
                      <a:pPr algn="ctr" rtl="0" fontAlgn="ctr"/>
                      <a:r>
                        <a:rPr lang="en-US" sz="1300" b="1" u="none" strike="noStrike" dirty="0">
                          <a:effectLst/>
                        </a:rPr>
                        <a:t>2022</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r" rtl="0" fontAlgn="ctr"/>
                      <a:r>
                        <a:rPr lang="en-US" sz="1300" b="1" u="none" strike="noStrike">
                          <a:effectLst/>
                        </a:rPr>
                        <a:t>108,068.53</a:t>
                      </a:r>
                      <a:endParaRPr lang="en-US" sz="1300" b="1" i="0" u="none" strike="noStrike">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a:effectLst/>
                        </a:rPr>
                        <a:t>38,054.26</a:t>
                      </a:r>
                      <a:endParaRPr lang="en-US" sz="1300" b="1" i="0" u="none" strike="noStrike">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24,871.77</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170,994.56</a:t>
                      </a:r>
                      <a:endParaRPr lang="en-US" sz="1300" b="1" i="0" u="none" strike="noStrike" dirty="0">
                        <a:solidFill>
                          <a:srgbClr val="000000"/>
                        </a:solidFill>
                        <a:effectLst/>
                        <a:latin typeface="Century Gothic" panose="020B0502020202020204" pitchFamily="34" charset="0"/>
                      </a:endParaRPr>
                    </a:p>
                  </a:txBody>
                  <a:tcPr marL="7190" marR="7190" marT="7190" marB="0" anchor="ctr"/>
                </a:tc>
                <a:extLst>
                  <a:ext uri="{0D108BD9-81ED-4DB2-BD59-A6C34878D82A}">
                    <a16:rowId xmlns:a16="http://schemas.microsoft.com/office/drawing/2014/main" val="557468229"/>
                  </a:ext>
                </a:extLst>
              </a:tr>
              <a:tr h="386013">
                <a:tc>
                  <a:txBody>
                    <a:bodyPr/>
                    <a:lstStyle/>
                    <a:p>
                      <a:pPr algn="ctr" rtl="0" fontAlgn="ctr"/>
                      <a:r>
                        <a:rPr lang="en-US" sz="1300" b="1" u="none" strike="noStrike" dirty="0">
                          <a:effectLst/>
                        </a:rPr>
                        <a:t>2023 (Q1-Q2)</a:t>
                      </a:r>
                      <a:endParaRPr lang="en-US" sz="1300" b="1" i="0" u="none" strike="noStrike" dirty="0">
                        <a:solidFill>
                          <a:srgbClr val="000000"/>
                        </a:solidFill>
                        <a:effectLst/>
                        <a:latin typeface="Century Gothic" panose="020B0502020202020204" pitchFamily="34" charset="0"/>
                      </a:endParaRPr>
                    </a:p>
                  </a:txBody>
                  <a:tcPr marL="7190" marR="7190" marT="7190" marB="0" anchor="ctr">
                    <a:solidFill>
                      <a:srgbClr val="FFC000"/>
                    </a:solidFill>
                  </a:tcPr>
                </a:tc>
                <a:tc>
                  <a:txBody>
                    <a:bodyPr/>
                    <a:lstStyle/>
                    <a:p>
                      <a:pPr algn="r" rtl="0" fontAlgn="ctr"/>
                      <a:r>
                        <a:rPr lang="en-US" sz="1300" b="1" u="none" strike="noStrike" dirty="0">
                          <a:effectLst/>
                        </a:rPr>
                        <a:t>46,562.57</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16,085.30</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11,553.93</a:t>
                      </a:r>
                      <a:endParaRPr lang="en-US" sz="1300" b="1" i="0" u="none" strike="noStrike" dirty="0">
                        <a:solidFill>
                          <a:srgbClr val="000000"/>
                        </a:solidFill>
                        <a:effectLst/>
                        <a:latin typeface="Century Gothic" panose="020B0502020202020204" pitchFamily="34" charset="0"/>
                      </a:endParaRPr>
                    </a:p>
                  </a:txBody>
                  <a:tcPr marL="7190" marR="7190" marT="7190" marB="0" anchor="ctr"/>
                </a:tc>
                <a:tc>
                  <a:txBody>
                    <a:bodyPr/>
                    <a:lstStyle/>
                    <a:p>
                      <a:pPr algn="r" rtl="0" fontAlgn="ctr"/>
                      <a:r>
                        <a:rPr lang="en-US" sz="1300" b="1" u="none" strike="noStrike" dirty="0">
                          <a:effectLst/>
                        </a:rPr>
                        <a:t>74,201.80</a:t>
                      </a:r>
                      <a:endParaRPr lang="en-US" sz="1300" b="1" i="0" u="none" strike="noStrike" dirty="0">
                        <a:solidFill>
                          <a:srgbClr val="000000"/>
                        </a:solidFill>
                        <a:effectLst/>
                        <a:latin typeface="Century Gothic" panose="020B0502020202020204" pitchFamily="34" charset="0"/>
                      </a:endParaRPr>
                    </a:p>
                  </a:txBody>
                  <a:tcPr marL="7190" marR="7190" marT="7190" marB="0" anchor="ctr"/>
                </a:tc>
                <a:extLst>
                  <a:ext uri="{0D108BD9-81ED-4DB2-BD59-A6C34878D82A}">
                    <a16:rowId xmlns:a16="http://schemas.microsoft.com/office/drawing/2014/main" val="1013432459"/>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808037"/>
          </a:xfrm>
        </p:spPr>
        <p:txBody>
          <a:bodyPr>
            <a:normAutofit fontScale="90000"/>
          </a:bodyPr>
          <a:lstStyle/>
          <a:p>
            <a:pPr algn="ctr" eaLnBrk="1">
              <a:buClrTx/>
              <a:buFontTx/>
              <a:buNone/>
            </a:pPr>
            <a:r>
              <a:rPr lang="en-US" altLang="en-US" sz="2400" b="1" cap="none" dirty="0">
                <a:solidFill>
                  <a:srgbClr val="000000"/>
                </a:solidFill>
                <a:latin typeface="Arial" panose="020B0604020202020204" pitchFamily="34" charset="0"/>
                <a:cs typeface="Arial" panose="020B0604020202020204" pitchFamily="34" charset="0"/>
              </a:rPr>
              <a:t>Total Ocean Exports in TEUs</a:t>
            </a:r>
            <a:br>
              <a:rPr lang="en-US" altLang="en-US" sz="2400" b="1" cap="none" dirty="0">
                <a:solidFill>
                  <a:srgbClr val="000000"/>
                </a:solidFill>
                <a:latin typeface="Arial" panose="020B0604020202020204" pitchFamily="34" charset="0"/>
                <a:cs typeface="Arial" panose="020B0604020202020204" pitchFamily="34" charset="0"/>
              </a:rPr>
            </a:br>
            <a:r>
              <a:rPr lang="en-US" altLang="en-US" sz="2400" b="1" cap="none" dirty="0">
                <a:solidFill>
                  <a:srgbClr val="000000"/>
                </a:solidFill>
                <a:latin typeface="Arial" panose="020B0604020202020204" pitchFamily="34" charset="0"/>
                <a:cs typeface="Arial" panose="020B0604020202020204" pitchFamily="34" charset="0"/>
              </a:rPr>
              <a:t>Quarterly</a:t>
            </a:r>
          </a:p>
        </p:txBody>
      </p:sp>
      <p:sp>
        <p:nvSpPr>
          <p:cNvPr id="9" name="Rectangle 4"/>
          <p:cNvSpPr>
            <a:spLocks noChangeArrowheads="1"/>
          </p:cNvSpPr>
          <p:nvPr/>
        </p:nvSpPr>
        <p:spPr bwMode="auto">
          <a:xfrm>
            <a:off x="0" y="6297068"/>
            <a:ext cx="10080625" cy="1262608"/>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Laden &amp; Empty containers of Q2 in 2023 has recorded the lowest compared to last 4 years due to Local and Global economic Crisis.</a:t>
            </a:r>
          </a:p>
          <a:p>
            <a:pPr marL="171450" indent="-171450">
              <a:buFont typeface="Arial" panose="020B0604020202020204" pitchFamily="34" charset="0"/>
              <a:buChar char="•"/>
            </a:pPr>
            <a:r>
              <a:rPr lang="en-US" altLang="en-US" sz="1600" b="1" dirty="0"/>
              <a:t>The major collapse in the garment sector has had a strong impact on this apparent collapse of the air freight industry as well as the ocean freight industry.</a:t>
            </a:r>
          </a:p>
          <a:p>
            <a:pPr marL="171450" indent="-171450">
              <a:buFont typeface="Arial" panose="020B0604020202020204" pitchFamily="34" charset="0"/>
              <a:buChar char="•"/>
            </a:pPr>
            <a:endParaRPr lang="en-US" altLang="en-US" sz="1600" b="1" dirty="0"/>
          </a:p>
        </p:txBody>
      </p:sp>
      <p:graphicFrame>
        <p:nvGraphicFramePr>
          <p:cNvPr id="2" name="Chart 1">
            <a:extLst>
              <a:ext uri="{FF2B5EF4-FFF2-40B4-BE49-F238E27FC236}">
                <a16:creationId xmlns:a16="http://schemas.microsoft.com/office/drawing/2014/main" id="{6E695C1C-534B-AA9E-3653-57A55917F60A}"/>
              </a:ext>
            </a:extLst>
          </p:cNvPr>
          <p:cNvGraphicFramePr>
            <a:graphicFrameLocks/>
          </p:cNvGraphicFramePr>
          <p:nvPr>
            <p:extLst>
              <p:ext uri="{D42A27DB-BD31-4B8C-83A1-F6EECF244321}">
                <p14:modId xmlns:p14="http://schemas.microsoft.com/office/powerpoint/2010/main" val="2205923366"/>
              </p:ext>
            </p:extLst>
          </p:nvPr>
        </p:nvGraphicFramePr>
        <p:xfrm>
          <a:off x="239712" y="808037"/>
          <a:ext cx="9525002"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id="{0AFBEAF6-ABB2-92C5-35F5-94FE43717A7E}"/>
              </a:ext>
            </a:extLst>
          </p:cNvPr>
          <p:cNvGraphicFramePr>
            <a:graphicFrameLocks noGrp="1"/>
          </p:cNvGraphicFramePr>
          <p:nvPr>
            <p:extLst>
              <p:ext uri="{D42A27DB-BD31-4B8C-83A1-F6EECF244321}">
                <p14:modId xmlns:p14="http://schemas.microsoft.com/office/powerpoint/2010/main" val="3609315665"/>
              </p:ext>
            </p:extLst>
          </p:nvPr>
        </p:nvGraphicFramePr>
        <p:xfrm>
          <a:off x="239712" y="3553865"/>
          <a:ext cx="9524998" cy="2743202"/>
        </p:xfrm>
        <a:graphic>
          <a:graphicData uri="http://schemas.openxmlformats.org/drawingml/2006/table">
            <a:tbl>
              <a:tblPr>
                <a:tableStyleId>{5C22544A-7EE6-4342-B048-85BDC9FD1C3A}</a:tableStyleId>
              </a:tblPr>
              <a:tblGrid>
                <a:gridCol w="1120588">
                  <a:extLst>
                    <a:ext uri="{9D8B030D-6E8A-4147-A177-3AD203B41FA5}">
                      <a16:colId xmlns:a16="http://schemas.microsoft.com/office/drawing/2014/main" val="3157155767"/>
                    </a:ext>
                  </a:extLst>
                </a:gridCol>
                <a:gridCol w="840441">
                  <a:extLst>
                    <a:ext uri="{9D8B030D-6E8A-4147-A177-3AD203B41FA5}">
                      <a16:colId xmlns:a16="http://schemas.microsoft.com/office/drawing/2014/main" val="55233614"/>
                    </a:ext>
                  </a:extLst>
                </a:gridCol>
                <a:gridCol w="840441">
                  <a:extLst>
                    <a:ext uri="{9D8B030D-6E8A-4147-A177-3AD203B41FA5}">
                      <a16:colId xmlns:a16="http://schemas.microsoft.com/office/drawing/2014/main" val="29612697"/>
                    </a:ext>
                  </a:extLst>
                </a:gridCol>
                <a:gridCol w="840441">
                  <a:extLst>
                    <a:ext uri="{9D8B030D-6E8A-4147-A177-3AD203B41FA5}">
                      <a16:colId xmlns:a16="http://schemas.microsoft.com/office/drawing/2014/main" val="1417522622"/>
                    </a:ext>
                  </a:extLst>
                </a:gridCol>
                <a:gridCol w="840441">
                  <a:extLst>
                    <a:ext uri="{9D8B030D-6E8A-4147-A177-3AD203B41FA5}">
                      <a16:colId xmlns:a16="http://schemas.microsoft.com/office/drawing/2014/main" val="3547703138"/>
                    </a:ext>
                  </a:extLst>
                </a:gridCol>
                <a:gridCol w="840441">
                  <a:extLst>
                    <a:ext uri="{9D8B030D-6E8A-4147-A177-3AD203B41FA5}">
                      <a16:colId xmlns:a16="http://schemas.microsoft.com/office/drawing/2014/main" val="3705369360"/>
                    </a:ext>
                  </a:extLst>
                </a:gridCol>
                <a:gridCol w="840441">
                  <a:extLst>
                    <a:ext uri="{9D8B030D-6E8A-4147-A177-3AD203B41FA5}">
                      <a16:colId xmlns:a16="http://schemas.microsoft.com/office/drawing/2014/main" val="3667949825"/>
                    </a:ext>
                  </a:extLst>
                </a:gridCol>
                <a:gridCol w="840441">
                  <a:extLst>
                    <a:ext uri="{9D8B030D-6E8A-4147-A177-3AD203B41FA5}">
                      <a16:colId xmlns:a16="http://schemas.microsoft.com/office/drawing/2014/main" val="2026214814"/>
                    </a:ext>
                  </a:extLst>
                </a:gridCol>
                <a:gridCol w="840441">
                  <a:extLst>
                    <a:ext uri="{9D8B030D-6E8A-4147-A177-3AD203B41FA5}">
                      <a16:colId xmlns:a16="http://schemas.microsoft.com/office/drawing/2014/main" val="3303855882"/>
                    </a:ext>
                  </a:extLst>
                </a:gridCol>
                <a:gridCol w="840441">
                  <a:extLst>
                    <a:ext uri="{9D8B030D-6E8A-4147-A177-3AD203B41FA5}">
                      <a16:colId xmlns:a16="http://schemas.microsoft.com/office/drawing/2014/main" val="33619518"/>
                    </a:ext>
                  </a:extLst>
                </a:gridCol>
                <a:gridCol w="840441">
                  <a:extLst>
                    <a:ext uri="{9D8B030D-6E8A-4147-A177-3AD203B41FA5}">
                      <a16:colId xmlns:a16="http://schemas.microsoft.com/office/drawing/2014/main" val="2105145896"/>
                    </a:ext>
                  </a:extLst>
                </a:gridCol>
              </a:tblGrid>
              <a:tr h="391886">
                <a:tc rowSpan="2">
                  <a:txBody>
                    <a:bodyPr/>
                    <a:lstStyle/>
                    <a:p>
                      <a:pPr algn="ctr" fontAlgn="b"/>
                      <a:r>
                        <a:rPr lang="en-US" sz="1200" b="1" u="none" strike="noStrike" dirty="0">
                          <a:effectLst/>
                        </a:rPr>
                        <a:t> </a:t>
                      </a:r>
                      <a:endParaRPr lang="en-US" sz="1200" b="1" i="0" u="none" strike="noStrike" dirty="0">
                        <a:solidFill>
                          <a:srgbClr val="000000"/>
                        </a:solidFill>
                        <a:effectLst/>
                        <a:latin typeface="Arial" panose="020B0604020202020204" pitchFamily="34" charset="0"/>
                      </a:endParaRPr>
                    </a:p>
                  </a:txBody>
                  <a:tcPr marL="6712" marR="6712" marT="6712" marB="0" anchor="ctr"/>
                </a:tc>
                <a:tc gridSpan="2">
                  <a:txBody>
                    <a:bodyPr/>
                    <a:lstStyle/>
                    <a:p>
                      <a:pPr algn="ctr" rtl="0" fontAlgn="ctr"/>
                      <a:r>
                        <a:rPr lang="en-US" sz="1200" b="1" u="none" strike="noStrike" dirty="0">
                          <a:effectLst/>
                        </a:rPr>
                        <a:t>2019</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hMerge="1">
                  <a:txBody>
                    <a:bodyPr/>
                    <a:lstStyle/>
                    <a:p>
                      <a:endParaRPr lang="en-US"/>
                    </a:p>
                  </a:txBody>
                  <a:tcPr/>
                </a:tc>
                <a:tc gridSpan="2">
                  <a:txBody>
                    <a:bodyPr/>
                    <a:lstStyle/>
                    <a:p>
                      <a:pPr algn="ctr" rtl="0" fontAlgn="ctr"/>
                      <a:r>
                        <a:rPr lang="en-US" sz="1200" b="1" u="none" strike="noStrike" dirty="0">
                          <a:effectLst/>
                        </a:rPr>
                        <a:t>2020</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hMerge="1">
                  <a:txBody>
                    <a:bodyPr/>
                    <a:lstStyle/>
                    <a:p>
                      <a:endParaRPr lang="en-US"/>
                    </a:p>
                  </a:txBody>
                  <a:tcPr/>
                </a:tc>
                <a:tc gridSpan="2">
                  <a:txBody>
                    <a:bodyPr/>
                    <a:lstStyle/>
                    <a:p>
                      <a:pPr algn="ctr" rtl="0" fontAlgn="ctr"/>
                      <a:r>
                        <a:rPr lang="en-US" sz="1200" b="1" u="none" strike="noStrike" dirty="0">
                          <a:effectLst/>
                        </a:rPr>
                        <a:t>2021</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hMerge="1">
                  <a:txBody>
                    <a:bodyPr/>
                    <a:lstStyle/>
                    <a:p>
                      <a:endParaRPr lang="en-US"/>
                    </a:p>
                  </a:txBody>
                  <a:tcPr/>
                </a:tc>
                <a:tc gridSpan="2">
                  <a:txBody>
                    <a:bodyPr/>
                    <a:lstStyle/>
                    <a:p>
                      <a:pPr algn="ctr" rtl="0" fontAlgn="ctr"/>
                      <a:r>
                        <a:rPr lang="en-US" sz="1200" b="1" u="none" strike="noStrike">
                          <a:effectLst/>
                        </a:rPr>
                        <a:t>2022</a:t>
                      </a:r>
                      <a:endParaRPr lang="en-US" sz="1200" b="1" i="0" u="none" strike="noStrike">
                        <a:solidFill>
                          <a:srgbClr val="000000"/>
                        </a:solidFill>
                        <a:effectLst/>
                        <a:latin typeface="Century Gothic" panose="020B0502020202020204" pitchFamily="34" charset="0"/>
                      </a:endParaRPr>
                    </a:p>
                  </a:txBody>
                  <a:tcPr marL="6712" marR="6712" marT="6712" marB="0" anchor="ctr">
                    <a:solidFill>
                      <a:srgbClr val="FFC000"/>
                    </a:solidFill>
                  </a:tcPr>
                </a:tc>
                <a:tc hMerge="1">
                  <a:txBody>
                    <a:bodyPr/>
                    <a:lstStyle/>
                    <a:p>
                      <a:endParaRPr lang="en-US"/>
                    </a:p>
                  </a:txBody>
                  <a:tcPr/>
                </a:tc>
                <a:tc gridSpan="2">
                  <a:txBody>
                    <a:bodyPr/>
                    <a:lstStyle/>
                    <a:p>
                      <a:pPr algn="ctr" rtl="0" fontAlgn="ctr"/>
                      <a:r>
                        <a:rPr lang="en-US" sz="1200" b="1" u="none" strike="noStrike" dirty="0">
                          <a:effectLst/>
                        </a:rPr>
                        <a:t>2023</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hMerge="1">
                  <a:txBody>
                    <a:bodyPr/>
                    <a:lstStyle/>
                    <a:p>
                      <a:endParaRPr lang="en-US"/>
                    </a:p>
                  </a:txBody>
                  <a:tcPr/>
                </a:tc>
                <a:extLst>
                  <a:ext uri="{0D108BD9-81ED-4DB2-BD59-A6C34878D82A}">
                    <a16:rowId xmlns:a16="http://schemas.microsoft.com/office/drawing/2014/main" val="1989524788"/>
                  </a:ext>
                </a:extLst>
              </a:tr>
              <a:tr h="391886">
                <a:tc vMerge="1">
                  <a:txBody>
                    <a:bodyPr/>
                    <a:lstStyle/>
                    <a:p>
                      <a:endParaRPr lang="en-US"/>
                    </a:p>
                  </a:txBody>
                  <a:tcPr/>
                </a:tc>
                <a:tc>
                  <a:txBody>
                    <a:bodyPr/>
                    <a:lstStyle/>
                    <a:p>
                      <a:pPr algn="ctr" rtl="0"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ctr" rtl="0"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extLst>
                  <a:ext uri="{0D108BD9-81ED-4DB2-BD59-A6C34878D82A}">
                    <a16:rowId xmlns:a16="http://schemas.microsoft.com/office/drawing/2014/main" val="3630454731"/>
                  </a:ext>
                </a:extLst>
              </a:tr>
              <a:tr h="391886">
                <a:tc>
                  <a:txBody>
                    <a:bodyPr/>
                    <a:lstStyle/>
                    <a:p>
                      <a:pPr algn="ctr" rtl="0" fontAlgn="ctr"/>
                      <a:r>
                        <a:rPr lang="en-US" sz="1200" b="1" u="none" strike="noStrike" dirty="0">
                          <a:effectLst/>
                        </a:rPr>
                        <a:t>1st Quarter</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r" rtl="0" fontAlgn="ctr"/>
                      <a:r>
                        <a:rPr lang="en-US" sz="1200" b="1" u="none" strike="noStrike" dirty="0">
                          <a:effectLst/>
                        </a:rPr>
                        <a:t>80,896</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75,381</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73,563</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76,440</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82,132</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75,953</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79,059</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80,554</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65,424</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47,247</a:t>
                      </a:r>
                      <a:endParaRPr lang="en-US" sz="1200" b="1" i="0" u="none" strike="noStrike">
                        <a:solidFill>
                          <a:srgbClr val="000000"/>
                        </a:solidFill>
                        <a:effectLst/>
                        <a:latin typeface="Century Gothic" panose="020B0502020202020204" pitchFamily="34" charset="0"/>
                      </a:endParaRPr>
                    </a:p>
                  </a:txBody>
                  <a:tcPr marL="6712" marR="6712" marT="6712" marB="0" anchor="ctr"/>
                </a:tc>
                <a:extLst>
                  <a:ext uri="{0D108BD9-81ED-4DB2-BD59-A6C34878D82A}">
                    <a16:rowId xmlns:a16="http://schemas.microsoft.com/office/drawing/2014/main" val="1879992506"/>
                  </a:ext>
                </a:extLst>
              </a:tr>
              <a:tr h="391886">
                <a:tc>
                  <a:txBody>
                    <a:bodyPr/>
                    <a:lstStyle/>
                    <a:p>
                      <a:pPr algn="ctr" rtl="0" fontAlgn="ctr"/>
                      <a:r>
                        <a:rPr lang="en-US" sz="1200" b="1" u="none" strike="noStrike" dirty="0">
                          <a:effectLst/>
                        </a:rPr>
                        <a:t>2nd Quarter</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r" rtl="0" fontAlgn="ctr"/>
                      <a:r>
                        <a:rPr lang="en-US" sz="1200" b="1" u="none" strike="noStrike" dirty="0">
                          <a:effectLst/>
                        </a:rPr>
                        <a:t>77,125</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82,566</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55,711</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56,508</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74,942</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74,195</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77,751</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55,535</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68,502</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44,704</a:t>
                      </a:r>
                      <a:endParaRPr lang="en-US" sz="1200" b="1" i="0" u="none" strike="noStrike">
                        <a:solidFill>
                          <a:srgbClr val="000000"/>
                        </a:solidFill>
                        <a:effectLst/>
                        <a:latin typeface="Century Gothic" panose="020B0502020202020204" pitchFamily="34" charset="0"/>
                      </a:endParaRPr>
                    </a:p>
                  </a:txBody>
                  <a:tcPr marL="6712" marR="6712" marT="6712" marB="0" anchor="ctr"/>
                </a:tc>
                <a:extLst>
                  <a:ext uri="{0D108BD9-81ED-4DB2-BD59-A6C34878D82A}">
                    <a16:rowId xmlns:a16="http://schemas.microsoft.com/office/drawing/2014/main" val="64153424"/>
                  </a:ext>
                </a:extLst>
              </a:tr>
              <a:tr h="391886">
                <a:tc>
                  <a:txBody>
                    <a:bodyPr/>
                    <a:lstStyle/>
                    <a:p>
                      <a:pPr algn="ctr" rtl="0" fontAlgn="ctr"/>
                      <a:r>
                        <a:rPr lang="en-US" sz="1200" b="1" u="none" strike="noStrike" dirty="0">
                          <a:effectLst/>
                        </a:rPr>
                        <a:t>3rd Quarter</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r" rtl="0" fontAlgn="ctr"/>
                      <a:r>
                        <a:rPr lang="en-US" sz="1200" b="1" u="none" strike="noStrike">
                          <a:effectLst/>
                        </a:rPr>
                        <a:t>82,320</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74,483</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80,291</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62,341</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80,409</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63,011</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77,143</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36,462</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 </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 </a:t>
                      </a:r>
                      <a:endParaRPr lang="en-US" sz="1200" b="1" i="0" u="none" strike="noStrike">
                        <a:solidFill>
                          <a:srgbClr val="000000"/>
                        </a:solidFill>
                        <a:effectLst/>
                        <a:latin typeface="Century Gothic" panose="020B0502020202020204" pitchFamily="34" charset="0"/>
                      </a:endParaRPr>
                    </a:p>
                  </a:txBody>
                  <a:tcPr marL="6712" marR="6712" marT="6712" marB="0" anchor="ctr"/>
                </a:tc>
                <a:extLst>
                  <a:ext uri="{0D108BD9-81ED-4DB2-BD59-A6C34878D82A}">
                    <a16:rowId xmlns:a16="http://schemas.microsoft.com/office/drawing/2014/main" val="1557699173"/>
                  </a:ext>
                </a:extLst>
              </a:tr>
              <a:tr h="391886">
                <a:tc>
                  <a:txBody>
                    <a:bodyPr/>
                    <a:lstStyle/>
                    <a:p>
                      <a:pPr algn="ctr" rtl="0" fontAlgn="ctr"/>
                      <a:r>
                        <a:rPr lang="en-US" sz="1200" b="1" u="none" strike="noStrike" dirty="0">
                          <a:effectLst/>
                        </a:rPr>
                        <a:t>4th Quarter</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r" rtl="0" fontAlgn="ctr"/>
                      <a:r>
                        <a:rPr lang="en-US" sz="1200" b="1" u="none" strike="noStrike">
                          <a:effectLst/>
                        </a:rPr>
                        <a:t>78,697</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85,654</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71,512</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69,722</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80,623</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65,355</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67,494</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47,892</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 </a:t>
                      </a:r>
                      <a:endParaRPr lang="en-US" sz="1200" b="1" i="0" u="none" strike="noStrike" dirty="0">
                        <a:solidFill>
                          <a:srgbClr val="000000"/>
                        </a:solidFill>
                        <a:effectLst/>
                        <a:latin typeface="Century Gothic" panose="020B0502020202020204" pitchFamily="34" charset="0"/>
                      </a:endParaRPr>
                    </a:p>
                  </a:txBody>
                  <a:tcPr marL="6712" marR="6712" marT="6712" marB="0" anchor="ctr"/>
                </a:tc>
                <a:extLst>
                  <a:ext uri="{0D108BD9-81ED-4DB2-BD59-A6C34878D82A}">
                    <a16:rowId xmlns:a16="http://schemas.microsoft.com/office/drawing/2014/main" val="2912025529"/>
                  </a:ext>
                </a:extLst>
              </a:tr>
              <a:tr h="391886">
                <a:tc>
                  <a:txBody>
                    <a:bodyPr/>
                    <a:lstStyle/>
                    <a:p>
                      <a:pPr algn="ctr" rtl="0" fontAlgn="ctr"/>
                      <a:r>
                        <a:rPr lang="en-US" sz="1200" b="1" u="none" strike="noStrike" dirty="0">
                          <a:effectLst/>
                        </a:rPr>
                        <a:t>Total</a:t>
                      </a:r>
                      <a:endParaRPr lang="en-US" sz="1200" b="1" i="0" u="none" strike="noStrike" dirty="0">
                        <a:solidFill>
                          <a:srgbClr val="000000"/>
                        </a:solidFill>
                        <a:effectLst/>
                        <a:latin typeface="Century Gothic" panose="020B0502020202020204" pitchFamily="34" charset="0"/>
                      </a:endParaRPr>
                    </a:p>
                  </a:txBody>
                  <a:tcPr marL="6712" marR="6712" marT="6712" marB="0" anchor="ctr">
                    <a:solidFill>
                      <a:srgbClr val="FFC000"/>
                    </a:solidFill>
                  </a:tcPr>
                </a:tc>
                <a:tc>
                  <a:txBody>
                    <a:bodyPr/>
                    <a:lstStyle/>
                    <a:p>
                      <a:pPr algn="r" rtl="0" fontAlgn="ctr"/>
                      <a:r>
                        <a:rPr lang="en-US" sz="1200" b="1" u="none" strike="noStrike">
                          <a:effectLst/>
                        </a:rPr>
                        <a:t>319,038</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318,084</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281,077</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265,011</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318,106</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a:effectLst/>
                        </a:rPr>
                        <a:t>278,514</a:t>
                      </a:r>
                      <a:endParaRPr lang="en-US" sz="1200" b="1" i="0" u="none" strike="noStrike">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301,447</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220,443</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133,926</a:t>
                      </a:r>
                      <a:endParaRPr lang="en-US" sz="1200" b="1" i="0" u="none" strike="noStrike" dirty="0">
                        <a:solidFill>
                          <a:srgbClr val="000000"/>
                        </a:solidFill>
                        <a:effectLst/>
                        <a:latin typeface="Century Gothic" panose="020B0502020202020204" pitchFamily="34" charset="0"/>
                      </a:endParaRPr>
                    </a:p>
                  </a:txBody>
                  <a:tcPr marL="6712" marR="6712" marT="6712" marB="0" anchor="ctr"/>
                </a:tc>
                <a:tc>
                  <a:txBody>
                    <a:bodyPr/>
                    <a:lstStyle/>
                    <a:p>
                      <a:pPr algn="r" rtl="0" fontAlgn="ctr"/>
                      <a:r>
                        <a:rPr lang="en-US" sz="1200" b="1" u="none" strike="noStrike" dirty="0">
                          <a:effectLst/>
                        </a:rPr>
                        <a:t>91,951</a:t>
                      </a:r>
                      <a:endParaRPr lang="en-US" sz="1200" b="1" i="0" u="none" strike="noStrike" dirty="0">
                        <a:solidFill>
                          <a:srgbClr val="000000"/>
                        </a:solidFill>
                        <a:effectLst/>
                        <a:latin typeface="Century Gothic" panose="020B0502020202020204" pitchFamily="34" charset="0"/>
                      </a:endParaRPr>
                    </a:p>
                  </a:txBody>
                  <a:tcPr marL="6712" marR="6712" marT="6712" marB="0" anchor="ctr"/>
                </a:tc>
                <a:extLst>
                  <a:ext uri="{0D108BD9-81ED-4DB2-BD59-A6C34878D82A}">
                    <a16:rowId xmlns:a16="http://schemas.microsoft.com/office/drawing/2014/main" val="350663336"/>
                  </a:ext>
                </a:extLst>
              </a:tr>
            </a:tbl>
          </a:graphicData>
        </a:graphic>
      </p:graphicFrame>
    </p:spTree>
    <p:extLst>
      <p:ext uri="{BB962C8B-B14F-4D97-AF65-F5344CB8AC3E}">
        <p14:creationId xmlns:p14="http://schemas.microsoft.com/office/powerpoint/2010/main" val="21820008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16639" y="3507"/>
            <a:ext cx="9067800" cy="950579"/>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a:solidFill>
                  <a:schemeClr val="bg1"/>
                </a:solidFill>
              </a:rPr>
              <a:t>Total Ocean Exports in TEUs</a:t>
            </a:r>
            <a:br>
              <a:rPr lang="en-US" altLang="en-US" sz="2800" b="1" cap="none" dirty="0">
                <a:solidFill>
                  <a:schemeClr val="bg1"/>
                </a:solidFill>
              </a:rPr>
            </a:br>
            <a:r>
              <a:rPr lang="en-US" altLang="en-US" sz="2800" b="1" cap="none" dirty="0">
                <a:solidFill>
                  <a:schemeClr val="bg1"/>
                </a:solidFill>
              </a:rPr>
              <a:t>Yearly</a:t>
            </a:r>
          </a:p>
        </p:txBody>
      </p:sp>
      <p:sp>
        <p:nvSpPr>
          <p:cNvPr id="5" name="Rectangle 4"/>
          <p:cNvSpPr>
            <a:spLocks noChangeArrowheads="1"/>
          </p:cNvSpPr>
          <p:nvPr/>
        </p:nvSpPr>
        <p:spPr bwMode="auto">
          <a:xfrm>
            <a:off x="0" y="6678944"/>
            <a:ext cx="10080625" cy="8842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Above data shown from years from 2019 to 2023 Q2.</a:t>
            </a:r>
          </a:p>
        </p:txBody>
      </p:sp>
      <p:graphicFrame>
        <p:nvGraphicFramePr>
          <p:cNvPr id="8" name="Chart 7" descr="Laden&#10;Empty">
            <a:extLst>
              <a:ext uri="{FF2B5EF4-FFF2-40B4-BE49-F238E27FC236}">
                <a16:creationId xmlns:a16="http://schemas.microsoft.com/office/drawing/2014/main" id="{FD1222EE-1F71-45C7-8EF4-B86D034DDD20}"/>
              </a:ext>
            </a:extLst>
          </p:cNvPr>
          <p:cNvGraphicFramePr>
            <a:graphicFrameLocks/>
          </p:cNvGraphicFramePr>
          <p:nvPr>
            <p:extLst>
              <p:ext uri="{D42A27DB-BD31-4B8C-83A1-F6EECF244321}">
                <p14:modId xmlns:p14="http://schemas.microsoft.com/office/powerpoint/2010/main" val="3084444559"/>
              </p:ext>
            </p:extLst>
          </p:nvPr>
        </p:nvGraphicFramePr>
        <p:xfrm>
          <a:off x="285261" y="1341437"/>
          <a:ext cx="9530556" cy="51879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63C12F45-467F-34B9-C7C4-2D3CC75F6DA9}"/>
              </a:ext>
            </a:extLst>
          </p:cNvPr>
          <p:cNvGraphicFramePr>
            <a:graphicFrameLocks/>
          </p:cNvGraphicFramePr>
          <p:nvPr>
            <p:extLst>
              <p:ext uri="{D42A27DB-BD31-4B8C-83A1-F6EECF244321}">
                <p14:modId xmlns:p14="http://schemas.microsoft.com/office/powerpoint/2010/main" val="3474934686"/>
              </p:ext>
            </p:extLst>
          </p:nvPr>
        </p:nvGraphicFramePr>
        <p:xfrm>
          <a:off x="620712" y="1722438"/>
          <a:ext cx="7848600" cy="4495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TM02900771[[fn=Slice]]</Template>
  <TotalTime>0</TotalTime>
  <Words>1321</Words>
  <Application>Microsoft Office PowerPoint</Application>
  <PresentationFormat>Custom</PresentationFormat>
  <Paragraphs>645</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Century Gothic</vt:lpstr>
      <vt:lpstr>Delivery</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Air Freight Throughput (Exports, Imports &amp; Transshipments) in Ton’s Yearly</vt:lpstr>
      <vt:lpstr>Total Ocean Exports in TEUs Quarterly</vt:lpstr>
      <vt:lpstr>Total Ocean Exports in TEUs Yearly</vt:lpstr>
      <vt:lpstr>Total OCEAN imports In TEUs Quarterly</vt:lpstr>
      <vt:lpstr>Total Ocean Imports in TEUs Yearly</vt:lpstr>
      <vt:lpstr>Total Ocean Transshipments in TEUs Month On Month</vt:lpstr>
      <vt:lpstr>Total Ocean Transshipments in TEUs Quarterly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2012-10-31T07:56:12Z</dcterms:created>
  <dcterms:modified xsi:type="dcterms:W3CDTF">2023-07-31T04:50:33Z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6915f3-2f02-4945-8997-f2963298db46_Enabled">
    <vt:lpwstr>true</vt:lpwstr>
  </property>
  <property fmtid="{D5CDD505-2E9C-101B-9397-08002B2CF9AE}" pid="3" name="MSIP_Label_736915f3-2f02-4945-8997-f2963298db46_SetDate">
    <vt:lpwstr>2023-07-16T15:15:43Z</vt:lpwstr>
  </property>
  <property fmtid="{D5CDD505-2E9C-101B-9397-08002B2CF9AE}" pid="4" name="MSIP_Label_736915f3-2f02-4945-8997-f2963298db46_Method">
    <vt:lpwstr>Standard</vt:lpwstr>
  </property>
  <property fmtid="{D5CDD505-2E9C-101B-9397-08002B2CF9AE}" pid="5" name="MSIP_Label_736915f3-2f02-4945-8997-f2963298db46_Name">
    <vt:lpwstr>Internal</vt:lpwstr>
  </property>
  <property fmtid="{D5CDD505-2E9C-101B-9397-08002B2CF9AE}" pid="6" name="MSIP_Label_736915f3-2f02-4945-8997-f2963298db46_SiteId">
    <vt:lpwstr>cd99fef8-1cd3-4a2a-9bdf-15531181d65e</vt:lpwstr>
  </property>
  <property fmtid="{D5CDD505-2E9C-101B-9397-08002B2CF9AE}" pid="7" name="MSIP_Label_736915f3-2f02-4945-8997-f2963298db46_ActionId">
    <vt:lpwstr>a7460c97-0f5a-415e-9fcc-68a83d7906ea</vt:lpwstr>
  </property>
  <property fmtid="{D5CDD505-2E9C-101B-9397-08002B2CF9AE}" pid="8" name="MSIP_Label_736915f3-2f02-4945-8997-f2963298db46_ContentBits">
    <vt:lpwstr>1</vt:lpwstr>
  </property>
</Properties>
</file>