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1.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theme/themeOverride1.xml" ContentType="application/vnd.openxmlformats-officedocument.themeOverride+xml"/>
  <Override PartName="/ppt/drawings/drawing2.xml" ContentType="application/vnd.openxmlformats-officedocument.drawingml.chartshapes+xml"/>
  <Override PartName="/ppt/charts/chart12.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2.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3.xml" ContentType="application/vnd.openxmlformats-officedocument.presentationml.notesSlide+xml"/>
  <Override PartName="/ppt/charts/chart14.xml" ContentType="application/vnd.openxmlformats-officedocument.drawingml.chart+xml"/>
  <Override PartName="/ppt/charts/style13.xml" ContentType="application/vnd.ms-office.chartstyle+xml"/>
  <Override PartName="/ppt/charts/colors1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735" r:id="rId1"/>
  </p:sldMasterIdLst>
  <p:notesMasterIdLst>
    <p:notesMasterId r:id="rId16"/>
  </p:notesMasterIdLst>
  <p:sldIdLst>
    <p:sldId id="256" r:id="rId2"/>
    <p:sldId id="262" r:id="rId3"/>
    <p:sldId id="270" r:id="rId4"/>
    <p:sldId id="264" r:id="rId5"/>
    <p:sldId id="271" r:id="rId6"/>
    <p:sldId id="272" r:id="rId7"/>
    <p:sldId id="260" r:id="rId8"/>
    <p:sldId id="273" r:id="rId9"/>
    <p:sldId id="265" r:id="rId10"/>
    <p:sldId id="274" r:id="rId11"/>
    <p:sldId id="266" r:id="rId12"/>
    <p:sldId id="276" r:id="rId13"/>
    <p:sldId id="275" r:id="rId14"/>
    <p:sldId id="277" r:id="rId15"/>
  </p:sldIdLst>
  <p:sldSz cx="10080625" cy="7559675"/>
  <p:notesSz cx="7559675" cy="10691813"/>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2860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7432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2004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657600" algn="l" defTabSz="914400" rtl="0" eaLnBrk="1" latinLnBrk="0" hangingPunct="1">
      <a:defRPr kern="1200">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0000FF"/>
    <a:srgbClr val="66FFFF"/>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30" autoAdjust="0"/>
    <p:restoredTop sz="94631" autoAdjust="0"/>
  </p:normalViewPr>
  <p:slideViewPr>
    <p:cSldViewPr>
      <p:cViewPr varScale="1">
        <p:scale>
          <a:sx n="53" d="100"/>
          <a:sy n="53" d="100"/>
        </p:scale>
        <p:origin x="1436" y="4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daushada\AppData\Roaming\Microsoft\Excel\BOOK%202022%20(version%201).xls"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7.xlsx"/><Relationship Id="rId1" Type="http://schemas.openxmlformats.org/officeDocument/2006/relationships/themeOverride" Target="../theme/themeOverride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daushada\AppData\Roaming\Microsoft\Excel\BOOK%202022%20(version%201).xls" TargetMode="External"/><Relationship Id="rId2" Type="http://schemas.microsoft.com/office/2011/relationships/chartColorStyle" Target="colors11.xml"/><Relationship Id="rId1" Type="http://schemas.microsoft.com/office/2011/relationships/chartStyle" Target="style11.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daushada\AppData\Roaming\Microsoft\Excel\BOOK%202022%20(version%201).xls" TargetMode="External"/><Relationship Id="rId2" Type="http://schemas.microsoft.com/office/2011/relationships/chartColorStyle" Target="colors12.xml"/><Relationship Id="rId1" Type="http://schemas.microsoft.com/office/2011/relationships/chartStyle" Target="style12.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daushada\AppData\Local\Microsoft\Windows\INetCache\Content.Outlook\BRC8JJQ6\BOOK%202022.xls" TargetMode="External"/><Relationship Id="rId2" Type="http://schemas.microsoft.com/office/2011/relationships/chartColorStyle" Target="colors13.xml"/><Relationship Id="rId1" Type="http://schemas.microsoft.com/office/2011/relationships/chartStyle" Target="style1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daushada\AppData\Roaming\Microsoft\Excel\BOOK%202022%20(version%201).xls"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1.xml"/></Relationships>
</file>

<file path=ppt/charts/_rels/chart9.xml.rels><?xml version="1.0" encoding="UTF-8" standalone="yes"?>
<Relationships xmlns="http://schemas.openxmlformats.org/package/2006/relationships"><Relationship Id="rId3" Type="http://schemas.openxmlformats.org/officeDocument/2006/relationships/oleObject" Target="file:///C:\Users\daushada\AppData\Local\Microsoft\Windows\INetCache\Content.Outlook\BRC8JJQ6\BOOK%202022.xls"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#,##0.00</c:formatCode>
                <c:ptCount val="12"/>
                <c:pt idx="0">
                  <c:v>14028.34</c:v>
                </c:pt>
                <c:pt idx="1">
                  <c:v>13801.1</c:v>
                </c:pt>
                <c:pt idx="2">
                  <c:v>16244.86</c:v>
                </c:pt>
                <c:pt idx="3">
                  <c:v>14901.63</c:v>
                </c:pt>
                <c:pt idx="4">
                  <c:v>14472.57</c:v>
                </c:pt>
                <c:pt idx="5">
                  <c:v>13375.31</c:v>
                </c:pt>
                <c:pt idx="6">
                  <c:v>14094.7</c:v>
                </c:pt>
                <c:pt idx="7">
                  <c:v>14868.58</c:v>
                </c:pt>
                <c:pt idx="8">
                  <c:v>13845.34</c:v>
                </c:pt>
                <c:pt idx="9">
                  <c:v>14457.1</c:v>
                </c:pt>
                <c:pt idx="10">
                  <c:v>14011.27</c:v>
                </c:pt>
                <c:pt idx="11">
                  <c:v>13894.25</c:v>
                </c:pt>
              </c:numCache>
            </c:numRef>
          </c:val>
          <c:extLst>
            <c:ext xmlns:c16="http://schemas.microsoft.com/office/drawing/2014/chart" uri="{C3380CC4-5D6E-409C-BE32-E72D297353CC}">
              <c16:uniqueId val="{00000000-EC4A-43E9-8E81-999349685DA6}"/>
            </c:ext>
          </c:extLst>
        </c:ser>
        <c:ser>
          <c:idx val="1"/>
          <c:order val="1"/>
          <c:tx>
            <c:strRef>
              <c:f>Sheet1!$C$1</c:f>
              <c:strCache>
                <c:ptCount val="1"/>
                <c:pt idx="0">
                  <c:v>2019</c:v>
                </c:pt>
              </c:strCache>
            </c:strRef>
          </c:tx>
          <c:spPr>
            <a:solidFill>
              <a:schemeClr val="accent2"/>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#,##0.00</c:formatCode>
                <c:ptCount val="12"/>
                <c:pt idx="0">
                  <c:v>13785.71</c:v>
                </c:pt>
                <c:pt idx="1">
                  <c:v>13417.9</c:v>
                </c:pt>
                <c:pt idx="2">
                  <c:v>16292.42</c:v>
                </c:pt>
                <c:pt idx="3">
                  <c:v>12808.03</c:v>
                </c:pt>
                <c:pt idx="4">
                  <c:v>12822.1</c:v>
                </c:pt>
                <c:pt idx="5">
                  <c:v>12478.47</c:v>
                </c:pt>
                <c:pt idx="6">
                  <c:v>13997.98</c:v>
                </c:pt>
                <c:pt idx="7">
                  <c:v>13766.3</c:v>
                </c:pt>
                <c:pt idx="8">
                  <c:v>12332.2</c:v>
                </c:pt>
                <c:pt idx="9">
                  <c:v>13958.57</c:v>
                </c:pt>
                <c:pt idx="10">
                  <c:v>13304.6</c:v>
                </c:pt>
                <c:pt idx="11">
                  <c:v>13343.25</c:v>
                </c:pt>
              </c:numCache>
            </c:numRef>
          </c:val>
          <c:extLst>
            <c:ext xmlns:c16="http://schemas.microsoft.com/office/drawing/2014/chart" uri="{C3380CC4-5D6E-409C-BE32-E72D297353CC}">
              <c16:uniqueId val="{00000001-EC4A-43E9-8E81-999349685DA6}"/>
            </c:ext>
          </c:extLst>
        </c:ser>
        <c:ser>
          <c:idx val="2"/>
          <c:order val="2"/>
          <c:tx>
            <c:strRef>
              <c:f>Sheet1!$D$1</c:f>
              <c:strCache>
                <c:ptCount val="1"/>
                <c:pt idx="0">
                  <c:v>2020</c:v>
                </c:pt>
              </c:strCache>
            </c:strRef>
          </c:tx>
          <c:spPr>
            <a:solidFill>
              <a:srgbClr val="FFFF00"/>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#,##0.00</c:formatCode>
                <c:ptCount val="12"/>
                <c:pt idx="0">
                  <c:v>13279.38</c:v>
                </c:pt>
                <c:pt idx="1">
                  <c:v>13174.61</c:v>
                </c:pt>
                <c:pt idx="2">
                  <c:v>9016.18</c:v>
                </c:pt>
                <c:pt idx="3">
                  <c:v>2440.2199999999998</c:v>
                </c:pt>
                <c:pt idx="4">
                  <c:v>4135.5</c:v>
                </c:pt>
                <c:pt idx="5">
                  <c:v>7876.5</c:v>
                </c:pt>
                <c:pt idx="6">
                  <c:v>6944.16</c:v>
                </c:pt>
                <c:pt idx="7">
                  <c:v>7744.63</c:v>
                </c:pt>
                <c:pt idx="8">
                  <c:v>7733.17</c:v>
                </c:pt>
                <c:pt idx="9">
                  <c:v>7581.66</c:v>
                </c:pt>
                <c:pt idx="10">
                  <c:v>7494.98</c:v>
                </c:pt>
                <c:pt idx="11">
                  <c:v>8597.94</c:v>
                </c:pt>
              </c:numCache>
            </c:numRef>
          </c:val>
          <c:extLst>
            <c:ext xmlns:c16="http://schemas.microsoft.com/office/drawing/2014/chart" uri="{C3380CC4-5D6E-409C-BE32-E72D297353CC}">
              <c16:uniqueId val="{00000002-EC4A-43E9-8E81-999349685DA6}"/>
            </c:ext>
          </c:extLst>
        </c:ser>
        <c:ser>
          <c:idx val="3"/>
          <c:order val="3"/>
          <c:tx>
            <c:strRef>
              <c:f>Sheet1!$E$1</c:f>
              <c:strCache>
                <c:ptCount val="1"/>
                <c:pt idx="0">
                  <c:v>2021</c:v>
                </c:pt>
              </c:strCache>
            </c:strRef>
          </c:tx>
          <c:spPr>
            <a:solidFill>
              <a:schemeClr val="accent1">
                <a:lumMod val="75000"/>
              </a:schemeClr>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#,##0.00</c:formatCode>
                <c:ptCount val="12"/>
                <c:pt idx="0">
                  <c:v>8286.4699999999993</c:v>
                </c:pt>
                <c:pt idx="1">
                  <c:v>8925.35</c:v>
                </c:pt>
                <c:pt idx="2">
                  <c:v>10010.790000000001</c:v>
                </c:pt>
                <c:pt idx="3">
                  <c:v>9101.77</c:v>
                </c:pt>
                <c:pt idx="4">
                  <c:v>8820.02</c:v>
                </c:pt>
                <c:pt idx="5">
                  <c:v>8929.19</c:v>
                </c:pt>
                <c:pt idx="6">
                  <c:v>10624.76</c:v>
                </c:pt>
                <c:pt idx="7">
                  <c:v>11272.76</c:v>
                </c:pt>
                <c:pt idx="8">
                  <c:v>12028</c:v>
                </c:pt>
                <c:pt idx="9">
                  <c:v>13388.62</c:v>
                </c:pt>
                <c:pt idx="10">
                  <c:v>11925.73</c:v>
                </c:pt>
                <c:pt idx="11">
                  <c:v>10795.49</c:v>
                </c:pt>
              </c:numCache>
            </c:numRef>
          </c:val>
          <c:extLst>
            <c:ext xmlns:c16="http://schemas.microsoft.com/office/drawing/2014/chart" uri="{C3380CC4-5D6E-409C-BE32-E72D297353CC}">
              <c16:uniqueId val="{00000003-EC4A-43E9-8E81-999349685DA6}"/>
            </c:ext>
          </c:extLst>
        </c:ser>
        <c:ser>
          <c:idx val="4"/>
          <c:order val="4"/>
          <c:tx>
            <c:strRef>
              <c:f>Sheet1!$F$1</c:f>
              <c:strCache>
                <c:ptCount val="1"/>
                <c:pt idx="0">
                  <c:v>2022</c:v>
                </c:pt>
              </c:strCache>
            </c:strRef>
          </c:tx>
          <c:spPr>
            <a:solidFill>
              <a:schemeClr val="accent5"/>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#,##0.00</c:formatCode>
                <c:ptCount val="12"/>
                <c:pt idx="0">
                  <c:v>10207.39</c:v>
                </c:pt>
                <c:pt idx="1">
                  <c:v>9634.57</c:v>
                </c:pt>
                <c:pt idx="2">
                  <c:v>11235.13</c:v>
                </c:pt>
                <c:pt idx="3">
                  <c:v>10285.85</c:v>
                </c:pt>
                <c:pt idx="4">
                  <c:v>9851.76</c:v>
                </c:pt>
                <c:pt idx="5">
                  <c:v>9576.66</c:v>
                </c:pt>
                <c:pt idx="6">
                  <c:v>7945.45</c:v>
                </c:pt>
                <c:pt idx="7">
                  <c:v>8390.2900000000009</c:v>
                </c:pt>
                <c:pt idx="8">
                  <c:v>8075.45</c:v>
                </c:pt>
                <c:pt idx="9">
                  <c:v>7980.28</c:v>
                </c:pt>
                <c:pt idx="10">
                  <c:v>7593.82</c:v>
                </c:pt>
                <c:pt idx="11">
                  <c:v>7291.88</c:v>
                </c:pt>
              </c:numCache>
            </c:numRef>
          </c:val>
          <c:extLst>
            <c:ext xmlns:c16="http://schemas.microsoft.com/office/drawing/2014/chart" uri="{C3380CC4-5D6E-409C-BE32-E72D297353CC}">
              <c16:uniqueId val="{00000004-EC4A-43E9-8E81-999349685DA6}"/>
            </c:ext>
          </c:extLst>
        </c:ser>
        <c:ser>
          <c:idx val="5"/>
          <c:order val="5"/>
          <c:tx>
            <c:strRef>
              <c:f>Sheet1!$G$1</c:f>
              <c:strCache>
                <c:ptCount val="1"/>
                <c:pt idx="0">
                  <c:v>2023</c:v>
                </c:pt>
              </c:strCache>
            </c:strRef>
          </c:tx>
          <c:spPr>
            <a:solidFill>
              <a:schemeClr val="accent6"/>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#,##0.00</c:formatCode>
                <c:ptCount val="12"/>
                <c:pt idx="0">
                  <c:v>7143.05</c:v>
                </c:pt>
                <c:pt idx="1">
                  <c:v>7444.76</c:v>
                </c:pt>
                <c:pt idx="2">
                  <c:v>8617.84</c:v>
                </c:pt>
              </c:numCache>
            </c:numRef>
          </c:val>
          <c:extLst>
            <c:ext xmlns:c16="http://schemas.microsoft.com/office/drawing/2014/chart" uri="{C3380CC4-5D6E-409C-BE32-E72D297353CC}">
              <c16:uniqueId val="{00000005-EC4A-43E9-8E81-999349685DA6}"/>
            </c:ext>
          </c:extLst>
        </c:ser>
        <c:dLbls>
          <c:showLegendKey val="0"/>
          <c:showVal val="0"/>
          <c:showCatName val="0"/>
          <c:showSerName val="0"/>
          <c:showPercent val="0"/>
          <c:showBubbleSize val="0"/>
        </c:dLbls>
        <c:gapWidth val="219"/>
        <c:overlap val="-27"/>
        <c:axId val="676092111"/>
        <c:axId val="676093775"/>
      </c:barChart>
      <c:catAx>
        <c:axId val="6760921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6093775"/>
        <c:crosses val="autoZero"/>
        <c:auto val="1"/>
        <c:lblAlgn val="ctr"/>
        <c:lblOffset val="100"/>
        <c:noMultiLvlLbl val="0"/>
      </c:catAx>
      <c:valAx>
        <c:axId val="676093775"/>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760921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'2023'!$B$60</c:f>
              <c:strCache>
                <c:ptCount val="1"/>
                <c:pt idx="0">
                  <c:v>1st Quarter</c:v>
                </c:pt>
              </c:strCache>
            </c:strRef>
          </c:tx>
          <c:spPr>
            <a:solidFill>
              <a:schemeClr val="accent1"/>
            </a:solidFill>
            <a:ln>
              <a:noFill/>
            </a:ln>
            <a:effectLst/>
          </c:spPr>
          <c:invertIfNegative val="0"/>
          <c:cat>
            <c:multiLvlStrRef>
              <c:f>'2023'!$C$57:$L$59</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2019</c:v>
                  </c:pt>
                  <c:pt idx="2">
                    <c:v>2020</c:v>
                  </c:pt>
                  <c:pt idx="4">
                    <c:v>2021</c:v>
                  </c:pt>
                  <c:pt idx="6">
                    <c:v>2022</c:v>
                  </c:pt>
                  <c:pt idx="8">
                    <c:v>2023</c:v>
                  </c:pt>
                </c:lvl>
              </c:multiLvlStrCache>
            </c:multiLvlStrRef>
          </c:cat>
          <c:val>
            <c:numRef>
              <c:f>'2023'!$C$60:$L$60</c:f>
              <c:numCache>
                <c:formatCode>#,##0</c:formatCode>
                <c:ptCount val="10"/>
                <c:pt idx="0">
                  <c:v>142723</c:v>
                </c:pt>
                <c:pt idx="1">
                  <c:v>15754</c:v>
                </c:pt>
                <c:pt idx="2">
                  <c:v>151144</c:v>
                </c:pt>
                <c:pt idx="3">
                  <c:v>10166</c:v>
                </c:pt>
                <c:pt idx="4">
                  <c:v>148665</c:v>
                </c:pt>
                <c:pt idx="5">
                  <c:v>8860</c:v>
                </c:pt>
                <c:pt idx="6">
                  <c:v>140748</c:v>
                </c:pt>
                <c:pt idx="7">
                  <c:v>16397</c:v>
                </c:pt>
                <c:pt idx="8">
                  <c:v>96196</c:v>
                </c:pt>
                <c:pt idx="9">
                  <c:v>15520</c:v>
                </c:pt>
              </c:numCache>
            </c:numRef>
          </c:val>
          <c:extLst>
            <c:ext xmlns:c16="http://schemas.microsoft.com/office/drawing/2014/chart" uri="{C3380CC4-5D6E-409C-BE32-E72D297353CC}">
              <c16:uniqueId val="{00000000-0134-4896-8C52-5444A66BB40A}"/>
            </c:ext>
          </c:extLst>
        </c:ser>
        <c:ser>
          <c:idx val="1"/>
          <c:order val="1"/>
          <c:tx>
            <c:strRef>
              <c:f>'2023'!$B$61</c:f>
              <c:strCache>
                <c:ptCount val="1"/>
                <c:pt idx="0">
                  <c:v>2nd Quarter</c:v>
                </c:pt>
              </c:strCache>
            </c:strRef>
          </c:tx>
          <c:spPr>
            <a:solidFill>
              <a:schemeClr val="accent2"/>
            </a:solidFill>
            <a:ln>
              <a:noFill/>
            </a:ln>
            <a:effectLst/>
          </c:spPr>
          <c:invertIfNegative val="0"/>
          <c:cat>
            <c:multiLvlStrRef>
              <c:f>'2023'!$C$57:$L$59</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2019</c:v>
                  </c:pt>
                  <c:pt idx="2">
                    <c:v>2020</c:v>
                  </c:pt>
                  <c:pt idx="4">
                    <c:v>2021</c:v>
                  </c:pt>
                  <c:pt idx="6">
                    <c:v>2022</c:v>
                  </c:pt>
                  <c:pt idx="8">
                    <c:v>2023</c:v>
                  </c:pt>
                </c:lvl>
              </c:multiLvlStrCache>
            </c:multiLvlStrRef>
          </c:cat>
          <c:val>
            <c:numRef>
              <c:f>'2023'!$C$61:$L$61</c:f>
              <c:numCache>
                <c:formatCode>#,##0</c:formatCode>
                <c:ptCount val="10"/>
                <c:pt idx="0">
                  <c:v>141240</c:v>
                </c:pt>
                <c:pt idx="1">
                  <c:v>10172</c:v>
                </c:pt>
                <c:pt idx="2">
                  <c:v>82171</c:v>
                </c:pt>
                <c:pt idx="3">
                  <c:v>12092</c:v>
                </c:pt>
                <c:pt idx="4">
                  <c:v>143074</c:v>
                </c:pt>
                <c:pt idx="5">
                  <c:v>9532</c:v>
                </c:pt>
                <c:pt idx="6">
                  <c:v>101084</c:v>
                </c:pt>
                <c:pt idx="7">
                  <c:v>16388</c:v>
                </c:pt>
              </c:numCache>
            </c:numRef>
          </c:val>
          <c:extLst>
            <c:ext xmlns:c16="http://schemas.microsoft.com/office/drawing/2014/chart" uri="{C3380CC4-5D6E-409C-BE32-E72D297353CC}">
              <c16:uniqueId val="{00000001-0134-4896-8C52-5444A66BB40A}"/>
            </c:ext>
          </c:extLst>
        </c:ser>
        <c:ser>
          <c:idx val="2"/>
          <c:order val="2"/>
          <c:tx>
            <c:strRef>
              <c:f>'2023'!$B$62</c:f>
              <c:strCache>
                <c:ptCount val="1"/>
                <c:pt idx="0">
                  <c:v>3rd Quarter</c:v>
                </c:pt>
              </c:strCache>
            </c:strRef>
          </c:tx>
          <c:spPr>
            <a:solidFill>
              <a:srgbClr val="FFC000"/>
            </a:solidFill>
            <a:ln>
              <a:noFill/>
            </a:ln>
            <a:effectLst/>
          </c:spPr>
          <c:invertIfNegative val="0"/>
          <c:cat>
            <c:multiLvlStrRef>
              <c:f>'2023'!$C$57:$L$59</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2019</c:v>
                  </c:pt>
                  <c:pt idx="2">
                    <c:v>2020</c:v>
                  </c:pt>
                  <c:pt idx="4">
                    <c:v>2021</c:v>
                  </c:pt>
                  <c:pt idx="6">
                    <c:v>2022</c:v>
                  </c:pt>
                  <c:pt idx="8">
                    <c:v>2023</c:v>
                  </c:pt>
                </c:lvl>
              </c:multiLvlStrCache>
            </c:multiLvlStrRef>
          </c:cat>
          <c:val>
            <c:numRef>
              <c:f>'2023'!$C$62:$L$62</c:f>
              <c:numCache>
                <c:formatCode>#,##0</c:formatCode>
                <c:ptCount val="10"/>
                <c:pt idx="0">
                  <c:v>149670</c:v>
                </c:pt>
                <c:pt idx="1">
                  <c:v>11112</c:v>
                </c:pt>
                <c:pt idx="2">
                  <c:v>129201</c:v>
                </c:pt>
                <c:pt idx="3">
                  <c:v>16668</c:v>
                </c:pt>
                <c:pt idx="4">
                  <c:v>118570</c:v>
                </c:pt>
                <c:pt idx="5">
                  <c:v>15428</c:v>
                </c:pt>
                <c:pt idx="6">
                  <c:v>95095</c:v>
                </c:pt>
                <c:pt idx="7">
                  <c:v>19651</c:v>
                </c:pt>
              </c:numCache>
            </c:numRef>
          </c:val>
          <c:extLst>
            <c:ext xmlns:c16="http://schemas.microsoft.com/office/drawing/2014/chart" uri="{C3380CC4-5D6E-409C-BE32-E72D297353CC}">
              <c16:uniqueId val="{00000002-0134-4896-8C52-5444A66BB40A}"/>
            </c:ext>
          </c:extLst>
        </c:ser>
        <c:ser>
          <c:idx val="3"/>
          <c:order val="3"/>
          <c:tx>
            <c:strRef>
              <c:f>'2023'!$B$63</c:f>
              <c:strCache>
                <c:ptCount val="1"/>
                <c:pt idx="0">
                  <c:v>4th Quarter</c:v>
                </c:pt>
              </c:strCache>
            </c:strRef>
          </c:tx>
          <c:spPr>
            <a:solidFill>
              <a:schemeClr val="accent4"/>
            </a:solidFill>
            <a:ln>
              <a:noFill/>
            </a:ln>
            <a:effectLst/>
          </c:spPr>
          <c:invertIfNegative val="0"/>
          <c:cat>
            <c:multiLvlStrRef>
              <c:f>'2023'!$C$57:$L$59</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2019</c:v>
                  </c:pt>
                  <c:pt idx="2">
                    <c:v>2020</c:v>
                  </c:pt>
                  <c:pt idx="4">
                    <c:v>2021</c:v>
                  </c:pt>
                  <c:pt idx="6">
                    <c:v>2022</c:v>
                  </c:pt>
                  <c:pt idx="8">
                    <c:v>2023</c:v>
                  </c:pt>
                </c:lvl>
              </c:multiLvlStrCache>
            </c:multiLvlStrRef>
          </c:cat>
          <c:val>
            <c:numRef>
              <c:f>'2023'!$C$63:$L$63</c:f>
              <c:numCache>
                <c:formatCode>#,##0</c:formatCode>
                <c:ptCount val="10"/>
                <c:pt idx="0">
                  <c:v>161271</c:v>
                </c:pt>
                <c:pt idx="1">
                  <c:v>9268</c:v>
                </c:pt>
                <c:pt idx="2">
                  <c:v>131504</c:v>
                </c:pt>
                <c:pt idx="3">
                  <c:v>10635</c:v>
                </c:pt>
                <c:pt idx="4">
                  <c:v>136902</c:v>
                </c:pt>
                <c:pt idx="5">
                  <c:v>21404</c:v>
                </c:pt>
                <c:pt idx="6">
                  <c:v>104095</c:v>
                </c:pt>
                <c:pt idx="7">
                  <c:v>14842</c:v>
                </c:pt>
              </c:numCache>
            </c:numRef>
          </c:val>
          <c:extLst>
            <c:ext xmlns:c16="http://schemas.microsoft.com/office/drawing/2014/chart" uri="{C3380CC4-5D6E-409C-BE32-E72D297353CC}">
              <c16:uniqueId val="{00000003-0134-4896-8C52-5444A66BB40A}"/>
            </c:ext>
          </c:extLst>
        </c:ser>
        <c:dLbls>
          <c:showLegendKey val="0"/>
          <c:showVal val="0"/>
          <c:showCatName val="0"/>
          <c:showSerName val="0"/>
          <c:showPercent val="0"/>
          <c:showBubbleSize val="0"/>
        </c:dLbls>
        <c:gapWidth val="219"/>
        <c:overlap val="-27"/>
        <c:axId val="904756495"/>
        <c:axId val="904771055"/>
      </c:barChart>
      <c:catAx>
        <c:axId val="9047564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04771055"/>
        <c:crosses val="autoZero"/>
        <c:auto val="1"/>
        <c:lblAlgn val="ctr"/>
        <c:lblOffset val="100"/>
        <c:noMultiLvlLbl val="0"/>
      </c:catAx>
      <c:valAx>
        <c:axId val="90477105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0475649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42"/>
    </mc:Choice>
    <mc:Fallback>
      <c:style val="42"/>
    </mc:Fallback>
  </mc:AlternateContent>
  <c:clrMapOvr bg1="lt1" tx1="dk1" bg2="lt2" tx2="dk2" accent1="accent1" accent2="accent2" accent3="accent3" accent4="accent4" accent5="accent5" accent6="accent6" hlink="hlink" folHlink="folHlink"/>
  <c:chart>
    <c:title>
      <c:tx>
        <c:rich>
          <a:bodyPr/>
          <a:lstStyle/>
          <a:p>
            <a:pPr>
              <a:defRPr sz="1800" b="1" i="0" u="none" strike="noStrike" baseline="0">
                <a:solidFill>
                  <a:srgbClr val="FFFFFF"/>
                </a:solidFill>
                <a:latin typeface="Calibri"/>
                <a:ea typeface="Calibri"/>
                <a:cs typeface="Calibri"/>
              </a:defRPr>
            </a:pPr>
            <a:r>
              <a:rPr lang="en-US"/>
              <a:t>Annual Discharge Container Throughputs (TEU's)</a:t>
            </a:r>
          </a:p>
        </c:rich>
      </c:tx>
      <c:layout>
        <c:manualLayout>
          <c:xMode val="edge"/>
          <c:yMode val="edge"/>
          <c:x val="3.4965385099509097E-2"/>
          <c:y val="1.983421563829945E-2"/>
        </c:manualLayout>
      </c:layout>
      <c:overlay val="0"/>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17568"/>
        <c:axId val="1"/>
      </c:barChart>
      <c:catAx>
        <c:axId val="711717568"/>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numFmt formatCode="General" sourceLinked="1"/>
        <c:majorTickMark val="out"/>
        <c:minorTickMark val="none"/>
        <c:tickLblPos val="nextTo"/>
        <c:crossAx val="711717568"/>
        <c:crosses val="autoZero"/>
        <c:crossBetween val="between"/>
      </c:valAx>
      <c:dTable>
        <c:showHorzBorder val="1"/>
        <c:showVertBorder val="1"/>
        <c:showOutline val="1"/>
        <c:showKeys val="0"/>
        <c:txPr>
          <a:bodyPr/>
          <a:lstStyle/>
          <a:p>
            <a:pPr rtl="0">
              <a:defRPr sz="1100" b="0" i="0" u="none" strike="noStrike" baseline="0">
                <a:solidFill>
                  <a:srgbClr val="FFFFFF"/>
                </a:solidFill>
                <a:latin typeface="Calibri"/>
                <a:ea typeface="Calibri"/>
                <a:cs typeface="Calibri"/>
              </a:defRPr>
            </a:pPr>
            <a:endParaRPr lang="en-US"/>
          </a:p>
        </c:txPr>
      </c:dTable>
    </c:plotArea>
    <c:legend>
      <c:legendPos val="r"/>
      <c:layout>
        <c:manualLayout>
          <c:xMode val="edge"/>
          <c:yMode val="edge"/>
          <c:x val="0.86977655324167968"/>
          <c:y val="4.6755638596022955E-2"/>
          <c:w val="0.10753910201722117"/>
          <c:h val="0.17663389533935381"/>
        </c:manualLayout>
      </c:layout>
      <c:overlay val="0"/>
      <c:txPr>
        <a:bodyPr/>
        <a:lstStyle/>
        <a:p>
          <a:pPr>
            <a:defRPr sz="650" b="0" i="0" u="none" strike="noStrike" baseline="0">
              <a:solidFill>
                <a:srgbClr val="FFFFFF"/>
              </a:solidFill>
              <a:latin typeface="Calibri"/>
              <a:ea typeface="Calibri"/>
              <a:cs typeface="Calibri"/>
            </a:defRPr>
          </a:pPr>
          <a:endParaRPr lang="en-US"/>
        </a:p>
      </c:txPr>
    </c:legend>
    <c:plotVisOnly val="1"/>
    <c:dispBlanksAs val="gap"/>
    <c:showDLblsOverMax val="0"/>
  </c:chart>
  <c:spPr>
    <a:solidFill>
      <a:srgbClr val="146194">
        <a:lumMod val="75000"/>
      </a:srgbClr>
    </a:solidFill>
  </c:spPr>
  <c:txPr>
    <a:bodyPr/>
    <a:lstStyle/>
    <a:p>
      <a:pPr>
        <a:defRPr sz="1000" b="0" i="0" u="none" strike="noStrike" baseline="0">
          <a:solidFill>
            <a:srgbClr val="FFFFFF"/>
          </a:solidFill>
          <a:latin typeface="Calibri"/>
          <a:ea typeface="Calibri"/>
          <a:cs typeface="Calibri"/>
        </a:defRPr>
      </a:pPr>
      <a:endParaRPr lang="en-US"/>
    </a:p>
  </c:txPr>
  <c:externalData r:id="rId2">
    <c:autoUpdate val="0"/>
  </c:externalData>
  <c:userShapes r:id="rId3"/>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'2023'!$B$64</c:f>
              <c:strCache>
                <c:ptCount val="1"/>
                <c:pt idx="0">
                  <c:v>Total</c:v>
                </c:pt>
              </c:strCache>
            </c:strRef>
          </c:tx>
          <c:spPr>
            <a:solidFill>
              <a:srgbClr val="FFC000"/>
            </a:solidFill>
            <a:ln>
              <a:noFill/>
            </a:ln>
            <a:effectLst/>
          </c:spPr>
          <c:invertIfNegative val="0"/>
          <c:dPt>
            <c:idx val="0"/>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1-142F-4A23-9C90-95181700654E}"/>
              </c:ext>
            </c:extLst>
          </c:dPt>
          <c:dPt>
            <c:idx val="2"/>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2-142F-4A23-9C90-95181700654E}"/>
              </c:ext>
            </c:extLst>
          </c:dPt>
          <c:dPt>
            <c:idx val="4"/>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3-142F-4A23-9C90-95181700654E}"/>
              </c:ext>
            </c:extLst>
          </c:dPt>
          <c:dPt>
            <c:idx val="6"/>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4-142F-4A23-9C90-95181700654E}"/>
              </c:ext>
            </c:extLst>
          </c:dPt>
          <c:dPt>
            <c:idx val="8"/>
            <c:invertIfNegative val="0"/>
            <c:bubble3D val="0"/>
            <c:spPr>
              <a:solidFill>
                <a:schemeClr val="accent3">
                  <a:lumMod val="60000"/>
                  <a:lumOff val="40000"/>
                </a:schemeClr>
              </a:solidFill>
              <a:ln>
                <a:noFill/>
              </a:ln>
              <a:effectLst/>
            </c:spPr>
            <c:extLst>
              <c:ext xmlns:c16="http://schemas.microsoft.com/office/drawing/2014/chart" uri="{C3380CC4-5D6E-409C-BE32-E72D297353CC}">
                <c16:uniqueId val="{00000005-142F-4A23-9C90-95181700654E}"/>
              </c:ext>
            </c:extLst>
          </c:dPt>
          <c:cat>
            <c:multiLvlStrRef>
              <c:f>'2023'!$C$57:$L$59</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Discharging</c:v>
                  </c:pt>
                  <c:pt idx="2">
                    <c:v>Discharging</c:v>
                  </c:pt>
                  <c:pt idx="4">
                    <c:v>Discharging</c:v>
                  </c:pt>
                  <c:pt idx="6">
                    <c:v>Discharging</c:v>
                  </c:pt>
                  <c:pt idx="8">
                    <c:v>Discharging</c:v>
                  </c:pt>
                </c:lvl>
                <c:lvl>
                  <c:pt idx="0">
                    <c:v>2019</c:v>
                  </c:pt>
                  <c:pt idx="2">
                    <c:v>2020</c:v>
                  </c:pt>
                  <c:pt idx="4">
                    <c:v>2021</c:v>
                  </c:pt>
                  <c:pt idx="6">
                    <c:v>2022</c:v>
                  </c:pt>
                  <c:pt idx="8">
                    <c:v>2023</c:v>
                  </c:pt>
                </c:lvl>
              </c:multiLvlStrCache>
            </c:multiLvlStrRef>
          </c:cat>
          <c:val>
            <c:numRef>
              <c:f>'2023'!$C$64:$L$64</c:f>
              <c:numCache>
                <c:formatCode>#,##0</c:formatCode>
                <c:ptCount val="10"/>
                <c:pt idx="0">
                  <c:v>594904</c:v>
                </c:pt>
                <c:pt idx="1">
                  <c:v>46306</c:v>
                </c:pt>
                <c:pt idx="2">
                  <c:v>494020</c:v>
                </c:pt>
                <c:pt idx="3">
                  <c:v>49561</c:v>
                </c:pt>
                <c:pt idx="4">
                  <c:v>547211</c:v>
                </c:pt>
                <c:pt idx="5">
                  <c:v>55224</c:v>
                </c:pt>
                <c:pt idx="6">
                  <c:v>441042</c:v>
                </c:pt>
                <c:pt idx="7">
                  <c:v>67278</c:v>
                </c:pt>
                <c:pt idx="8">
                  <c:v>96196</c:v>
                </c:pt>
                <c:pt idx="9">
                  <c:v>15520</c:v>
                </c:pt>
              </c:numCache>
            </c:numRef>
          </c:val>
          <c:extLst>
            <c:ext xmlns:c16="http://schemas.microsoft.com/office/drawing/2014/chart" uri="{C3380CC4-5D6E-409C-BE32-E72D297353CC}">
              <c16:uniqueId val="{00000000-142F-4A23-9C90-95181700654E}"/>
            </c:ext>
          </c:extLst>
        </c:ser>
        <c:dLbls>
          <c:showLegendKey val="0"/>
          <c:showVal val="0"/>
          <c:showCatName val="0"/>
          <c:showSerName val="0"/>
          <c:showPercent val="0"/>
          <c:showBubbleSize val="0"/>
        </c:dLbls>
        <c:gapWidth val="219"/>
        <c:overlap val="-27"/>
        <c:axId val="854255183"/>
        <c:axId val="854254767"/>
      </c:barChart>
      <c:catAx>
        <c:axId val="8542551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54254767"/>
        <c:crosses val="autoZero"/>
        <c:auto val="1"/>
        <c:lblAlgn val="ctr"/>
        <c:lblOffset val="100"/>
        <c:noMultiLvlLbl val="0"/>
      </c:catAx>
      <c:valAx>
        <c:axId val="85425476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5425518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'2023'!$C$40:$C$41</c:f>
              <c:strCache>
                <c:ptCount val="2"/>
                <c:pt idx="0">
                  <c:v>2021</c:v>
                </c:pt>
                <c:pt idx="1">
                  <c:v>Transshipment</c:v>
                </c:pt>
              </c:strCache>
            </c:strRef>
          </c:tx>
          <c:spPr>
            <a:solidFill>
              <a:schemeClr val="bg1">
                <a:lumMod val="65000"/>
                <a:lumOff val="35000"/>
              </a:schemeClr>
            </a:solidFill>
            <a:ln>
              <a:noFill/>
            </a:ln>
            <a:effectLst/>
          </c:spPr>
          <c:invertIfNegative val="0"/>
          <c:cat>
            <c:strRef>
              <c:f>'2023'!$B$42:$B$53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'2023'!$C$42:$C$53</c:f>
              <c:numCache>
                <c:formatCode>#,##0</c:formatCode>
                <c:ptCount val="12"/>
                <c:pt idx="0">
                  <c:v>453994</c:v>
                </c:pt>
                <c:pt idx="1">
                  <c:v>440772</c:v>
                </c:pt>
                <c:pt idx="2">
                  <c:v>496132</c:v>
                </c:pt>
                <c:pt idx="3">
                  <c:v>502929</c:v>
                </c:pt>
                <c:pt idx="4">
                  <c:v>464269</c:v>
                </c:pt>
                <c:pt idx="5">
                  <c:v>505966</c:v>
                </c:pt>
                <c:pt idx="6">
                  <c:v>498070</c:v>
                </c:pt>
                <c:pt idx="7">
                  <c:v>492955</c:v>
                </c:pt>
                <c:pt idx="8">
                  <c:v>472193</c:v>
                </c:pt>
                <c:pt idx="9">
                  <c:v>515959</c:v>
                </c:pt>
                <c:pt idx="10">
                  <c:v>484270</c:v>
                </c:pt>
                <c:pt idx="11">
                  <c:v>522538</c:v>
                </c:pt>
              </c:numCache>
            </c:numRef>
          </c:val>
          <c:extLst>
            <c:ext xmlns:c16="http://schemas.microsoft.com/office/drawing/2014/chart" uri="{C3380CC4-5D6E-409C-BE32-E72D297353CC}">
              <c16:uniqueId val="{00000000-8BEB-4AD1-A3FF-122A2C057470}"/>
            </c:ext>
          </c:extLst>
        </c:ser>
        <c:ser>
          <c:idx val="1"/>
          <c:order val="1"/>
          <c:tx>
            <c:strRef>
              <c:f>'2023'!$D$40:$D$41</c:f>
              <c:strCache>
                <c:ptCount val="2"/>
                <c:pt idx="0">
                  <c:v>2022</c:v>
                </c:pt>
                <c:pt idx="1">
                  <c:v>Transshipment</c:v>
                </c:pt>
              </c:strCache>
            </c:strRef>
          </c:tx>
          <c:spPr>
            <a:solidFill>
              <a:schemeClr val="accent2">
                <a:lumMod val="60000"/>
                <a:lumOff val="40000"/>
              </a:schemeClr>
            </a:solidFill>
            <a:ln>
              <a:noFill/>
            </a:ln>
            <a:effectLst/>
          </c:spPr>
          <c:invertIfNegative val="0"/>
          <c:cat>
            <c:strRef>
              <c:f>'2023'!$B$42:$B$53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'2023'!$D$42:$D$53</c:f>
              <c:numCache>
                <c:formatCode>#,##0</c:formatCode>
                <c:ptCount val="12"/>
                <c:pt idx="0">
                  <c:v>512401</c:v>
                </c:pt>
                <c:pt idx="1">
                  <c:v>452865</c:v>
                </c:pt>
                <c:pt idx="2">
                  <c:v>522178</c:v>
                </c:pt>
                <c:pt idx="3">
                  <c:v>498482</c:v>
                </c:pt>
                <c:pt idx="4">
                  <c:v>424310</c:v>
                </c:pt>
                <c:pt idx="5">
                  <c:v>483070</c:v>
                </c:pt>
                <c:pt idx="6">
                  <c:v>460736</c:v>
                </c:pt>
                <c:pt idx="7">
                  <c:v>475420</c:v>
                </c:pt>
                <c:pt idx="8">
                  <c:v>461975</c:v>
                </c:pt>
                <c:pt idx="9">
                  <c:v>447911</c:v>
                </c:pt>
                <c:pt idx="10">
                  <c:v>429649</c:v>
                </c:pt>
                <c:pt idx="11">
                  <c:v>466688</c:v>
                </c:pt>
              </c:numCache>
            </c:numRef>
          </c:val>
          <c:extLst>
            <c:ext xmlns:c16="http://schemas.microsoft.com/office/drawing/2014/chart" uri="{C3380CC4-5D6E-409C-BE32-E72D297353CC}">
              <c16:uniqueId val="{00000001-8BEB-4AD1-A3FF-122A2C057470}"/>
            </c:ext>
          </c:extLst>
        </c:ser>
        <c:ser>
          <c:idx val="2"/>
          <c:order val="2"/>
          <c:tx>
            <c:strRef>
              <c:f>'2023'!$E$40:$E$41</c:f>
              <c:strCache>
                <c:ptCount val="2"/>
                <c:pt idx="0">
                  <c:v>2023</c:v>
                </c:pt>
                <c:pt idx="1">
                  <c:v>Transshipment</c:v>
                </c:pt>
              </c:strCache>
            </c:strRef>
          </c:tx>
          <c:spPr>
            <a:solidFill>
              <a:srgbClr val="FFC000"/>
            </a:solidFill>
            <a:ln>
              <a:noFill/>
            </a:ln>
            <a:effectLst/>
          </c:spPr>
          <c:invertIfNegative val="0"/>
          <c:cat>
            <c:strRef>
              <c:f>'2023'!$B$42:$B$53</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'2023'!$E$42:$E$53</c:f>
              <c:numCache>
                <c:formatCode>#,##0</c:formatCode>
                <c:ptCount val="12"/>
                <c:pt idx="0">
                  <c:v>448276</c:v>
                </c:pt>
                <c:pt idx="1">
                  <c:v>409175</c:v>
                </c:pt>
                <c:pt idx="2">
                  <c:v>488554</c:v>
                </c:pt>
              </c:numCache>
            </c:numRef>
          </c:val>
          <c:extLst>
            <c:ext xmlns:c16="http://schemas.microsoft.com/office/drawing/2014/chart" uri="{C3380CC4-5D6E-409C-BE32-E72D297353CC}">
              <c16:uniqueId val="{00000002-8BEB-4AD1-A3FF-122A2C057470}"/>
            </c:ext>
          </c:extLst>
        </c:ser>
        <c:dLbls>
          <c:showLegendKey val="0"/>
          <c:showVal val="0"/>
          <c:showCatName val="0"/>
          <c:showSerName val="0"/>
          <c:showPercent val="0"/>
          <c:showBubbleSize val="0"/>
        </c:dLbls>
        <c:gapWidth val="219"/>
        <c:overlap val="-27"/>
        <c:axId val="26513920"/>
        <c:axId val="26524320"/>
      </c:barChart>
      <c:catAx>
        <c:axId val="26513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524320"/>
        <c:crosses val="autoZero"/>
        <c:auto val="1"/>
        <c:lblAlgn val="ctr"/>
        <c:lblOffset val="100"/>
        <c:noMultiLvlLbl val="0"/>
      </c:catAx>
      <c:valAx>
        <c:axId val="26524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65139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Sheet6!$O$68:$O$69</c:f>
              <c:strCache>
                <c:ptCount val="2"/>
                <c:pt idx="0">
                  <c:v>2021</c:v>
                </c:pt>
                <c:pt idx="1">
                  <c:v>Transshipment</c:v>
                </c:pt>
              </c:strCache>
            </c:strRef>
          </c:tx>
          <c:spPr>
            <a:solidFill>
              <a:schemeClr val="accent1"/>
            </a:solidFill>
            <a:ln>
              <a:noFill/>
            </a:ln>
            <a:effectLst/>
          </c:spPr>
          <c:invertIfNegative val="0"/>
          <c:cat>
            <c:strRef>
              <c:f>Sheet6!$N$70:$N$73</c:f>
              <c:strCache>
                <c:ptCount val="4"/>
                <c:pt idx="0">
                  <c:v>1st Quarter</c:v>
                </c:pt>
                <c:pt idx="1">
                  <c:v>2nd Quarter</c:v>
                </c:pt>
                <c:pt idx="2">
                  <c:v>3rd Quarter</c:v>
                </c:pt>
                <c:pt idx="3">
                  <c:v>4th Quarter</c:v>
                </c:pt>
              </c:strCache>
            </c:strRef>
          </c:cat>
          <c:val>
            <c:numRef>
              <c:f>Sheet6!$O$70:$O$73</c:f>
              <c:numCache>
                <c:formatCode>#,##0</c:formatCode>
                <c:ptCount val="4"/>
                <c:pt idx="0">
                  <c:v>1390898</c:v>
                </c:pt>
                <c:pt idx="1">
                  <c:v>1473164</c:v>
                </c:pt>
                <c:pt idx="2">
                  <c:v>1463218</c:v>
                </c:pt>
                <c:pt idx="3">
                  <c:v>1522767</c:v>
                </c:pt>
              </c:numCache>
            </c:numRef>
          </c:val>
          <c:extLst>
            <c:ext xmlns:c16="http://schemas.microsoft.com/office/drawing/2014/chart" uri="{C3380CC4-5D6E-409C-BE32-E72D297353CC}">
              <c16:uniqueId val="{00000000-4140-4E66-8FD5-21FB17413EE4}"/>
            </c:ext>
          </c:extLst>
        </c:ser>
        <c:ser>
          <c:idx val="1"/>
          <c:order val="1"/>
          <c:tx>
            <c:strRef>
              <c:f>Sheet6!$P$68:$P$69</c:f>
              <c:strCache>
                <c:ptCount val="2"/>
                <c:pt idx="0">
                  <c:v>2022</c:v>
                </c:pt>
                <c:pt idx="1">
                  <c:v>Transshipment</c:v>
                </c:pt>
              </c:strCache>
            </c:strRef>
          </c:tx>
          <c:spPr>
            <a:solidFill>
              <a:schemeClr val="accent2"/>
            </a:solidFill>
            <a:ln>
              <a:noFill/>
            </a:ln>
            <a:effectLst/>
          </c:spPr>
          <c:invertIfNegative val="0"/>
          <c:cat>
            <c:strRef>
              <c:f>Sheet6!$N$70:$N$73</c:f>
              <c:strCache>
                <c:ptCount val="4"/>
                <c:pt idx="0">
                  <c:v>1st Quarter</c:v>
                </c:pt>
                <c:pt idx="1">
                  <c:v>2nd Quarter</c:v>
                </c:pt>
                <c:pt idx="2">
                  <c:v>3rd Quarter</c:v>
                </c:pt>
                <c:pt idx="3">
                  <c:v>4th Quarter</c:v>
                </c:pt>
              </c:strCache>
            </c:strRef>
          </c:cat>
          <c:val>
            <c:numRef>
              <c:f>Sheet6!$P$70:$P$73</c:f>
              <c:numCache>
                <c:formatCode>#,##0</c:formatCode>
                <c:ptCount val="4"/>
                <c:pt idx="0">
                  <c:v>1487444</c:v>
                </c:pt>
                <c:pt idx="1">
                  <c:v>1405862</c:v>
                </c:pt>
                <c:pt idx="2">
                  <c:v>1398131</c:v>
                </c:pt>
                <c:pt idx="3">
                  <c:v>1344248</c:v>
                </c:pt>
              </c:numCache>
            </c:numRef>
          </c:val>
          <c:extLst>
            <c:ext xmlns:c16="http://schemas.microsoft.com/office/drawing/2014/chart" uri="{C3380CC4-5D6E-409C-BE32-E72D297353CC}">
              <c16:uniqueId val="{00000001-4140-4E66-8FD5-21FB17413EE4}"/>
            </c:ext>
          </c:extLst>
        </c:ser>
        <c:ser>
          <c:idx val="2"/>
          <c:order val="2"/>
          <c:tx>
            <c:strRef>
              <c:f>Sheet6!$Q$68:$Q$69</c:f>
              <c:strCache>
                <c:ptCount val="2"/>
                <c:pt idx="0">
                  <c:v>2023</c:v>
                </c:pt>
                <c:pt idx="1">
                  <c:v>Transshipment</c:v>
                </c:pt>
              </c:strCache>
            </c:strRef>
          </c:tx>
          <c:spPr>
            <a:solidFill>
              <a:srgbClr val="FFC000"/>
            </a:solidFill>
            <a:ln>
              <a:noFill/>
            </a:ln>
            <a:effectLst/>
          </c:spPr>
          <c:invertIfNegative val="0"/>
          <c:cat>
            <c:strRef>
              <c:f>Sheet6!$N$70:$N$73</c:f>
              <c:strCache>
                <c:ptCount val="4"/>
                <c:pt idx="0">
                  <c:v>1st Quarter</c:v>
                </c:pt>
                <c:pt idx="1">
                  <c:v>2nd Quarter</c:v>
                </c:pt>
                <c:pt idx="2">
                  <c:v>3rd Quarter</c:v>
                </c:pt>
                <c:pt idx="3">
                  <c:v>4th Quarter</c:v>
                </c:pt>
              </c:strCache>
            </c:strRef>
          </c:cat>
          <c:val>
            <c:numRef>
              <c:f>Sheet6!$Q$70:$Q$73</c:f>
              <c:numCache>
                <c:formatCode>General</c:formatCode>
                <c:ptCount val="4"/>
                <c:pt idx="0" formatCode="#,##0">
                  <c:v>1346005</c:v>
                </c:pt>
              </c:numCache>
            </c:numRef>
          </c:val>
          <c:extLst>
            <c:ext xmlns:c16="http://schemas.microsoft.com/office/drawing/2014/chart" uri="{C3380CC4-5D6E-409C-BE32-E72D297353CC}">
              <c16:uniqueId val="{00000002-4140-4E66-8FD5-21FB17413EE4}"/>
            </c:ext>
          </c:extLst>
        </c:ser>
        <c:dLbls>
          <c:showLegendKey val="0"/>
          <c:showVal val="0"/>
          <c:showCatName val="0"/>
          <c:showSerName val="0"/>
          <c:showPercent val="0"/>
          <c:showBubbleSize val="0"/>
        </c:dLbls>
        <c:gapWidth val="219"/>
        <c:overlap val="-27"/>
        <c:axId val="1498740576"/>
        <c:axId val="1498732256"/>
      </c:barChart>
      <c:catAx>
        <c:axId val="1498740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498732256"/>
        <c:crosses val="autoZero"/>
        <c:auto val="1"/>
        <c:lblAlgn val="ctr"/>
        <c:lblOffset val="100"/>
        <c:noMultiLvlLbl val="0"/>
      </c:catAx>
      <c:valAx>
        <c:axId val="1498732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4987405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2018</c:v>
                </c:pt>
              </c:strCache>
            </c:strRef>
          </c:tx>
          <c:spPr>
            <a:solidFill>
              <a:schemeClr val="accent1"/>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Sheet1!$B$2:$B$5</c:f>
              <c:numCache>
                <c:formatCode>#,##0.00</c:formatCode>
                <c:ptCount val="4"/>
                <c:pt idx="0">
                  <c:v>44074.3</c:v>
                </c:pt>
                <c:pt idx="1">
                  <c:v>42749.5</c:v>
                </c:pt>
                <c:pt idx="2">
                  <c:v>42808.61</c:v>
                </c:pt>
                <c:pt idx="3">
                  <c:v>42362.61</c:v>
                </c:pt>
              </c:numCache>
            </c:numRef>
          </c:val>
          <c:extLst>
            <c:ext xmlns:c16="http://schemas.microsoft.com/office/drawing/2014/chart" uri="{C3380CC4-5D6E-409C-BE32-E72D297353CC}">
              <c16:uniqueId val="{00000000-BCE3-4070-86BF-2181F6B1A2B7}"/>
            </c:ext>
          </c:extLst>
        </c:ser>
        <c:ser>
          <c:idx val="1"/>
          <c:order val="1"/>
          <c:tx>
            <c:strRef>
              <c:f>Sheet1!$C$1</c:f>
              <c:strCache>
                <c:ptCount val="1"/>
                <c:pt idx="0">
                  <c:v>2019</c:v>
                </c:pt>
              </c:strCache>
            </c:strRef>
          </c:tx>
          <c:spPr>
            <a:solidFill>
              <a:schemeClr val="accent2"/>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Sheet1!$C$2:$C$5</c:f>
              <c:numCache>
                <c:formatCode>#,##0.00</c:formatCode>
                <c:ptCount val="4"/>
                <c:pt idx="0">
                  <c:v>43496.02</c:v>
                </c:pt>
                <c:pt idx="1">
                  <c:v>38108.6</c:v>
                </c:pt>
                <c:pt idx="2">
                  <c:v>40096.480000000003</c:v>
                </c:pt>
                <c:pt idx="3">
                  <c:v>40606.42</c:v>
                </c:pt>
              </c:numCache>
            </c:numRef>
          </c:val>
          <c:extLst>
            <c:ext xmlns:c16="http://schemas.microsoft.com/office/drawing/2014/chart" uri="{C3380CC4-5D6E-409C-BE32-E72D297353CC}">
              <c16:uniqueId val="{00000001-BCE3-4070-86BF-2181F6B1A2B7}"/>
            </c:ext>
          </c:extLst>
        </c:ser>
        <c:ser>
          <c:idx val="2"/>
          <c:order val="2"/>
          <c:tx>
            <c:strRef>
              <c:f>Sheet1!$D$1</c:f>
              <c:strCache>
                <c:ptCount val="1"/>
                <c:pt idx="0">
                  <c:v>2020</c:v>
                </c:pt>
              </c:strCache>
            </c:strRef>
          </c:tx>
          <c:spPr>
            <a:solidFill>
              <a:schemeClr val="tx2">
                <a:lumMod val="60000"/>
                <a:lumOff val="40000"/>
              </a:schemeClr>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Sheet1!$D$2:$D$5</c:f>
              <c:numCache>
                <c:formatCode>#,##0.00</c:formatCode>
                <c:ptCount val="4"/>
                <c:pt idx="0">
                  <c:v>35470.17</c:v>
                </c:pt>
                <c:pt idx="1">
                  <c:v>14452.22</c:v>
                </c:pt>
                <c:pt idx="2">
                  <c:v>22421.96</c:v>
                </c:pt>
                <c:pt idx="3">
                  <c:v>23675.47</c:v>
                </c:pt>
              </c:numCache>
            </c:numRef>
          </c:val>
          <c:extLst>
            <c:ext xmlns:c16="http://schemas.microsoft.com/office/drawing/2014/chart" uri="{C3380CC4-5D6E-409C-BE32-E72D297353CC}">
              <c16:uniqueId val="{00000002-BCE3-4070-86BF-2181F6B1A2B7}"/>
            </c:ext>
          </c:extLst>
        </c:ser>
        <c:ser>
          <c:idx val="3"/>
          <c:order val="3"/>
          <c:tx>
            <c:strRef>
              <c:f>Sheet1!$E$1</c:f>
              <c:strCache>
                <c:ptCount val="1"/>
                <c:pt idx="0">
                  <c:v>2021</c:v>
                </c:pt>
              </c:strCache>
            </c:strRef>
          </c:tx>
          <c:spPr>
            <a:solidFill>
              <a:schemeClr val="accent4"/>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Sheet1!$E$2:$E$5</c:f>
              <c:numCache>
                <c:formatCode>#,##0.00</c:formatCode>
                <c:ptCount val="4"/>
                <c:pt idx="0">
                  <c:v>27222.61</c:v>
                </c:pt>
                <c:pt idx="1">
                  <c:v>26850.98</c:v>
                </c:pt>
                <c:pt idx="2">
                  <c:v>33925.519999999997</c:v>
                </c:pt>
                <c:pt idx="3">
                  <c:v>36109.839999999997</c:v>
                </c:pt>
              </c:numCache>
            </c:numRef>
          </c:val>
          <c:extLst>
            <c:ext xmlns:c16="http://schemas.microsoft.com/office/drawing/2014/chart" uri="{C3380CC4-5D6E-409C-BE32-E72D297353CC}">
              <c16:uniqueId val="{00000003-BCE3-4070-86BF-2181F6B1A2B7}"/>
            </c:ext>
          </c:extLst>
        </c:ser>
        <c:ser>
          <c:idx val="4"/>
          <c:order val="4"/>
          <c:tx>
            <c:strRef>
              <c:f>Sheet1!$F$1</c:f>
              <c:strCache>
                <c:ptCount val="1"/>
                <c:pt idx="0">
                  <c:v>2022</c:v>
                </c:pt>
              </c:strCache>
            </c:strRef>
          </c:tx>
          <c:spPr>
            <a:solidFill>
              <a:schemeClr val="accent5"/>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Sheet1!$F$2:$F$5</c:f>
              <c:numCache>
                <c:formatCode>#,##0.00</c:formatCode>
                <c:ptCount val="4"/>
                <c:pt idx="0">
                  <c:v>31077.09</c:v>
                </c:pt>
                <c:pt idx="1">
                  <c:v>29714.27</c:v>
                </c:pt>
                <c:pt idx="2">
                  <c:v>24411.19</c:v>
                </c:pt>
                <c:pt idx="3">
                  <c:v>22865.98</c:v>
                </c:pt>
              </c:numCache>
            </c:numRef>
          </c:val>
          <c:extLst>
            <c:ext xmlns:c16="http://schemas.microsoft.com/office/drawing/2014/chart" uri="{C3380CC4-5D6E-409C-BE32-E72D297353CC}">
              <c16:uniqueId val="{00000004-BCE3-4070-86BF-2181F6B1A2B7}"/>
            </c:ext>
          </c:extLst>
        </c:ser>
        <c:ser>
          <c:idx val="5"/>
          <c:order val="5"/>
          <c:tx>
            <c:strRef>
              <c:f>Sheet1!$G$1</c:f>
              <c:strCache>
                <c:ptCount val="1"/>
                <c:pt idx="0">
                  <c:v>2023</c:v>
                </c:pt>
              </c:strCache>
            </c:strRef>
          </c:tx>
          <c:spPr>
            <a:solidFill>
              <a:schemeClr val="accent6"/>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Sheet1!$G$2:$G$5</c:f>
              <c:numCache>
                <c:formatCode>General</c:formatCode>
                <c:ptCount val="4"/>
                <c:pt idx="0" formatCode="#,##0.00">
                  <c:v>14587.81</c:v>
                </c:pt>
              </c:numCache>
            </c:numRef>
          </c:val>
          <c:extLst>
            <c:ext xmlns:c16="http://schemas.microsoft.com/office/drawing/2014/chart" uri="{C3380CC4-5D6E-409C-BE32-E72D297353CC}">
              <c16:uniqueId val="{00000005-BCE3-4070-86BF-2181F6B1A2B7}"/>
            </c:ext>
          </c:extLst>
        </c:ser>
        <c:dLbls>
          <c:showLegendKey val="0"/>
          <c:showVal val="0"/>
          <c:showCatName val="0"/>
          <c:showSerName val="0"/>
          <c:showPercent val="0"/>
          <c:showBubbleSize val="0"/>
        </c:dLbls>
        <c:gapWidth val="219"/>
        <c:overlap val="100"/>
        <c:axId val="568109103"/>
        <c:axId val="568117007"/>
      </c:barChart>
      <c:catAx>
        <c:axId val="568109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8117007"/>
        <c:crosses val="autoZero"/>
        <c:auto val="1"/>
        <c:lblAlgn val="ctr"/>
        <c:lblOffset val="100"/>
        <c:noMultiLvlLbl val="0"/>
      </c:catAx>
      <c:valAx>
        <c:axId val="568117007"/>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681091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c:v>
                </c:pt>
              </c:strCache>
            </c:strRef>
          </c:tx>
          <c:spPr>
            <a:solidFill>
              <a:schemeClr val="accent1"/>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Sheet1!$B$2:$B$13</c:f>
              <c:numCache>
                <c:formatCode>#,##0.00</c:formatCode>
                <c:ptCount val="12"/>
                <c:pt idx="0">
                  <c:v>4649.34</c:v>
                </c:pt>
                <c:pt idx="1">
                  <c:v>4104.6000000000004</c:v>
                </c:pt>
                <c:pt idx="2">
                  <c:v>4852.32</c:v>
                </c:pt>
                <c:pt idx="3">
                  <c:v>4055.56</c:v>
                </c:pt>
                <c:pt idx="4">
                  <c:v>4774.01</c:v>
                </c:pt>
                <c:pt idx="5">
                  <c:v>4757.45</c:v>
                </c:pt>
                <c:pt idx="6">
                  <c:v>5526.74</c:v>
                </c:pt>
                <c:pt idx="7">
                  <c:v>5252.79</c:v>
                </c:pt>
                <c:pt idx="8">
                  <c:v>5251.96</c:v>
                </c:pt>
                <c:pt idx="9">
                  <c:v>5539.59</c:v>
                </c:pt>
                <c:pt idx="10">
                  <c:v>5228.63</c:v>
                </c:pt>
                <c:pt idx="11">
                  <c:v>5278.39</c:v>
                </c:pt>
              </c:numCache>
            </c:numRef>
          </c:val>
          <c:extLst>
            <c:ext xmlns:c16="http://schemas.microsoft.com/office/drawing/2014/chart" uri="{C3380CC4-5D6E-409C-BE32-E72D297353CC}">
              <c16:uniqueId val="{00000000-FACB-4C27-8D7F-E3F0B7C6F599}"/>
            </c:ext>
          </c:extLst>
        </c:ser>
        <c:ser>
          <c:idx val="1"/>
          <c:order val="1"/>
          <c:tx>
            <c:strRef>
              <c:f>Sheet1!$C$1</c:f>
              <c:strCache>
                <c:ptCount val="1"/>
                <c:pt idx="0">
                  <c:v>2019</c:v>
                </c:pt>
              </c:strCache>
            </c:strRef>
          </c:tx>
          <c:spPr>
            <a:solidFill>
              <a:schemeClr val="accent2"/>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Sheet1!$C$2:$C$13</c:f>
              <c:numCache>
                <c:formatCode>#,##0.00</c:formatCode>
                <c:ptCount val="12"/>
                <c:pt idx="0">
                  <c:v>4590.66</c:v>
                </c:pt>
                <c:pt idx="1">
                  <c:v>3530.99</c:v>
                </c:pt>
                <c:pt idx="2">
                  <c:v>5320.53</c:v>
                </c:pt>
                <c:pt idx="3">
                  <c:v>3733.33</c:v>
                </c:pt>
                <c:pt idx="4">
                  <c:v>4242.2299999999996</c:v>
                </c:pt>
                <c:pt idx="5">
                  <c:v>4150.59</c:v>
                </c:pt>
                <c:pt idx="6">
                  <c:v>4706.83</c:v>
                </c:pt>
                <c:pt idx="7">
                  <c:v>4454.1499999999996</c:v>
                </c:pt>
                <c:pt idx="8">
                  <c:v>4948.8599999999997</c:v>
                </c:pt>
                <c:pt idx="9">
                  <c:v>5178.2</c:v>
                </c:pt>
                <c:pt idx="10">
                  <c:v>4827.2</c:v>
                </c:pt>
                <c:pt idx="11">
                  <c:v>4886.43</c:v>
                </c:pt>
              </c:numCache>
            </c:numRef>
          </c:val>
          <c:extLst>
            <c:ext xmlns:c16="http://schemas.microsoft.com/office/drawing/2014/chart" uri="{C3380CC4-5D6E-409C-BE32-E72D297353CC}">
              <c16:uniqueId val="{00000001-FACB-4C27-8D7F-E3F0B7C6F599}"/>
            </c:ext>
          </c:extLst>
        </c:ser>
        <c:ser>
          <c:idx val="2"/>
          <c:order val="2"/>
          <c:tx>
            <c:strRef>
              <c:f>Sheet1!$D$1</c:f>
              <c:strCache>
                <c:ptCount val="1"/>
                <c:pt idx="0">
                  <c:v>2020</c:v>
                </c:pt>
              </c:strCache>
            </c:strRef>
          </c:tx>
          <c:spPr>
            <a:solidFill>
              <a:schemeClr val="accent3">
                <a:lumMod val="20000"/>
                <a:lumOff val="80000"/>
              </a:schemeClr>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Sheet1!$D$2:$D$13</c:f>
              <c:numCache>
                <c:formatCode>#,##0.00</c:formatCode>
                <c:ptCount val="12"/>
                <c:pt idx="0">
                  <c:v>4163.0200000000004</c:v>
                </c:pt>
                <c:pt idx="1">
                  <c:v>3467.65</c:v>
                </c:pt>
                <c:pt idx="2">
                  <c:v>3797.24</c:v>
                </c:pt>
                <c:pt idx="3" formatCode="General">
                  <c:v>693.71</c:v>
                </c:pt>
                <c:pt idx="4">
                  <c:v>1337.94</c:v>
                </c:pt>
                <c:pt idx="5">
                  <c:v>2348.7399999999998</c:v>
                </c:pt>
                <c:pt idx="6">
                  <c:v>2855.98</c:v>
                </c:pt>
                <c:pt idx="7">
                  <c:v>2698.05</c:v>
                </c:pt>
                <c:pt idx="8">
                  <c:v>2911.15</c:v>
                </c:pt>
                <c:pt idx="9">
                  <c:v>3280.8</c:v>
                </c:pt>
                <c:pt idx="10">
                  <c:v>3553.66</c:v>
                </c:pt>
                <c:pt idx="11">
                  <c:v>4466.68</c:v>
                </c:pt>
              </c:numCache>
            </c:numRef>
          </c:val>
          <c:extLst>
            <c:ext xmlns:c16="http://schemas.microsoft.com/office/drawing/2014/chart" uri="{C3380CC4-5D6E-409C-BE32-E72D297353CC}">
              <c16:uniqueId val="{00000002-FACB-4C27-8D7F-E3F0B7C6F599}"/>
            </c:ext>
          </c:extLst>
        </c:ser>
        <c:ser>
          <c:idx val="3"/>
          <c:order val="3"/>
          <c:tx>
            <c:strRef>
              <c:f>Sheet1!$E$1</c:f>
              <c:strCache>
                <c:ptCount val="1"/>
                <c:pt idx="0">
                  <c:v>2021</c:v>
                </c:pt>
              </c:strCache>
            </c:strRef>
          </c:tx>
          <c:spPr>
            <a:solidFill>
              <a:schemeClr val="accent4"/>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Sheet1!$E$2:$E$13</c:f>
              <c:numCache>
                <c:formatCode>#,##0.00</c:formatCode>
                <c:ptCount val="12"/>
                <c:pt idx="0">
                  <c:v>3865.25</c:v>
                </c:pt>
                <c:pt idx="1">
                  <c:v>3177.57</c:v>
                </c:pt>
                <c:pt idx="2">
                  <c:v>3914.5</c:v>
                </c:pt>
                <c:pt idx="3">
                  <c:v>3353.93</c:v>
                </c:pt>
                <c:pt idx="4">
                  <c:v>3711.17</c:v>
                </c:pt>
                <c:pt idx="5">
                  <c:v>3312.3</c:v>
                </c:pt>
                <c:pt idx="6">
                  <c:v>3859.5</c:v>
                </c:pt>
                <c:pt idx="7">
                  <c:v>4182.1400000000003</c:v>
                </c:pt>
                <c:pt idx="8">
                  <c:v>3943.5</c:v>
                </c:pt>
                <c:pt idx="9">
                  <c:v>4778.13</c:v>
                </c:pt>
                <c:pt idx="10">
                  <c:v>5215.43</c:v>
                </c:pt>
                <c:pt idx="11">
                  <c:v>4678.7700000000004</c:v>
                </c:pt>
              </c:numCache>
            </c:numRef>
          </c:val>
          <c:extLst>
            <c:ext xmlns:c16="http://schemas.microsoft.com/office/drawing/2014/chart" uri="{C3380CC4-5D6E-409C-BE32-E72D297353CC}">
              <c16:uniqueId val="{00000003-FACB-4C27-8D7F-E3F0B7C6F599}"/>
            </c:ext>
          </c:extLst>
        </c:ser>
        <c:ser>
          <c:idx val="4"/>
          <c:order val="4"/>
          <c:tx>
            <c:strRef>
              <c:f>Sheet1!$F$1</c:f>
              <c:strCache>
                <c:ptCount val="1"/>
                <c:pt idx="0">
                  <c:v>2022</c:v>
                </c:pt>
              </c:strCache>
            </c:strRef>
          </c:tx>
          <c:spPr>
            <a:solidFill>
              <a:schemeClr val="accent5"/>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Sheet1!$F$2:$F$13</c:f>
              <c:numCache>
                <c:formatCode>#,##0.00</c:formatCode>
                <c:ptCount val="12"/>
                <c:pt idx="0">
                  <c:v>4373.74</c:v>
                </c:pt>
                <c:pt idx="1">
                  <c:v>3081.75</c:v>
                </c:pt>
                <c:pt idx="2">
                  <c:v>3870.15</c:v>
                </c:pt>
                <c:pt idx="3">
                  <c:v>3036.41</c:v>
                </c:pt>
                <c:pt idx="4">
                  <c:v>3401.47</c:v>
                </c:pt>
                <c:pt idx="5">
                  <c:v>3397.17</c:v>
                </c:pt>
                <c:pt idx="6">
                  <c:v>2781.64</c:v>
                </c:pt>
                <c:pt idx="7">
                  <c:v>2543.83</c:v>
                </c:pt>
                <c:pt idx="8">
                  <c:v>2964.78</c:v>
                </c:pt>
                <c:pt idx="9">
                  <c:v>2743.05</c:v>
                </c:pt>
                <c:pt idx="10">
                  <c:v>2656.84</c:v>
                </c:pt>
                <c:pt idx="11">
                  <c:v>3203.43</c:v>
                </c:pt>
              </c:numCache>
            </c:numRef>
          </c:val>
          <c:extLst>
            <c:ext xmlns:c16="http://schemas.microsoft.com/office/drawing/2014/chart" uri="{C3380CC4-5D6E-409C-BE32-E72D297353CC}">
              <c16:uniqueId val="{00000004-FACB-4C27-8D7F-E3F0B7C6F599}"/>
            </c:ext>
          </c:extLst>
        </c:ser>
        <c:ser>
          <c:idx val="5"/>
          <c:order val="5"/>
          <c:tx>
            <c:strRef>
              <c:f>Sheet1!$G$1</c:f>
              <c:strCache>
                <c:ptCount val="1"/>
                <c:pt idx="0">
                  <c:v>2023</c:v>
                </c:pt>
              </c:strCache>
            </c:strRef>
          </c:tx>
          <c:spPr>
            <a:solidFill>
              <a:schemeClr val="accent6"/>
            </a:solidFill>
            <a:ln>
              <a:noFill/>
            </a:ln>
            <a:effectLst/>
          </c:spPr>
          <c:invertIfNegative val="0"/>
          <c:cat>
            <c:strRef>
              <c:f>Sheet1!$A$2:$A$13</c:f>
              <c:strCache>
                <c:ptCount val="12"/>
                <c:pt idx="0">
                  <c:v>Jan</c:v>
                </c:pt>
                <c:pt idx="1">
                  <c:v>Feb</c:v>
                </c:pt>
                <c:pt idx="2">
                  <c:v>Mar</c:v>
                </c:pt>
                <c:pt idx="3">
                  <c:v>Apr</c:v>
                </c:pt>
                <c:pt idx="4">
                  <c:v>May</c:v>
                </c:pt>
                <c:pt idx="5">
                  <c:v>Jun</c:v>
                </c:pt>
                <c:pt idx="6">
                  <c:v>Jul</c:v>
                </c:pt>
                <c:pt idx="7">
                  <c:v>Aug</c:v>
                </c:pt>
                <c:pt idx="8">
                  <c:v>Sep</c:v>
                </c:pt>
                <c:pt idx="9">
                  <c:v>Oct</c:v>
                </c:pt>
                <c:pt idx="10">
                  <c:v>Nov</c:v>
                </c:pt>
                <c:pt idx="11">
                  <c:v>Dec</c:v>
                </c:pt>
              </c:strCache>
            </c:strRef>
          </c:cat>
          <c:val>
            <c:numRef>
              <c:f>Sheet1!$G$2:$G$13</c:f>
              <c:numCache>
                <c:formatCode>#,##0.00</c:formatCode>
                <c:ptCount val="12"/>
                <c:pt idx="0">
                  <c:v>2522.41</c:v>
                </c:pt>
                <c:pt idx="1">
                  <c:v>2608.16</c:v>
                </c:pt>
                <c:pt idx="2">
                  <c:v>2971.05</c:v>
                </c:pt>
              </c:numCache>
            </c:numRef>
          </c:val>
          <c:extLst>
            <c:ext xmlns:c16="http://schemas.microsoft.com/office/drawing/2014/chart" uri="{C3380CC4-5D6E-409C-BE32-E72D297353CC}">
              <c16:uniqueId val="{00000005-FACB-4C27-8D7F-E3F0B7C6F599}"/>
            </c:ext>
          </c:extLst>
        </c:ser>
        <c:dLbls>
          <c:showLegendKey val="0"/>
          <c:showVal val="0"/>
          <c:showCatName val="0"/>
          <c:showSerName val="0"/>
          <c:showPercent val="0"/>
          <c:showBubbleSize val="0"/>
        </c:dLbls>
        <c:gapWidth val="219"/>
        <c:overlap val="-27"/>
        <c:axId val="809343903"/>
        <c:axId val="809354719"/>
      </c:barChart>
      <c:catAx>
        <c:axId val="809343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9354719"/>
        <c:crosses val="autoZero"/>
        <c:auto val="1"/>
        <c:lblAlgn val="ctr"/>
        <c:lblOffset val="100"/>
        <c:noMultiLvlLbl val="0"/>
      </c:catAx>
      <c:valAx>
        <c:axId val="80935471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9343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2018</c:v>
                </c:pt>
              </c:strCache>
            </c:strRef>
          </c:tx>
          <c:spPr>
            <a:solidFill>
              <a:schemeClr val="accent1"/>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Sheet1!$B$2:$B$5</c:f>
              <c:numCache>
                <c:formatCode>#,##0.00</c:formatCode>
                <c:ptCount val="4"/>
                <c:pt idx="0">
                  <c:v>13606.26</c:v>
                </c:pt>
                <c:pt idx="1">
                  <c:v>13587.01</c:v>
                </c:pt>
                <c:pt idx="2">
                  <c:v>16031.5</c:v>
                </c:pt>
                <c:pt idx="3">
                  <c:v>16046.61</c:v>
                </c:pt>
              </c:numCache>
            </c:numRef>
          </c:val>
          <c:extLst>
            <c:ext xmlns:c16="http://schemas.microsoft.com/office/drawing/2014/chart" uri="{C3380CC4-5D6E-409C-BE32-E72D297353CC}">
              <c16:uniqueId val="{00000000-81B9-447B-BA93-F3B0A469FC4B}"/>
            </c:ext>
          </c:extLst>
        </c:ser>
        <c:ser>
          <c:idx val="1"/>
          <c:order val="1"/>
          <c:tx>
            <c:strRef>
              <c:f>Sheet1!$C$1</c:f>
              <c:strCache>
                <c:ptCount val="1"/>
                <c:pt idx="0">
                  <c:v>2019</c:v>
                </c:pt>
              </c:strCache>
            </c:strRef>
          </c:tx>
          <c:spPr>
            <a:solidFill>
              <a:schemeClr val="accent2"/>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Sheet1!$C$2:$C$5</c:f>
              <c:numCache>
                <c:formatCode>#,##0.00</c:formatCode>
                <c:ptCount val="4"/>
                <c:pt idx="0">
                  <c:v>13442.18</c:v>
                </c:pt>
                <c:pt idx="1">
                  <c:v>12126.14</c:v>
                </c:pt>
                <c:pt idx="2">
                  <c:v>14109.84</c:v>
                </c:pt>
                <c:pt idx="3">
                  <c:v>14891.83</c:v>
                </c:pt>
              </c:numCache>
            </c:numRef>
          </c:val>
          <c:extLst>
            <c:ext xmlns:c16="http://schemas.microsoft.com/office/drawing/2014/chart" uri="{C3380CC4-5D6E-409C-BE32-E72D297353CC}">
              <c16:uniqueId val="{00000001-81B9-447B-BA93-F3B0A469FC4B}"/>
            </c:ext>
          </c:extLst>
        </c:ser>
        <c:ser>
          <c:idx val="2"/>
          <c:order val="2"/>
          <c:tx>
            <c:strRef>
              <c:f>Sheet1!$D$1</c:f>
              <c:strCache>
                <c:ptCount val="1"/>
                <c:pt idx="0">
                  <c:v>2020</c:v>
                </c:pt>
              </c:strCache>
            </c:strRef>
          </c:tx>
          <c:spPr>
            <a:solidFill>
              <a:schemeClr val="accent3">
                <a:lumMod val="20000"/>
                <a:lumOff val="80000"/>
              </a:schemeClr>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Sheet1!$D$2:$D$5</c:f>
              <c:numCache>
                <c:formatCode>#,##0.00</c:formatCode>
                <c:ptCount val="4"/>
                <c:pt idx="0">
                  <c:v>11427.91</c:v>
                </c:pt>
                <c:pt idx="1">
                  <c:v>4380.3900000000003</c:v>
                </c:pt>
                <c:pt idx="2">
                  <c:v>8465.18</c:v>
                </c:pt>
                <c:pt idx="3">
                  <c:v>11301.14</c:v>
                </c:pt>
              </c:numCache>
            </c:numRef>
          </c:val>
          <c:extLst>
            <c:ext xmlns:c16="http://schemas.microsoft.com/office/drawing/2014/chart" uri="{C3380CC4-5D6E-409C-BE32-E72D297353CC}">
              <c16:uniqueId val="{00000002-81B9-447B-BA93-F3B0A469FC4B}"/>
            </c:ext>
          </c:extLst>
        </c:ser>
        <c:ser>
          <c:idx val="3"/>
          <c:order val="3"/>
          <c:tx>
            <c:strRef>
              <c:f>Sheet1!$E$1</c:f>
              <c:strCache>
                <c:ptCount val="1"/>
                <c:pt idx="0">
                  <c:v>2021</c:v>
                </c:pt>
              </c:strCache>
            </c:strRef>
          </c:tx>
          <c:spPr>
            <a:solidFill>
              <a:schemeClr val="accent4"/>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Sheet1!$E$2:$E$5</c:f>
              <c:numCache>
                <c:formatCode>#,##0.00</c:formatCode>
                <c:ptCount val="4"/>
                <c:pt idx="0">
                  <c:v>10957.32</c:v>
                </c:pt>
                <c:pt idx="1">
                  <c:v>10377.4</c:v>
                </c:pt>
                <c:pt idx="2">
                  <c:v>11985.14</c:v>
                </c:pt>
                <c:pt idx="3">
                  <c:v>14672.33</c:v>
                </c:pt>
              </c:numCache>
            </c:numRef>
          </c:val>
          <c:extLst>
            <c:ext xmlns:c16="http://schemas.microsoft.com/office/drawing/2014/chart" uri="{C3380CC4-5D6E-409C-BE32-E72D297353CC}">
              <c16:uniqueId val="{00000003-81B9-447B-BA93-F3B0A469FC4B}"/>
            </c:ext>
          </c:extLst>
        </c:ser>
        <c:ser>
          <c:idx val="4"/>
          <c:order val="4"/>
          <c:tx>
            <c:strRef>
              <c:f>Sheet1!$F$1</c:f>
              <c:strCache>
                <c:ptCount val="1"/>
                <c:pt idx="0">
                  <c:v>2022</c:v>
                </c:pt>
              </c:strCache>
            </c:strRef>
          </c:tx>
          <c:spPr>
            <a:solidFill>
              <a:schemeClr val="accent5"/>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Sheet1!$F$2:$F$5</c:f>
              <c:numCache>
                <c:formatCode>#,##0.00</c:formatCode>
                <c:ptCount val="4"/>
                <c:pt idx="0">
                  <c:v>11325.64</c:v>
                </c:pt>
                <c:pt idx="1">
                  <c:v>9835.0499999999993</c:v>
                </c:pt>
                <c:pt idx="2">
                  <c:v>8290.25</c:v>
                </c:pt>
                <c:pt idx="3">
                  <c:v>8603.32</c:v>
                </c:pt>
              </c:numCache>
            </c:numRef>
          </c:val>
          <c:extLst>
            <c:ext xmlns:c16="http://schemas.microsoft.com/office/drawing/2014/chart" uri="{C3380CC4-5D6E-409C-BE32-E72D297353CC}">
              <c16:uniqueId val="{00000004-81B9-447B-BA93-F3B0A469FC4B}"/>
            </c:ext>
          </c:extLst>
        </c:ser>
        <c:ser>
          <c:idx val="5"/>
          <c:order val="5"/>
          <c:tx>
            <c:strRef>
              <c:f>Sheet1!$G$1</c:f>
              <c:strCache>
                <c:ptCount val="1"/>
                <c:pt idx="0">
                  <c:v>2023</c:v>
                </c:pt>
              </c:strCache>
            </c:strRef>
          </c:tx>
          <c:spPr>
            <a:solidFill>
              <a:schemeClr val="accent6"/>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Sheet1!$G$2:$G$5</c:f>
              <c:numCache>
                <c:formatCode>General</c:formatCode>
                <c:ptCount val="4"/>
                <c:pt idx="0" formatCode="#,##0.00">
                  <c:v>8101.62</c:v>
                </c:pt>
              </c:numCache>
            </c:numRef>
          </c:val>
          <c:extLst>
            <c:ext xmlns:c16="http://schemas.microsoft.com/office/drawing/2014/chart" uri="{C3380CC4-5D6E-409C-BE32-E72D297353CC}">
              <c16:uniqueId val="{00000005-81B9-447B-BA93-F3B0A469FC4B}"/>
            </c:ext>
          </c:extLst>
        </c:ser>
        <c:dLbls>
          <c:showLegendKey val="0"/>
          <c:showVal val="0"/>
          <c:showCatName val="0"/>
          <c:showSerName val="0"/>
          <c:showPercent val="0"/>
          <c:showBubbleSize val="0"/>
        </c:dLbls>
        <c:gapWidth val="150"/>
        <c:overlap val="100"/>
        <c:axId val="800855247"/>
        <c:axId val="800856079"/>
      </c:barChart>
      <c:catAx>
        <c:axId val="80085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0856079"/>
        <c:crosses val="autoZero"/>
        <c:auto val="1"/>
        <c:lblAlgn val="ctr"/>
        <c:lblOffset val="100"/>
        <c:noMultiLvlLbl val="0"/>
      </c:catAx>
      <c:valAx>
        <c:axId val="800856079"/>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008552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2018</c:v>
                </c:pt>
              </c:strCache>
            </c:strRef>
          </c:tx>
          <c:spPr>
            <a:solidFill>
              <a:schemeClr val="accent1"/>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Sheet1!$B$2:$B$5</c:f>
              <c:numCache>
                <c:formatCode>#,##0.00</c:formatCode>
                <c:ptCount val="4"/>
                <c:pt idx="0">
                  <c:v>12560.46</c:v>
                </c:pt>
                <c:pt idx="1">
                  <c:v>12720.85</c:v>
                </c:pt>
                <c:pt idx="2">
                  <c:v>11380.16</c:v>
                </c:pt>
                <c:pt idx="3">
                  <c:v>10815.24</c:v>
                </c:pt>
              </c:numCache>
            </c:numRef>
          </c:val>
          <c:extLst>
            <c:ext xmlns:c16="http://schemas.microsoft.com/office/drawing/2014/chart" uri="{C3380CC4-5D6E-409C-BE32-E72D297353CC}">
              <c16:uniqueId val="{00000000-821E-45F2-9E46-ED3A636D772A}"/>
            </c:ext>
          </c:extLst>
        </c:ser>
        <c:ser>
          <c:idx val="1"/>
          <c:order val="1"/>
          <c:tx>
            <c:strRef>
              <c:f>Sheet1!$C$1</c:f>
              <c:strCache>
                <c:ptCount val="1"/>
                <c:pt idx="0">
                  <c:v>2019</c:v>
                </c:pt>
              </c:strCache>
            </c:strRef>
          </c:tx>
          <c:spPr>
            <a:solidFill>
              <a:schemeClr val="accent2"/>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Sheet1!$C$2:$C$5</c:f>
              <c:numCache>
                <c:formatCode>#,##0.00</c:formatCode>
                <c:ptCount val="4"/>
                <c:pt idx="0">
                  <c:v>10890.86</c:v>
                </c:pt>
                <c:pt idx="1">
                  <c:v>10366.65</c:v>
                </c:pt>
                <c:pt idx="2">
                  <c:v>10084.459999999999</c:v>
                </c:pt>
                <c:pt idx="3">
                  <c:v>10869.28</c:v>
                </c:pt>
              </c:numCache>
            </c:numRef>
          </c:val>
          <c:extLst>
            <c:ext xmlns:c16="http://schemas.microsoft.com/office/drawing/2014/chart" uri="{C3380CC4-5D6E-409C-BE32-E72D297353CC}">
              <c16:uniqueId val="{00000001-821E-45F2-9E46-ED3A636D772A}"/>
            </c:ext>
          </c:extLst>
        </c:ser>
        <c:ser>
          <c:idx val="2"/>
          <c:order val="2"/>
          <c:tx>
            <c:strRef>
              <c:f>Sheet1!$D$1</c:f>
              <c:strCache>
                <c:ptCount val="1"/>
                <c:pt idx="0">
                  <c:v>2020</c:v>
                </c:pt>
              </c:strCache>
            </c:strRef>
          </c:tx>
          <c:spPr>
            <a:solidFill>
              <a:schemeClr val="accent3">
                <a:lumMod val="20000"/>
                <a:lumOff val="80000"/>
              </a:schemeClr>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Sheet1!$D$2:$D$5</c:f>
              <c:numCache>
                <c:formatCode>#,##0.00</c:formatCode>
                <c:ptCount val="4"/>
                <c:pt idx="0">
                  <c:v>8268.93</c:v>
                </c:pt>
                <c:pt idx="1">
                  <c:v>2116.5300000000002</c:v>
                </c:pt>
                <c:pt idx="2">
                  <c:v>2523.25</c:v>
                </c:pt>
                <c:pt idx="3">
                  <c:v>3809.29</c:v>
                </c:pt>
              </c:numCache>
            </c:numRef>
          </c:val>
          <c:extLst>
            <c:ext xmlns:c16="http://schemas.microsoft.com/office/drawing/2014/chart" uri="{C3380CC4-5D6E-409C-BE32-E72D297353CC}">
              <c16:uniqueId val="{00000002-821E-45F2-9E46-ED3A636D772A}"/>
            </c:ext>
          </c:extLst>
        </c:ser>
        <c:ser>
          <c:idx val="3"/>
          <c:order val="3"/>
          <c:tx>
            <c:strRef>
              <c:f>Sheet1!$E$1</c:f>
              <c:strCache>
                <c:ptCount val="1"/>
                <c:pt idx="0">
                  <c:v>2021</c:v>
                </c:pt>
              </c:strCache>
            </c:strRef>
          </c:tx>
          <c:spPr>
            <a:solidFill>
              <a:schemeClr val="accent4"/>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Sheet1!$E$2:$E$5</c:f>
              <c:numCache>
                <c:formatCode>#,##0.00</c:formatCode>
                <c:ptCount val="4"/>
                <c:pt idx="0">
                  <c:v>3765.81</c:v>
                </c:pt>
                <c:pt idx="1">
                  <c:v>4971.2700000000004</c:v>
                </c:pt>
                <c:pt idx="2">
                  <c:v>6979.1</c:v>
                </c:pt>
                <c:pt idx="3">
                  <c:v>7279.39</c:v>
                </c:pt>
              </c:numCache>
            </c:numRef>
          </c:val>
          <c:extLst>
            <c:ext xmlns:c16="http://schemas.microsoft.com/office/drawing/2014/chart" uri="{C3380CC4-5D6E-409C-BE32-E72D297353CC}">
              <c16:uniqueId val="{00000003-821E-45F2-9E46-ED3A636D772A}"/>
            </c:ext>
          </c:extLst>
        </c:ser>
        <c:ser>
          <c:idx val="4"/>
          <c:order val="4"/>
          <c:tx>
            <c:strRef>
              <c:f>Sheet1!$F$1</c:f>
              <c:strCache>
                <c:ptCount val="1"/>
                <c:pt idx="0">
                  <c:v>2022</c:v>
                </c:pt>
              </c:strCache>
            </c:strRef>
          </c:tx>
          <c:spPr>
            <a:solidFill>
              <a:schemeClr val="accent5"/>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Sheet1!$F$2:$F$5</c:f>
              <c:numCache>
                <c:formatCode>#,##0.00</c:formatCode>
                <c:ptCount val="4"/>
                <c:pt idx="0">
                  <c:v>6138.5</c:v>
                </c:pt>
                <c:pt idx="1">
                  <c:v>7451.95</c:v>
                </c:pt>
                <c:pt idx="2">
                  <c:v>5300.03</c:v>
                </c:pt>
                <c:pt idx="3">
                  <c:v>5981.29</c:v>
                </c:pt>
              </c:numCache>
            </c:numRef>
          </c:val>
          <c:extLst>
            <c:ext xmlns:c16="http://schemas.microsoft.com/office/drawing/2014/chart" uri="{C3380CC4-5D6E-409C-BE32-E72D297353CC}">
              <c16:uniqueId val="{00000004-821E-45F2-9E46-ED3A636D772A}"/>
            </c:ext>
          </c:extLst>
        </c:ser>
        <c:ser>
          <c:idx val="5"/>
          <c:order val="5"/>
          <c:tx>
            <c:strRef>
              <c:f>Sheet1!$G$1</c:f>
              <c:strCache>
                <c:ptCount val="1"/>
                <c:pt idx="0">
                  <c:v>2023</c:v>
                </c:pt>
              </c:strCache>
            </c:strRef>
          </c:tx>
          <c:spPr>
            <a:solidFill>
              <a:schemeClr val="accent6"/>
            </a:solidFill>
            <a:ln>
              <a:noFill/>
            </a:ln>
            <a:effectLst/>
          </c:spPr>
          <c:invertIfNegative val="0"/>
          <c:cat>
            <c:strRef>
              <c:f>Sheet1!$A$2:$A$5</c:f>
              <c:strCache>
                <c:ptCount val="4"/>
                <c:pt idx="0">
                  <c:v>1st Quarter</c:v>
                </c:pt>
                <c:pt idx="1">
                  <c:v>2nd Quarter</c:v>
                </c:pt>
                <c:pt idx="2">
                  <c:v>3rd Quarter</c:v>
                </c:pt>
                <c:pt idx="3">
                  <c:v>4th Quarter</c:v>
                </c:pt>
              </c:strCache>
            </c:strRef>
          </c:cat>
          <c:val>
            <c:numRef>
              <c:f>Sheet1!$G$2:$G$5</c:f>
              <c:numCache>
                <c:formatCode>General</c:formatCode>
                <c:ptCount val="4"/>
                <c:pt idx="0" formatCode="#,##0.00">
                  <c:v>5727.79</c:v>
                </c:pt>
              </c:numCache>
            </c:numRef>
          </c:val>
          <c:extLst>
            <c:ext xmlns:c16="http://schemas.microsoft.com/office/drawing/2014/chart" uri="{C3380CC4-5D6E-409C-BE32-E72D297353CC}">
              <c16:uniqueId val="{00000005-821E-45F2-9E46-ED3A636D772A}"/>
            </c:ext>
          </c:extLst>
        </c:ser>
        <c:dLbls>
          <c:showLegendKey val="0"/>
          <c:showVal val="0"/>
          <c:showCatName val="0"/>
          <c:showSerName val="0"/>
          <c:showPercent val="0"/>
          <c:showBubbleSize val="0"/>
        </c:dLbls>
        <c:gapWidth val="150"/>
        <c:overlap val="100"/>
        <c:axId val="1012855615"/>
        <c:axId val="1012858111"/>
      </c:barChart>
      <c:catAx>
        <c:axId val="10128556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2858111"/>
        <c:crosses val="autoZero"/>
        <c:auto val="1"/>
        <c:lblAlgn val="ctr"/>
        <c:lblOffset val="100"/>
        <c:noMultiLvlLbl val="0"/>
      </c:catAx>
      <c:valAx>
        <c:axId val="1012858111"/>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0128556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UPLIFT (Tons) </c:v>
                </c:pt>
              </c:strCache>
            </c:strRef>
          </c:tx>
          <c:spPr>
            <a:ln w="34925" cap="rnd">
              <a:solidFill>
                <a:schemeClr val="tx2"/>
              </a:solidFill>
              <a:round/>
            </a:ln>
            <a:effectLst>
              <a:outerShdw blurRad="50800" dist="38100" dir="5400000" rotWithShape="0">
                <a:srgbClr val="000000">
                  <a:alpha val="46000"/>
                </a:srgbClr>
              </a:outerShdw>
            </a:effectLst>
          </c:spPr>
          <c:marker>
            <c:symbol val="none"/>
          </c:marker>
          <c:cat>
            <c:numRef>
              <c:f>Sheet1!$A$2:$A$7</c:f>
              <c:numCache>
                <c:formatCode>General</c:formatCode>
                <c:ptCount val="6"/>
                <c:pt idx="0">
                  <c:v>2018</c:v>
                </c:pt>
                <c:pt idx="1">
                  <c:v>2019</c:v>
                </c:pt>
                <c:pt idx="2">
                  <c:v>2020</c:v>
                </c:pt>
                <c:pt idx="3">
                  <c:v>2021</c:v>
                </c:pt>
                <c:pt idx="4">
                  <c:v>2022</c:v>
                </c:pt>
                <c:pt idx="5">
                  <c:v>2023</c:v>
                </c:pt>
              </c:numCache>
            </c:numRef>
          </c:cat>
          <c:val>
            <c:numRef>
              <c:f>Sheet1!$B$2:$B$7</c:f>
              <c:numCache>
                <c:formatCode>#,##0.00</c:formatCode>
                <c:ptCount val="6"/>
                <c:pt idx="0">
                  <c:v>171995.03</c:v>
                </c:pt>
                <c:pt idx="1">
                  <c:v>162307.53</c:v>
                </c:pt>
                <c:pt idx="2">
                  <c:v>96019.82</c:v>
                </c:pt>
                <c:pt idx="3">
                  <c:v>124108.95</c:v>
                </c:pt>
                <c:pt idx="4">
                  <c:v>108068.53</c:v>
                </c:pt>
                <c:pt idx="5">
                  <c:v>14587.81</c:v>
                </c:pt>
              </c:numCache>
            </c:numRef>
          </c:val>
          <c:smooth val="0"/>
          <c:extLst>
            <c:ext xmlns:c16="http://schemas.microsoft.com/office/drawing/2014/chart" uri="{C3380CC4-5D6E-409C-BE32-E72D297353CC}">
              <c16:uniqueId val="{00000000-7F7D-4DE4-B944-E9759BB1EF79}"/>
            </c:ext>
          </c:extLst>
        </c:ser>
        <c:ser>
          <c:idx val="1"/>
          <c:order val="1"/>
          <c:tx>
            <c:strRef>
              <c:f>Sheet1!$C$1</c:f>
              <c:strCache>
                <c:ptCount val="1"/>
                <c:pt idx="0">
                  <c:v>DISCHARGE (Tons) Excluding Transshipment </c:v>
                </c:pt>
              </c:strCache>
            </c:strRef>
          </c:tx>
          <c:spPr>
            <a:ln w="34925" cap="rnd">
              <a:solidFill>
                <a:schemeClr val="accent2"/>
              </a:solidFill>
              <a:round/>
            </a:ln>
            <a:effectLst>
              <a:outerShdw blurRad="50800" dist="38100" dir="5400000" rotWithShape="0">
                <a:srgbClr val="000000">
                  <a:alpha val="46000"/>
                </a:srgbClr>
              </a:outerShdw>
            </a:effectLst>
          </c:spPr>
          <c:marker>
            <c:symbol val="none"/>
          </c:marker>
          <c:cat>
            <c:numRef>
              <c:f>Sheet1!$A$2:$A$7</c:f>
              <c:numCache>
                <c:formatCode>General</c:formatCode>
                <c:ptCount val="6"/>
                <c:pt idx="0">
                  <c:v>2018</c:v>
                </c:pt>
                <c:pt idx="1">
                  <c:v>2019</c:v>
                </c:pt>
                <c:pt idx="2">
                  <c:v>2020</c:v>
                </c:pt>
                <c:pt idx="3">
                  <c:v>2021</c:v>
                </c:pt>
                <c:pt idx="4">
                  <c:v>2022</c:v>
                </c:pt>
                <c:pt idx="5">
                  <c:v>2023</c:v>
                </c:pt>
              </c:numCache>
            </c:numRef>
          </c:cat>
          <c:val>
            <c:numRef>
              <c:f>Sheet1!$C$2:$C$7</c:f>
              <c:numCache>
                <c:formatCode>#,##0.00</c:formatCode>
                <c:ptCount val="6"/>
                <c:pt idx="0">
                  <c:v>59271.38</c:v>
                </c:pt>
                <c:pt idx="1">
                  <c:v>54569.99</c:v>
                </c:pt>
                <c:pt idx="2">
                  <c:v>35574.519999999997</c:v>
                </c:pt>
                <c:pt idx="3">
                  <c:v>47992.19</c:v>
                </c:pt>
                <c:pt idx="4">
                  <c:v>38054.26</c:v>
                </c:pt>
                <c:pt idx="5">
                  <c:v>8101.62</c:v>
                </c:pt>
              </c:numCache>
            </c:numRef>
          </c:val>
          <c:smooth val="0"/>
          <c:extLst>
            <c:ext xmlns:c16="http://schemas.microsoft.com/office/drawing/2014/chart" uri="{C3380CC4-5D6E-409C-BE32-E72D297353CC}">
              <c16:uniqueId val="{00000001-7F7D-4DE4-B944-E9759BB1EF79}"/>
            </c:ext>
          </c:extLst>
        </c:ser>
        <c:ser>
          <c:idx val="2"/>
          <c:order val="2"/>
          <c:tx>
            <c:strRef>
              <c:f>Sheet1!$D$1</c:f>
              <c:strCache>
                <c:ptCount val="1"/>
                <c:pt idx="0">
                  <c:v>TRANSSHIPMENT (Tons) </c:v>
                </c:pt>
              </c:strCache>
            </c:strRef>
          </c:tx>
          <c:spPr>
            <a:ln w="34925" cap="rnd">
              <a:solidFill>
                <a:srgbClr val="FFC000"/>
              </a:solidFill>
              <a:round/>
            </a:ln>
            <a:effectLst>
              <a:outerShdw blurRad="50800" dist="38100" dir="5400000" rotWithShape="0">
                <a:srgbClr val="000000">
                  <a:alpha val="46000"/>
                </a:srgbClr>
              </a:outerShdw>
            </a:effectLst>
          </c:spPr>
          <c:marker>
            <c:symbol val="none"/>
          </c:marker>
          <c:cat>
            <c:numRef>
              <c:f>Sheet1!$A$2:$A$7</c:f>
              <c:numCache>
                <c:formatCode>General</c:formatCode>
                <c:ptCount val="6"/>
                <c:pt idx="0">
                  <c:v>2018</c:v>
                </c:pt>
                <c:pt idx="1">
                  <c:v>2019</c:v>
                </c:pt>
                <c:pt idx="2">
                  <c:v>2020</c:v>
                </c:pt>
                <c:pt idx="3">
                  <c:v>2021</c:v>
                </c:pt>
                <c:pt idx="4">
                  <c:v>2022</c:v>
                </c:pt>
                <c:pt idx="5">
                  <c:v>2023</c:v>
                </c:pt>
              </c:numCache>
            </c:numRef>
          </c:cat>
          <c:val>
            <c:numRef>
              <c:f>Sheet1!$D$2:$D$7</c:f>
              <c:numCache>
                <c:formatCode>#,##0.00</c:formatCode>
                <c:ptCount val="6"/>
                <c:pt idx="0">
                  <c:v>47476.71</c:v>
                </c:pt>
                <c:pt idx="1">
                  <c:v>42211.25</c:v>
                </c:pt>
                <c:pt idx="2">
                  <c:v>16717.21</c:v>
                </c:pt>
                <c:pt idx="3">
                  <c:v>22995.58</c:v>
                </c:pt>
                <c:pt idx="4">
                  <c:v>24871.77</c:v>
                </c:pt>
                <c:pt idx="5">
                  <c:v>5727.79</c:v>
                </c:pt>
              </c:numCache>
            </c:numRef>
          </c:val>
          <c:smooth val="0"/>
          <c:extLst>
            <c:ext xmlns:c16="http://schemas.microsoft.com/office/drawing/2014/chart" uri="{C3380CC4-5D6E-409C-BE32-E72D297353CC}">
              <c16:uniqueId val="{00000002-7F7D-4DE4-B944-E9759BB1EF79}"/>
            </c:ext>
          </c:extLst>
        </c:ser>
        <c:ser>
          <c:idx val="3"/>
          <c:order val="3"/>
          <c:tx>
            <c:strRef>
              <c:f>Sheet1!$E$1</c:f>
              <c:strCache>
                <c:ptCount val="1"/>
                <c:pt idx="0">
                  <c:v>TTL (Tons) </c:v>
                </c:pt>
              </c:strCache>
            </c:strRef>
          </c:tx>
          <c:spPr>
            <a:ln w="34925" cap="rnd">
              <a:solidFill>
                <a:schemeClr val="accent4"/>
              </a:solidFill>
              <a:round/>
            </a:ln>
            <a:effectLst>
              <a:outerShdw blurRad="50800" dist="38100" dir="5400000" rotWithShape="0">
                <a:srgbClr val="000000">
                  <a:alpha val="46000"/>
                </a:srgbClr>
              </a:outerShdw>
            </a:effectLst>
          </c:spPr>
          <c:marker>
            <c:symbol val="none"/>
          </c:marker>
          <c:cat>
            <c:numRef>
              <c:f>Sheet1!$A$2:$A$7</c:f>
              <c:numCache>
                <c:formatCode>General</c:formatCode>
                <c:ptCount val="6"/>
                <c:pt idx="0">
                  <c:v>2018</c:v>
                </c:pt>
                <c:pt idx="1">
                  <c:v>2019</c:v>
                </c:pt>
                <c:pt idx="2">
                  <c:v>2020</c:v>
                </c:pt>
                <c:pt idx="3">
                  <c:v>2021</c:v>
                </c:pt>
                <c:pt idx="4">
                  <c:v>2022</c:v>
                </c:pt>
                <c:pt idx="5">
                  <c:v>2023</c:v>
                </c:pt>
              </c:numCache>
            </c:numRef>
          </c:cat>
          <c:val>
            <c:numRef>
              <c:f>Sheet1!$E$2:$E$7</c:f>
              <c:numCache>
                <c:formatCode>#,##0.00</c:formatCode>
                <c:ptCount val="6"/>
                <c:pt idx="0">
                  <c:v>278743.12</c:v>
                </c:pt>
                <c:pt idx="1">
                  <c:v>259088.77</c:v>
                </c:pt>
                <c:pt idx="2">
                  <c:v>148311.54999999999</c:v>
                </c:pt>
                <c:pt idx="3">
                  <c:v>195096.72</c:v>
                </c:pt>
                <c:pt idx="4">
                  <c:v>170994.56</c:v>
                </c:pt>
                <c:pt idx="5">
                  <c:v>28417.22</c:v>
                </c:pt>
              </c:numCache>
            </c:numRef>
          </c:val>
          <c:smooth val="0"/>
          <c:extLst>
            <c:ext xmlns:c16="http://schemas.microsoft.com/office/drawing/2014/chart" uri="{C3380CC4-5D6E-409C-BE32-E72D297353CC}">
              <c16:uniqueId val="{00000003-7F7D-4DE4-B944-E9759BB1EF79}"/>
            </c:ext>
          </c:extLst>
        </c:ser>
        <c:dLbls>
          <c:showLegendKey val="0"/>
          <c:showVal val="0"/>
          <c:showCatName val="0"/>
          <c:showSerName val="0"/>
          <c:showPercent val="0"/>
          <c:showBubbleSize val="0"/>
        </c:dLbls>
        <c:smooth val="0"/>
        <c:axId val="683766175"/>
        <c:axId val="683773247"/>
      </c:lineChart>
      <c:catAx>
        <c:axId val="683766175"/>
        <c:scaling>
          <c:orientation val="minMax"/>
        </c:scaling>
        <c:delete val="0"/>
        <c:axPos val="b"/>
        <c:numFmt formatCode="General" sourceLinked="1"/>
        <c:majorTickMark val="none"/>
        <c:minorTickMark val="none"/>
        <c:tickLblPos val="nextTo"/>
        <c:spPr>
          <a:noFill/>
          <a:ln w="9525" cap="flat" cmpd="sng" algn="ctr">
            <a:solidFill>
              <a:schemeClr val="lt1">
                <a:lumMod val="95000"/>
                <a:alpha val="10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683773247"/>
        <c:crosses val="autoZero"/>
        <c:auto val="1"/>
        <c:lblAlgn val="ctr"/>
        <c:lblOffset val="100"/>
        <c:noMultiLvlLbl val="0"/>
      </c:catAx>
      <c:valAx>
        <c:axId val="683773247"/>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6837661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'2023'!$B$28</c:f>
              <c:strCache>
                <c:ptCount val="1"/>
                <c:pt idx="0">
                  <c:v>1st Quarter</c:v>
                </c:pt>
              </c:strCache>
            </c:strRef>
          </c:tx>
          <c:spPr>
            <a:solidFill>
              <a:schemeClr val="accent1"/>
            </a:solidFill>
            <a:ln>
              <a:noFill/>
            </a:ln>
            <a:effectLst/>
          </c:spPr>
          <c:invertIfNegative val="0"/>
          <c:cat>
            <c:multiLvlStrRef>
              <c:f>'2023'!$C$25:$L$27</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2019</c:v>
                  </c:pt>
                  <c:pt idx="2">
                    <c:v>2020</c:v>
                  </c:pt>
                  <c:pt idx="4">
                    <c:v>2021</c:v>
                  </c:pt>
                  <c:pt idx="6">
                    <c:v>2022</c:v>
                  </c:pt>
                  <c:pt idx="8">
                    <c:v>2023</c:v>
                  </c:pt>
                </c:lvl>
              </c:multiLvlStrCache>
            </c:multiLvlStrRef>
          </c:cat>
          <c:val>
            <c:numRef>
              <c:f>'2023'!$C$28:$L$28</c:f>
              <c:numCache>
                <c:formatCode>#,##0</c:formatCode>
                <c:ptCount val="10"/>
                <c:pt idx="0">
                  <c:v>80896</c:v>
                </c:pt>
                <c:pt idx="1">
                  <c:v>75381</c:v>
                </c:pt>
                <c:pt idx="2">
                  <c:v>73563</c:v>
                </c:pt>
                <c:pt idx="3">
                  <c:v>76440</c:v>
                </c:pt>
                <c:pt idx="4">
                  <c:v>82132</c:v>
                </c:pt>
                <c:pt idx="5">
                  <c:v>75953</c:v>
                </c:pt>
                <c:pt idx="6">
                  <c:v>79059</c:v>
                </c:pt>
                <c:pt idx="7">
                  <c:v>80554</c:v>
                </c:pt>
                <c:pt idx="8">
                  <c:v>65424</c:v>
                </c:pt>
                <c:pt idx="9">
                  <c:v>47247</c:v>
                </c:pt>
              </c:numCache>
            </c:numRef>
          </c:val>
          <c:extLst>
            <c:ext xmlns:c16="http://schemas.microsoft.com/office/drawing/2014/chart" uri="{C3380CC4-5D6E-409C-BE32-E72D297353CC}">
              <c16:uniqueId val="{00000000-766C-4913-BDE6-BA93C7FC5B7C}"/>
            </c:ext>
          </c:extLst>
        </c:ser>
        <c:ser>
          <c:idx val="1"/>
          <c:order val="1"/>
          <c:tx>
            <c:strRef>
              <c:f>'2023'!$B$29</c:f>
              <c:strCache>
                <c:ptCount val="1"/>
                <c:pt idx="0">
                  <c:v>2nd Quarter</c:v>
                </c:pt>
              </c:strCache>
            </c:strRef>
          </c:tx>
          <c:spPr>
            <a:solidFill>
              <a:schemeClr val="accent2"/>
            </a:solidFill>
            <a:ln>
              <a:noFill/>
            </a:ln>
            <a:effectLst/>
          </c:spPr>
          <c:invertIfNegative val="0"/>
          <c:cat>
            <c:multiLvlStrRef>
              <c:f>'2023'!$C$25:$L$27</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2019</c:v>
                  </c:pt>
                  <c:pt idx="2">
                    <c:v>2020</c:v>
                  </c:pt>
                  <c:pt idx="4">
                    <c:v>2021</c:v>
                  </c:pt>
                  <c:pt idx="6">
                    <c:v>2022</c:v>
                  </c:pt>
                  <c:pt idx="8">
                    <c:v>2023</c:v>
                  </c:pt>
                </c:lvl>
              </c:multiLvlStrCache>
            </c:multiLvlStrRef>
          </c:cat>
          <c:val>
            <c:numRef>
              <c:f>'2023'!$C$29:$L$29</c:f>
              <c:numCache>
                <c:formatCode>#,##0</c:formatCode>
                <c:ptCount val="10"/>
                <c:pt idx="0">
                  <c:v>77125</c:v>
                </c:pt>
                <c:pt idx="1">
                  <c:v>82566</c:v>
                </c:pt>
                <c:pt idx="2">
                  <c:v>55711</c:v>
                </c:pt>
                <c:pt idx="3">
                  <c:v>56508</c:v>
                </c:pt>
                <c:pt idx="4">
                  <c:v>74942</c:v>
                </c:pt>
                <c:pt idx="5">
                  <c:v>74195</c:v>
                </c:pt>
                <c:pt idx="6">
                  <c:v>77751</c:v>
                </c:pt>
                <c:pt idx="7">
                  <c:v>55535</c:v>
                </c:pt>
              </c:numCache>
            </c:numRef>
          </c:val>
          <c:extLst>
            <c:ext xmlns:c16="http://schemas.microsoft.com/office/drawing/2014/chart" uri="{C3380CC4-5D6E-409C-BE32-E72D297353CC}">
              <c16:uniqueId val="{00000001-766C-4913-BDE6-BA93C7FC5B7C}"/>
            </c:ext>
          </c:extLst>
        </c:ser>
        <c:ser>
          <c:idx val="2"/>
          <c:order val="2"/>
          <c:tx>
            <c:strRef>
              <c:f>'2023'!$B$30</c:f>
              <c:strCache>
                <c:ptCount val="1"/>
                <c:pt idx="0">
                  <c:v>3rd Quarter</c:v>
                </c:pt>
              </c:strCache>
            </c:strRef>
          </c:tx>
          <c:spPr>
            <a:solidFill>
              <a:srgbClr val="FFC000"/>
            </a:solidFill>
            <a:ln>
              <a:noFill/>
            </a:ln>
            <a:effectLst/>
          </c:spPr>
          <c:invertIfNegative val="0"/>
          <c:cat>
            <c:multiLvlStrRef>
              <c:f>'2023'!$C$25:$L$27</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2019</c:v>
                  </c:pt>
                  <c:pt idx="2">
                    <c:v>2020</c:v>
                  </c:pt>
                  <c:pt idx="4">
                    <c:v>2021</c:v>
                  </c:pt>
                  <c:pt idx="6">
                    <c:v>2022</c:v>
                  </c:pt>
                  <c:pt idx="8">
                    <c:v>2023</c:v>
                  </c:pt>
                </c:lvl>
              </c:multiLvlStrCache>
            </c:multiLvlStrRef>
          </c:cat>
          <c:val>
            <c:numRef>
              <c:f>'2023'!$C$30:$L$30</c:f>
              <c:numCache>
                <c:formatCode>#,##0</c:formatCode>
                <c:ptCount val="10"/>
                <c:pt idx="0">
                  <c:v>82320</c:v>
                </c:pt>
                <c:pt idx="1">
                  <c:v>74483</c:v>
                </c:pt>
                <c:pt idx="2">
                  <c:v>80291</c:v>
                </c:pt>
                <c:pt idx="3">
                  <c:v>62341</c:v>
                </c:pt>
                <c:pt idx="4">
                  <c:v>80409</c:v>
                </c:pt>
                <c:pt idx="5">
                  <c:v>63011</c:v>
                </c:pt>
                <c:pt idx="6">
                  <c:v>77143</c:v>
                </c:pt>
                <c:pt idx="7">
                  <c:v>36462</c:v>
                </c:pt>
              </c:numCache>
            </c:numRef>
          </c:val>
          <c:extLst>
            <c:ext xmlns:c16="http://schemas.microsoft.com/office/drawing/2014/chart" uri="{C3380CC4-5D6E-409C-BE32-E72D297353CC}">
              <c16:uniqueId val="{00000002-766C-4913-BDE6-BA93C7FC5B7C}"/>
            </c:ext>
          </c:extLst>
        </c:ser>
        <c:ser>
          <c:idx val="3"/>
          <c:order val="3"/>
          <c:tx>
            <c:strRef>
              <c:f>'2023'!$B$31</c:f>
              <c:strCache>
                <c:ptCount val="1"/>
                <c:pt idx="0">
                  <c:v>4th Quarter</c:v>
                </c:pt>
              </c:strCache>
            </c:strRef>
          </c:tx>
          <c:spPr>
            <a:solidFill>
              <a:schemeClr val="accent4"/>
            </a:solidFill>
            <a:ln>
              <a:noFill/>
            </a:ln>
            <a:effectLst/>
          </c:spPr>
          <c:invertIfNegative val="0"/>
          <c:cat>
            <c:multiLvlStrRef>
              <c:f>'2023'!$C$25:$L$27</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2019</c:v>
                  </c:pt>
                  <c:pt idx="2">
                    <c:v>2020</c:v>
                  </c:pt>
                  <c:pt idx="4">
                    <c:v>2021</c:v>
                  </c:pt>
                  <c:pt idx="6">
                    <c:v>2022</c:v>
                  </c:pt>
                  <c:pt idx="8">
                    <c:v>2023</c:v>
                  </c:pt>
                </c:lvl>
              </c:multiLvlStrCache>
            </c:multiLvlStrRef>
          </c:cat>
          <c:val>
            <c:numRef>
              <c:f>'2023'!$C$31:$L$31</c:f>
              <c:numCache>
                <c:formatCode>#,##0</c:formatCode>
                <c:ptCount val="10"/>
                <c:pt idx="0">
                  <c:v>78697</c:v>
                </c:pt>
                <c:pt idx="1">
                  <c:v>85654</c:v>
                </c:pt>
                <c:pt idx="2">
                  <c:v>71512</c:v>
                </c:pt>
                <c:pt idx="3">
                  <c:v>69722</c:v>
                </c:pt>
                <c:pt idx="4">
                  <c:v>80623</c:v>
                </c:pt>
                <c:pt idx="5">
                  <c:v>65355</c:v>
                </c:pt>
                <c:pt idx="6">
                  <c:v>67494</c:v>
                </c:pt>
                <c:pt idx="7">
                  <c:v>47892</c:v>
                </c:pt>
              </c:numCache>
            </c:numRef>
          </c:val>
          <c:extLst>
            <c:ext xmlns:c16="http://schemas.microsoft.com/office/drawing/2014/chart" uri="{C3380CC4-5D6E-409C-BE32-E72D297353CC}">
              <c16:uniqueId val="{00000003-766C-4913-BDE6-BA93C7FC5B7C}"/>
            </c:ext>
          </c:extLst>
        </c:ser>
        <c:dLbls>
          <c:showLegendKey val="0"/>
          <c:showVal val="0"/>
          <c:showCatName val="0"/>
          <c:showSerName val="0"/>
          <c:showPercent val="0"/>
          <c:showBubbleSize val="0"/>
        </c:dLbls>
        <c:gapWidth val="219"/>
        <c:overlap val="-27"/>
        <c:axId val="17064960"/>
        <c:axId val="17066624"/>
      </c:barChart>
      <c:catAx>
        <c:axId val="17064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crossAx val="17066624"/>
        <c:crosses val="autoZero"/>
        <c:auto val="1"/>
        <c:lblAlgn val="ctr"/>
        <c:lblOffset val="100"/>
        <c:noMultiLvlLbl val="0"/>
      </c:catAx>
      <c:valAx>
        <c:axId val="170666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064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rot="5400000" vert="horz" anchor="b" anchorCtr="0"/>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rgbClr val="FFFFFF"/>
                </a:solidFill>
                <a:latin typeface="Calibri"/>
                <a:ea typeface="Calibri"/>
                <a:cs typeface="Calibri"/>
              </a:defRPr>
            </a:pPr>
            <a:r>
              <a:rPr lang="en-US"/>
              <a:t>Annual Export Container Throughputs (TEU's)</a:t>
            </a:r>
          </a:p>
        </c:rich>
      </c:tx>
      <c:layout>
        <c:manualLayout>
          <c:xMode val="edge"/>
          <c:yMode val="edge"/>
          <c:x val="7.4020520162252454E-2"/>
          <c:y val="1.4769964099315171E-2"/>
        </c:manualLayout>
      </c:layout>
      <c:overlay val="0"/>
      <c:spPr>
        <a:noFill/>
        <a:ln>
          <a:noFill/>
        </a:ln>
        <a:effectLst/>
      </c:spPr>
      <c:txPr>
        <a:bodyPr rot="0" spcFirstLastPara="1" vertOverflow="ellipsis" vert="horz" wrap="square" anchor="ctr" anchorCtr="1"/>
        <a:lstStyle/>
        <a:p>
          <a:pPr>
            <a:defRPr sz="1800" b="1" i="0" u="none" strike="noStrike" kern="1200" baseline="0">
              <a:solidFill>
                <a:srgbClr val="FFFFFF"/>
              </a:solidFill>
              <a:latin typeface="Calibri"/>
              <a:ea typeface="Calibri"/>
              <a:cs typeface="Calibri"/>
            </a:defRPr>
          </a:pPr>
          <a:endParaRPr lang="en-US"/>
        </a:p>
      </c:txPr>
    </c:title>
    <c:autoTitleDeleted val="0"/>
    <c:plotArea>
      <c:layout>
        <c:manualLayout>
          <c:layoutTarget val="inner"/>
          <c:xMode val="edge"/>
          <c:yMode val="edge"/>
          <c:x val="0.14081646685314378"/>
          <c:y val="0.21771256939101669"/>
          <c:w val="0.83061307259752926"/>
          <c:h val="0.50184592266403849"/>
        </c:manualLayout>
      </c:layout>
      <c:barChart>
        <c:barDir val="col"/>
        <c:grouping val="clustered"/>
        <c:varyColors val="0"/>
        <c:dLbls>
          <c:showLegendKey val="0"/>
          <c:showVal val="0"/>
          <c:showCatName val="0"/>
          <c:showSerName val="0"/>
          <c:showPercent val="0"/>
          <c:showBubbleSize val="0"/>
        </c:dLbls>
        <c:gapWidth val="150"/>
        <c:axId val="711725056"/>
        <c:axId val="1"/>
      </c:barChart>
      <c:catAx>
        <c:axId val="711725056"/>
        <c:scaling>
          <c:orientation val="minMax"/>
        </c:scaling>
        <c:delete val="0"/>
        <c:axPos val="b"/>
        <c:numFmt formatCode="General" sourceLinked="1"/>
        <c:majorTickMark val="out"/>
        <c:minorTickMark val="none"/>
        <c:tickLblPos val="nextTo"/>
        <c:spPr>
          <a:noFill/>
          <a:ln w="9525" cap="rnd" cmpd="sng" algn="ctr">
            <a:solidFill>
              <a:schemeClr val="dk1">
                <a:tint val="75000"/>
                <a:tint val="76000"/>
                <a:alpha val="60000"/>
                <a:hueMod val="94000"/>
              </a:schemeClr>
            </a:solidFill>
            <a:prstDash val="solid"/>
            <a:round/>
          </a:ln>
          <a:effectLst/>
        </c:spPr>
        <c:txPr>
          <a:bodyPr rot="0" spcFirstLastPara="1" vertOverflow="ellipsis" wrap="square" anchor="ctr" anchorCtr="1"/>
          <a:lstStyle/>
          <a:p>
            <a:pPr>
              <a:defRPr sz="1000" b="0" i="0" u="none" strike="noStrike" kern="1200" baseline="0">
                <a:solidFill>
                  <a:srgbClr val="FFFFFF"/>
                </a:solidFill>
                <a:latin typeface="Calibri"/>
                <a:ea typeface="Calibri"/>
                <a:cs typeface="Calibri"/>
              </a:defRPr>
            </a:pPr>
            <a:endParaRPr lang="en-US"/>
          </a:p>
        </c:txPr>
        <c:crossAx val="1"/>
        <c:crosses val="autoZero"/>
        <c:auto val="1"/>
        <c:lblAlgn val="ctr"/>
        <c:lblOffset val="100"/>
        <c:tickLblSkip val="1"/>
        <c:tickMarkSkip val="1"/>
        <c:noMultiLvlLbl val="0"/>
      </c:catAx>
      <c:valAx>
        <c:axId val="1"/>
        <c:scaling>
          <c:orientation val="minMax"/>
        </c:scaling>
        <c:delete val="1"/>
        <c:axPos val="l"/>
        <c:majorGridlines>
          <c:spPr>
            <a:ln w="9525" cap="rnd" cmpd="sng" algn="ctr">
              <a:solidFill>
                <a:schemeClr val="dk1">
                  <a:tint val="75000"/>
                  <a:tint val="76000"/>
                  <a:alpha val="60000"/>
                  <a:hueMod val="94000"/>
                </a:schemeClr>
              </a:solidFill>
              <a:prstDash val="solid"/>
              <a:round/>
            </a:ln>
            <a:effectLst/>
          </c:spPr>
        </c:majorGridlines>
        <c:numFmt formatCode="General" sourceLinked="1"/>
        <c:majorTickMark val="out"/>
        <c:minorTickMark val="none"/>
        <c:tickLblPos val="nextTo"/>
        <c:crossAx val="711725056"/>
        <c:crosses val="autoZero"/>
        <c:crossBetween val="between"/>
      </c:valAx>
      <c:dTable>
        <c:showHorzBorder val="1"/>
        <c:showVertBorder val="1"/>
        <c:showOutline val="1"/>
        <c:showKeys val="0"/>
        <c:spPr>
          <a:noFill/>
          <a:ln w="9525" cap="rnd" cmpd="sng" algn="ctr">
            <a:solidFill>
              <a:schemeClr val="lt1">
                <a:tint val="76000"/>
                <a:alpha val="60000"/>
                <a:hueMod val="94000"/>
              </a:schemeClr>
            </a:solidFill>
            <a:prstDash val="solid"/>
            <a:round/>
          </a:ln>
          <a:effectLst/>
        </c:spPr>
        <c:txPr>
          <a:bodyPr rot="0" spcFirstLastPara="1" vertOverflow="ellipsis" vert="horz" wrap="square" anchor="ctr" anchorCtr="1"/>
          <a:lstStyle/>
          <a:p>
            <a:pPr rtl="0">
              <a:defRPr sz="1200" b="0" i="0" u="none" strike="noStrike" kern="1200" baseline="0">
                <a:solidFill>
                  <a:srgbClr val="FFFFFF"/>
                </a:solidFill>
                <a:latin typeface="Calibri"/>
                <a:ea typeface="Calibri"/>
                <a:cs typeface="Calibri"/>
              </a:defRPr>
            </a:pPr>
            <a:endParaRPr lang="en-US"/>
          </a:p>
        </c:txPr>
      </c:dTable>
      <c:spPr>
        <a:noFill/>
        <a:ln w="25400">
          <a:noFill/>
        </a:ln>
        <a:effectLst/>
      </c:spPr>
    </c:plotArea>
    <c:legend>
      <c:legendPos val="r"/>
      <c:layout>
        <c:manualLayout>
          <c:xMode val="edge"/>
          <c:yMode val="edge"/>
          <c:x val="0.85924881047623047"/>
          <c:y val="2.0911696382779739E-2"/>
          <c:w val="0.11897838973336894"/>
          <c:h val="0.17793797327058256"/>
        </c:manualLayout>
      </c:layout>
      <c:overlay val="0"/>
      <c:spPr>
        <a:noFill/>
        <a:ln>
          <a:noFill/>
        </a:ln>
        <a:effectLst/>
      </c:spPr>
      <c:txPr>
        <a:bodyPr rot="0" spcFirstLastPara="1" vertOverflow="ellipsis" vert="horz" wrap="square" anchor="ctr" anchorCtr="1"/>
        <a:lstStyle/>
        <a:p>
          <a:pPr>
            <a:defRPr sz="1100" b="0" i="0" u="none" strike="noStrike" kern="1200" baseline="0">
              <a:solidFill>
                <a:srgbClr val="FFFFFF"/>
              </a:solidFill>
              <a:latin typeface="Calibri"/>
              <a:ea typeface="Calibri"/>
              <a:cs typeface="Calibri"/>
            </a:defRPr>
          </a:pPr>
          <a:endParaRPr lang="en-US"/>
        </a:p>
      </c:txPr>
    </c:legend>
    <c:plotVisOnly val="1"/>
    <c:dispBlanksAs val="gap"/>
    <c:showDLblsOverMax val="0"/>
  </c:chart>
  <c:spPr>
    <a:solidFill>
      <a:schemeClr val="bg2">
        <a:lumMod val="50000"/>
      </a:schemeClr>
    </a:solidFill>
    <a:ln>
      <a:noFill/>
    </a:ln>
    <a:effectLst/>
  </c:spPr>
  <c:txPr>
    <a:bodyPr/>
    <a:lstStyle/>
    <a:p>
      <a:pPr>
        <a:defRPr sz="1000" b="0" i="0" u="none" strike="noStrike" baseline="0">
          <a:solidFill>
            <a:srgbClr val="FFFFFF"/>
          </a:solidFill>
          <a:latin typeface="Calibri"/>
          <a:ea typeface="Calibri"/>
          <a:cs typeface="Calibri"/>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0420061584806371E-2"/>
          <c:y val="4.7135730915191541E-2"/>
          <c:w val="0.89361613772876292"/>
          <c:h val="0.7674906374334598"/>
        </c:manualLayout>
      </c:layout>
      <c:barChart>
        <c:barDir val="col"/>
        <c:grouping val="clustered"/>
        <c:varyColors val="0"/>
        <c:ser>
          <c:idx val="0"/>
          <c:order val="0"/>
          <c:tx>
            <c:strRef>
              <c:f>Sheet6!$L$9</c:f>
              <c:strCache>
                <c:ptCount val="1"/>
                <c:pt idx="0">
                  <c:v>Total</c:v>
                </c:pt>
              </c:strCache>
            </c:strRef>
          </c:tx>
          <c:spPr>
            <a:solidFill>
              <a:srgbClr val="FFC000"/>
            </a:solidFill>
            <a:ln>
              <a:noFill/>
            </a:ln>
            <a:effectLst/>
          </c:spPr>
          <c:invertIfNegative val="0"/>
          <c:dPt>
            <c:idx val="0"/>
            <c:invertIfNegative val="0"/>
            <c:bubble3D val="0"/>
            <c:spPr>
              <a:solidFill>
                <a:schemeClr val="tx2">
                  <a:lumMod val="75000"/>
                </a:schemeClr>
              </a:solidFill>
              <a:ln>
                <a:noFill/>
              </a:ln>
              <a:effectLst/>
            </c:spPr>
            <c:extLst>
              <c:ext xmlns:c16="http://schemas.microsoft.com/office/drawing/2014/chart" uri="{C3380CC4-5D6E-409C-BE32-E72D297353CC}">
                <c16:uniqueId val="{00000000-8FD6-4334-993E-951E1975E1E2}"/>
              </c:ext>
            </c:extLst>
          </c:dPt>
          <c:dPt>
            <c:idx val="2"/>
            <c:invertIfNegative val="0"/>
            <c:bubble3D val="0"/>
            <c:spPr>
              <a:solidFill>
                <a:schemeClr val="tx2">
                  <a:lumMod val="75000"/>
                </a:schemeClr>
              </a:solidFill>
              <a:ln>
                <a:noFill/>
              </a:ln>
              <a:effectLst/>
            </c:spPr>
            <c:extLst>
              <c:ext xmlns:c16="http://schemas.microsoft.com/office/drawing/2014/chart" uri="{C3380CC4-5D6E-409C-BE32-E72D297353CC}">
                <c16:uniqueId val="{00000001-8FD6-4334-993E-951E1975E1E2}"/>
              </c:ext>
            </c:extLst>
          </c:dPt>
          <c:dPt>
            <c:idx val="4"/>
            <c:invertIfNegative val="0"/>
            <c:bubble3D val="0"/>
            <c:spPr>
              <a:solidFill>
                <a:schemeClr val="tx2">
                  <a:lumMod val="75000"/>
                </a:schemeClr>
              </a:solidFill>
              <a:ln>
                <a:noFill/>
              </a:ln>
              <a:effectLst/>
            </c:spPr>
            <c:extLst>
              <c:ext xmlns:c16="http://schemas.microsoft.com/office/drawing/2014/chart" uri="{C3380CC4-5D6E-409C-BE32-E72D297353CC}">
                <c16:uniqueId val="{00000002-8FD6-4334-993E-951E1975E1E2}"/>
              </c:ext>
            </c:extLst>
          </c:dPt>
          <c:dPt>
            <c:idx val="6"/>
            <c:invertIfNegative val="0"/>
            <c:bubble3D val="0"/>
            <c:spPr>
              <a:solidFill>
                <a:schemeClr val="tx2">
                  <a:lumMod val="75000"/>
                </a:schemeClr>
              </a:solidFill>
              <a:ln>
                <a:noFill/>
              </a:ln>
              <a:effectLst/>
            </c:spPr>
            <c:extLst>
              <c:ext xmlns:c16="http://schemas.microsoft.com/office/drawing/2014/chart" uri="{C3380CC4-5D6E-409C-BE32-E72D297353CC}">
                <c16:uniqueId val="{00000003-8FD6-4334-993E-951E1975E1E2}"/>
              </c:ext>
            </c:extLst>
          </c:dPt>
          <c:dPt>
            <c:idx val="8"/>
            <c:invertIfNegative val="0"/>
            <c:bubble3D val="0"/>
            <c:spPr>
              <a:solidFill>
                <a:schemeClr val="tx2">
                  <a:lumMod val="75000"/>
                </a:schemeClr>
              </a:solidFill>
              <a:ln>
                <a:noFill/>
              </a:ln>
              <a:effectLst/>
            </c:spPr>
            <c:extLst>
              <c:ext xmlns:c16="http://schemas.microsoft.com/office/drawing/2014/chart" uri="{C3380CC4-5D6E-409C-BE32-E72D297353CC}">
                <c16:uniqueId val="{00000004-8FD6-4334-993E-951E1975E1E2}"/>
              </c:ext>
            </c:extLst>
          </c:dPt>
          <c:cat>
            <c:multiLvlStrRef>
              <c:f>Sheet6!$M$2:$V$4</c:f>
              <c:multiLvlStrCache>
                <c:ptCount val="10"/>
                <c:lvl>
                  <c:pt idx="0">
                    <c:v>Laden</c:v>
                  </c:pt>
                  <c:pt idx="1">
                    <c:v>Empty</c:v>
                  </c:pt>
                  <c:pt idx="2">
                    <c:v>Laden</c:v>
                  </c:pt>
                  <c:pt idx="3">
                    <c:v>Empty</c:v>
                  </c:pt>
                  <c:pt idx="4">
                    <c:v>Laden</c:v>
                  </c:pt>
                  <c:pt idx="5">
                    <c:v>Empty</c:v>
                  </c:pt>
                  <c:pt idx="6">
                    <c:v>Laden</c:v>
                  </c:pt>
                  <c:pt idx="7">
                    <c:v>Empty</c:v>
                  </c:pt>
                  <c:pt idx="8">
                    <c:v>Laden</c:v>
                  </c:pt>
                  <c:pt idx="9">
                    <c:v>Empty</c:v>
                  </c:pt>
                </c:lvl>
                <c:lvl>
                  <c:pt idx="0">
                    <c:v>Loading</c:v>
                  </c:pt>
                  <c:pt idx="2">
                    <c:v>Loading</c:v>
                  </c:pt>
                  <c:pt idx="4">
                    <c:v>Loading</c:v>
                  </c:pt>
                  <c:pt idx="6">
                    <c:v>Loading</c:v>
                  </c:pt>
                  <c:pt idx="8">
                    <c:v>Loading</c:v>
                  </c:pt>
                </c:lvl>
                <c:lvl>
                  <c:pt idx="0">
                    <c:v>2019</c:v>
                  </c:pt>
                  <c:pt idx="2">
                    <c:v>2020</c:v>
                  </c:pt>
                  <c:pt idx="4">
                    <c:v>2021</c:v>
                  </c:pt>
                  <c:pt idx="6">
                    <c:v>2022</c:v>
                  </c:pt>
                  <c:pt idx="8">
                    <c:v>2023</c:v>
                  </c:pt>
                </c:lvl>
              </c:multiLvlStrCache>
            </c:multiLvlStrRef>
          </c:cat>
          <c:val>
            <c:numRef>
              <c:f>Sheet6!$M$9:$V$9</c:f>
              <c:numCache>
                <c:formatCode>#,##0</c:formatCode>
                <c:ptCount val="10"/>
                <c:pt idx="0">
                  <c:v>319038</c:v>
                </c:pt>
                <c:pt idx="1">
                  <c:v>318084</c:v>
                </c:pt>
                <c:pt idx="2">
                  <c:v>281077</c:v>
                </c:pt>
                <c:pt idx="3">
                  <c:v>265011</c:v>
                </c:pt>
                <c:pt idx="4">
                  <c:v>318106</c:v>
                </c:pt>
                <c:pt idx="5">
                  <c:v>278514</c:v>
                </c:pt>
                <c:pt idx="6">
                  <c:v>301447</c:v>
                </c:pt>
                <c:pt idx="7">
                  <c:v>220443</c:v>
                </c:pt>
                <c:pt idx="8">
                  <c:v>65424</c:v>
                </c:pt>
                <c:pt idx="9">
                  <c:v>47247</c:v>
                </c:pt>
              </c:numCache>
            </c:numRef>
          </c:val>
          <c:extLst>
            <c:ext xmlns:c16="http://schemas.microsoft.com/office/drawing/2014/chart" uri="{C3380CC4-5D6E-409C-BE32-E72D297353CC}">
              <c16:uniqueId val="{00000000-D8CA-4167-A2DA-4504456983B0}"/>
            </c:ext>
          </c:extLst>
        </c:ser>
        <c:dLbls>
          <c:showLegendKey val="0"/>
          <c:showVal val="0"/>
          <c:showCatName val="0"/>
          <c:showSerName val="0"/>
          <c:showPercent val="0"/>
          <c:showBubbleSize val="0"/>
        </c:dLbls>
        <c:gapWidth val="219"/>
        <c:overlap val="-27"/>
        <c:axId val="1655359104"/>
        <c:axId val="1655357024"/>
      </c:barChart>
      <c:catAx>
        <c:axId val="1655359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crossAx val="1655357024"/>
        <c:crosses val="autoZero"/>
        <c:auto val="1"/>
        <c:lblAlgn val="ctr"/>
        <c:lblOffset val="100"/>
        <c:noMultiLvlLbl val="0"/>
      </c:catAx>
      <c:valAx>
        <c:axId val="16553570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16553591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1"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33">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9525" cap="flat" cmpd="sng" algn="ctr">
        <a:solidFill>
          <a:schemeClr val="lt1">
            <a:lumMod val="95000"/>
            <a:alpha val="10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142">
  <cs:axisTitle>
    <cs:lnRef idx="0"/>
    <cs:fillRef idx="0"/>
    <cs:effectRef idx="0"/>
    <cs:fontRef idx="minor">
      <a:schemeClr val="lt1"/>
    </cs:fontRef>
    <cs:defRPr sz="1000" b="1" kern="1200"/>
  </cs:axisTitle>
  <cs:categoryAxis>
    <cs:lnRef idx="1">
      <a:schemeClr val="dk1">
        <a:tint val="75000"/>
      </a:schemeClr>
    </cs:lnRef>
    <cs:fillRef idx="0"/>
    <cs:effectRef idx="0"/>
    <cs:fontRef idx="minor">
      <a:schemeClr val="lt1"/>
    </cs:fontRef>
    <cs:spPr>
      <a:ln>
        <a:round/>
      </a:ln>
    </cs:spPr>
    <cs:defRPr sz="1000" kern="1200"/>
  </cs:categoryAxis>
  <cs:chartArea>
    <cs:lnRef idx="0"/>
    <cs:fillRef idx="1">
      <a:schemeClr val="dk1"/>
    </cs:fillRef>
    <cs:effectRef idx="0"/>
    <cs:fontRef idx="minor">
      <a:schemeClr val="lt1"/>
    </cs:fontRef>
    <cs:defRPr sz="1000" kern="1200"/>
  </cs:chartArea>
  <cs:dataLabel>
    <cs:lnRef idx="0"/>
    <cs:fillRef idx="0"/>
    <cs:effectRef idx="0"/>
    <cs:fontRef idx="minor">
      <a:schemeClr val="lt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3">
      <cs:styleClr val="auto"/>
    </cs:fillRef>
    <cs:effectRef idx="3">
      <a:schemeClr val="dk1"/>
    </cs:effectRef>
    <cs:fontRef idx="minor">
      <a:schemeClr val="dk1"/>
    </cs:fontRef>
  </cs:dataPoint>
  <cs:dataPoint3D>
    <cs:lnRef idx="0"/>
    <cs:fillRef idx="3">
      <cs:styleClr val="auto"/>
    </cs:fillRef>
    <cs:effectRef idx="3">
      <a:schemeClr val="dk1"/>
    </cs:effectRef>
    <cs:fontRef idx="minor">
      <a:schemeClr val="dk1"/>
    </cs:fontRef>
  </cs:dataPoint3D>
  <cs:dataPointLine>
    <cs:lnRef idx="1">
      <cs:styleClr val="auto"/>
    </cs:lnRef>
    <cs:lineWidthScale>5</cs:lineWidthScale>
    <cs:fillRef idx="0"/>
    <cs:effectRef idx="0"/>
    <cs:fontRef idx="minor">
      <a:schemeClr val="dk2"/>
    </cs:fontRef>
    <cs:spPr>
      <a:ln cap="rnd">
        <a:round/>
      </a:ln>
    </cs:spPr>
  </cs:dataPointLine>
  <cs:dataPointMarker>
    <cs:lnRef idx="1">
      <cs:styleClr val="auto"/>
    </cs:lnRef>
    <cs:fillRef idx="3">
      <cs:styleClr val="auto"/>
    </cs:fillRef>
    <cs:effectRef idx="3">
      <a:schemeClr val="dk1"/>
    </cs:effectRef>
    <cs:fontRef idx="minor">
      <a:schemeClr val="dk1"/>
    </cs:fontRef>
    <cs:spPr>
      <a:ln>
        <a:round/>
      </a:ln>
    </cs:spPr>
  </cs:dataPointMarker>
  <cs:dataPointMarkerLayout/>
  <cs:dataPointWireframe>
    <cs:lnRef idx="1">
      <cs:styleClr val="auto"/>
    </cs:lnRef>
    <cs:fillRef idx="0"/>
    <cs:effectRef idx="0"/>
    <cs:fontRef idx="minor">
      <a:schemeClr val="dk2"/>
    </cs:fontRef>
    <cs:spPr>
      <a:ln>
        <a:round/>
      </a:ln>
    </cs:spPr>
  </cs:dataPointWireframe>
  <cs:dataTable>
    <cs:lnRef idx="1">
      <a:schemeClr val="lt1"/>
    </cs:lnRef>
    <cs:fillRef idx="0"/>
    <cs:effectRef idx="0"/>
    <cs:fontRef idx="minor">
      <a:schemeClr val="lt1"/>
    </cs:fontRef>
    <cs:spPr>
      <a:ln>
        <a:round/>
      </a:ln>
    </cs:spPr>
    <cs:defRPr sz="1000" kern="1200"/>
  </cs:dataTable>
  <cs:downBar>
    <cs:lnRef idx="0"/>
    <cs:fillRef idx="3">
      <a:schemeClr val="dk1"/>
    </cs:fillRef>
    <cs:effectRef idx="3">
      <a:schemeClr val="dk1"/>
    </cs:effectRef>
    <cs:fontRef idx="minor">
      <a:schemeClr val="lt1"/>
    </cs:fontRef>
  </cs:downBar>
  <cs:dropLine>
    <cs:lnRef idx="1">
      <a:schemeClr val="lt1"/>
    </cs:lnRef>
    <cs:fillRef idx="0"/>
    <cs:effectRef idx="0"/>
    <cs:fontRef idx="minor">
      <a:schemeClr val="lt1"/>
    </cs:fontRef>
    <cs:spPr>
      <a:ln>
        <a:round/>
      </a:ln>
    </cs:spPr>
  </cs:dropLine>
  <cs:errorBar>
    <cs:lnRef idx="1">
      <a:schemeClr val="lt1"/>
    </cs:lnRef>
    <cs:fillRef idx="1">
      <a:schemeClr val="lt1"/>
    </cs:fillRef>
    <cs:effectRef idx="0"/>
    <cs:fontRef idx="minor">
      <a:schemeClr val="dk1"/>
    </cs:fontRef>
    <cs:spPr>
      <a:ln>
        <a:round/>
      </a:ln>
    </cs:spPr>
  </cs:errorBar>
  <cs:floor>
    <cs:lnRef idx="0"/>
    <cs:fillRef idx="1">
      <a:schemeClr val="dk1">
        <a:tint val="95000"/>
      </a:schemeClr>
    </cs:fillRef>
    <cs:effectRef idx="0"/>
    <cs:fontRef idx="minor">
      <a:schemeClr val="lt1"/>
    </cs:fontRef>
  </cs:floor>
  <cs:gridlineMajor>
    <cs:lnRef idx="1">
      <a:schemeClr val="dk1">
        <a:tint val="75000"/>
      </a:schemeClr>
    </cs:lnRef>
    <cs:fillRef idx="0"/>
    <cs:effectRef idx="0"/>
    <cs:fontRef idx="minor">
      <a:schemeClr val="dk2"/>
    </cs:fontRef>
    <cs:spPr>
      <a:ln>
        <a:round/>
      </a:ln>
    </cs:spPr>
  </cs:gridlineMajor>
  <cs:gridlineMinor>
    <cs:lnRef idx="1">
      <a:schemeClr val="dk1">
        <a:tint val="90000"/>
      </a:schemeClr>
    </cs:lnRef>
    <cs:fillRef idx="0"/>
    <cs:effectRef idx="0"/>
    <cs:fontRef idx="minor">
      <a:schemeClr val="dk2"/>
    </cs:fontRef>
    <cs:spPr>
      <a:ln>
        <a:round/>
      </a:ln>
    </cs:spPr>
  </cs:gridlineMinor>
  <cs:hiLoLine>
    <cs:lnRef idx="1">
      <a:schemeClr val="lt1"/>
    </cs:lnRef>
    <cs:fillRef idx="0"/>
    <cs:effectRef idx="0"/>
    <cs:fontRef idx="minor">
      <a:schemeClr val="lt1"/>
    </cs:fontRef>
    <cs:spPr>
      <a:ln>
        <a:round/>
      </a:ln>
    </cs:spPr>
  </cs:hiLoLine>
  <cs:leaderLine>
    <cs:lnRef idx="1">
      <a:schemeClr val="lt1"/>
    </cs:lnRef>
    <cs:fillRef idx="0"/>
    <cs:effectRef idx="0"/>
    <cs:fontRef idx="minor">
      <a:schemeClr val="lt1"/>
    </cs:fontRef>
    <cs:spPr>
      <a:ln>
        <a:round/>
      </a:ln>
    </cs:spPr>
  </cs:leaderLine>
  <cs:legend>
    <cs:lnRef idx="0"/>
    <cs:fillRef idx="0"/>
    <cs:effectRef idx="0"/>
    <cs:fontRef idx="minor">
      <a:schemeClr val="lt1"/>
    </cs:fontRef>
    <cs:defRPr sz="1000" kern="1200"/>
  </cs:legend>
  <cs:plotArea>
    <cs:lnRef idx="0"/>
    <cs:fillRef idx="1">
      <a:schemeClr val="dk1">
        <a:tint val="95000"/>
      </a:schemeClr>
    </cs:fillRef>
    <cs:effectRef idx="0"/>
    <cs:fontRef idx="minor">
      <a:schemeClr val="lt1"/>
    </cs:fontRef>
  </cs:plotArea>
  <cs:plotArea3D>
    <cs:lnRef idx="0"/>
    <cs:fillRef idx="0"/>
    <cs:effectRef idx="0"/>
    <cs:fontRef idx="minor">
      <a:schemeClr val="lt1"/>
    </cs:fontRef>
  </cs:plotArea3D>
  <cs:seriesAxis>
    <cs:lnRef idx="1">
      <a:schemeClr val="dk1">
        <a:tint val="75000"/>
      </a:schemeClr>
    </cs:lnRef>
    <cs:fillRef idx="0"/>
    <cs:effectRef idx="0"/>
    <cs:fontRef idx="minor">
      <a:schemeClr val="lt1"/>
    </cs:fontRef>
    <cs:spPr>
      <a:ln>
        <a:round/>
      </a:ln>
    </cs:spPr>
    <cs:defRPr sz="1000" kern="1200"/>
  </cs:seriesAxis>
  <cs:seriesLine>
    <cs:lnRef idx="1">
      <a:schemeClr val="lt1"/>
    </cs:lnRef>
    <cs:fillRef idx="0"/>
    <cs:effectRef idx="0"/>
    <cs:fontRef idx="minor">
      <a:schemeClr val="dk1"/>
    </cs:fontRef>
    <cs:spPr>
      <a:ln>
        <a:round/>
      </a:ln>
    </cs:spPr>
  </cs:seriesLine>
  <cs:title>
    <cs:lnRef idx="0"/>
    <cs:fillRef idx="0"/>
    <cs:effectRef idx="0"/>
    <cs:fontRef idx="minor">
      <a:schemeClr val="lt1"/>
    </cs:fontRef>
    <cs:defRPr sz="1800" b="1" kern="1200"/>
  </cs:title>
  <cs:trendline>
    <cs:lnRef idx="1">
      <a:schemeClr val="lt1"/>
    </cs:lnRef>
    <cs:fillRef idx="0"/>
    <cs:effectRef idx="0"/>
    <cs:fontRef idx="minor">
      <a:schemeClr val="lt1"/>
    </cs:fontRef>
    <cs:spPr>
      <a:ln cap="rnd">
        <a:round/>
      </a:ln>
    </cs:spPr>
  </cs:trendline>
  <cs:trendlineLabel>
    <cs:lnRef idx="0"/>
    <cs:fillRef idx="0"/>
    <cs:effectRef idx="0"/>
    <cs:fontRef idx="minor">
      <a:schemeClr val="lt1"/>
    </cs:fontRef>
    <cs:defRPr sz="1000" kern="1200"/>
  </cs:trendlineLabel>
  <cs:upBar>
    <cs:lnRef idx="0"/>
    <cs:fillRef idx="3">
      <a:schemeClr val="lt1"/>
    </cs:fillRef>
    <cs:effectRef idx="3">
      <a:schemeClr val="dk1"/>
    </cs:effectRef>
    <cs:fontRef idx="minor">
      <a:schemeClr val="lt1"/>
    </cs:fontRef>
  </cs:upBar>
  <cs:valueAxis>
    <cs:lnRef idx="1">
      <a:schemeClr val="dk1">
        <a:tint val="75000"/>
      </a:schemeClr>
    </cs:lnRef>
    <cs:fillRef idx="0"/>
    <cs:effectRef idx="0"/>
    <cs:fontRef idx="minor">
      <a:schemeClr val="lt1"/>
    </cs:fontRef>
    <cs:spPr>
      <a:ln>
        <a:round/>
      </a:ln>
    </cs:spPr>
    <cs:defRPr sz="1000" kern="1200"/>
  </cs:valueAxis>
  <cs:wall>
    <cs:lnRef idx="0"/>
    <cs:fillRef idx="1">
      <a:schemeClr val="dk1">
        <a:tint val="95000"/>
      </a:schemeClr>
    </cs:fillRef>
    <cs:effectRef idx="0"/>
    <cs:fontRef idx="minor">
      <a:schemeClr val="lt1"/>
    </cs:fontRef>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0.84244</cdr:x>
      <cdr:y>0.10336</cdr:y>
    </cdr:from>
    <cdr:to>
      <cdr:x>0.97036</cdr:x>
      <cdr:y>0.22087</cdr:y>
    </cdr:to>
    <cdr:sp macro="" textlink="">
      <cdr:nvSpPr>
        <cdr:cNvPr id="2" name="TextBox 1">
          <a:extLst xmlns:a="http://schemas.openxmlformats.org/drawingml/2006/main">
            <a:ext uri="{FF2B5EF4-FFF2-40B4-BE49-F238E27FC236}">
              <a16:creationId xmlns:a16="http://schemas.microsoft.com/office/drawing/2014/main" id="{E85E7E7D-8126-C5B0-885A-2136FC66C6AE}"/>
            </a:ext>
          </a:extLst>
        </cdr:cNvPr>
        <cdr:cNvSpPr txBox="1"/>
      </cdr:nvSpPr>
      <cdr:spPr>
        <a:xfrm xmlns:a="http://schemas.openxmlformats.org/drawingml/2006/main">
          <a:off x="8028874" y="536242"/>
          <a:ext cx="1219200" cy="609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0.87207</cdr:x>
      <cdr:y>0.02992</cdr:y>
    </cdr:from>
    <cdr:to>
      <cdr:x>1</cdr:x>
      <cdr:y>0.1768</cdr:y>
    </cdr:to>
    <cdr:sp macro="" textlink="">
      <cdr:nvSpPr>
        <cdr:cNvPr id="3" name="TextBox 2">
          <a:extLst xmlns:a="http://schemas.openxmlformats.org/drawingml/2006/main">
            <a:ext uri="{FF2B5EF4-FFF2-40B4-BE49-F238E27FC236}">
              <a16:creationId xmlns:a16="http://schemas.microsoft.com/office/drawing/2014/main" id="{19C9BD90-35F3-9932-DF50-920276DC3D62}"/>
            </a:ext>
          </a:extLst>
        </cdr:cNvPr>
        <cdr:cNvSpPr txBox="1"/>
      </cdr:nvSpPr>
      <cdr:spPr>
        <a:xfrm xmlns:a="http://schemas.openxmlformats.org/drawingml/2006/main">
          <a:off x="8311356" y="155242"/>
          <a:ext cx="1219200"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tx1"/>
              </a:solidFill>
            </a:rPr>
            <a:t>Laden</a:t>
          </a:r>
        </a:p>
        <a:p xmlns:a="http://schemas.openxmlformats.org/drawingml/2006/main">
          <a:r>
            <a:rPr lang="en-US" sz="1600" dirty="0">
              <a:solidFill>
                <a:schemeClr val="tx1"/>
              </a:solidFill>
            </a:rPr>
            <a:t>Empty</a:t>
          </a:r>
        </a:p>
      </cdr:txBody>
    </cdr:sp>
  </cdr:relSizeAnchor>
  <cdr:relSizeAnchor xmlns:cdr="http://schemas.openxmlformats.org/drawingml/2006/chartDrawing">
    <cdr:from>
      <cdr:x>0.96002</cdr:x>
      <cdr:y>0.0593</cdr:y>
    </cdr:from>
    <cdr:to>
      <cdr:x>0.98401</cdr:x>
      <cdr:y>0.08868</cdr:y>
    </cdr:to>
    <cdr:sp macro="" textlink="">
      <cdr:nvSpPr>
        <cdr:cNvPr id="4" name="Rectangle: Rounded Corners 3">
          <a:extLst xmlns:a="http://schemas.openxmlformats.org/drawingml/2006/main">
            <a:ext uri="{FF2B5EF4-FFF2-40B4-BE49-F238E27FC236}">
              <a16:creationId xmlns:a16="http://schemas.microsoft.com/office/drawing/2014/main" id="{955DFAC1-9683-7275-6285-F048D7FBC43E}"/>
            </a:ext>
          </a:extLst>
        </cdr:cNvPr>
        <cdr:cNvSpPr/>
      </cdr:nvSpPr>
      <cdr:spPr>
        <a:xfrm xmlns:a="http://schemas.openxmlformats.org/drawingml/2006/main">
          <a:off x="9149556" y="307642"/>
          <a:ext cx="228600" cy="152400"/>
        </a:xfrm>
        <a:prstGeom xmlns:a="http://schemas.openxmlformats.org/drawingml/2006/main" prst="roundRect">
          <a:avLst/>
        </a:prstGeom>
        <a:solidFill xmlns:a="http://schemas.openxmlformats.org/drawingml/2006/main">
          <a:schemeClr val="tx2">
            <a:lumMod val="75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0.96002</cdr:x>
      <cdr:y>0.10336</cdr:y>
    </cdr:from>
    <cdr:to>
      <cdr:x>0.98401</cdr:x>
      <cdr:y>0.13274</cdr:y>
    </cdr:to>
    <cdr:sp macro="" textlink="">
      <cdr:nvSpPr>
        <cdr:cNvPr id="5" name="Rectangle: Rounded Corners 4">
          <a:extLst xmlns:a="http://schemas.openxmlformats.org/drawingml/2006/main">
            <a:ext uri="{FF2B5EF4-FFF2-40B4-BE49-F238E27FC236}">
              <a16:creationId xmlns:a16="http://schemas.microsoft.com/office/drawing/2014/main" id="{13B21682-5DAA-9546-625E-D9694FE9128E}"/>
            </a:ext>
          </a:extLst>
        </cdr:cNvPr>
        <cdr:cNvSpPr/>
      </cdr:nvSpPr>
      <cdr:spPr>
        <a:xfrm xmlns:a="http://schemas.openxmlformats.org/drawingml/2006/main">
          <a:off x="9149556" y="536242"/>
          <a:ext cx="228600" cy="152400"/>
        </a:xfrm>
        <a:prstGeom xmlns:a="http://schemas.openxmlformats.org/drawingml/2006/main" prst="roundRect">
          <a:avLst/>
        </a:prstGeom>
        <a:solidFill xmlns:a="http://schemas.openxmlformats.org/drawingml/2006/main">
          <a:srgbClr val="FFC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drawings/drawing2.xml><?xml version="1.0" encoding="utf-8"?>
<c:userShapes xmlns:c="http://schemas.openxmlformats.org/drawingml/2006/chart">
  <cdr:relSizeAnchor xmlns:cdr="http://schemas.openxmlformats.org/drawingml/2006/chartDrawing">
    <cdr:from>
      <cdr:x>0.84921</cdr:x>
      <cdr:y>0.04288</cdr:y>
    </cdr:from>
    <cdr:to>
      <cdr:x>0.97619</cdr:x>
      <cdr:y>0.22198</cdr:y>
    </cdr:to>
    <cdr:sp macro="" textlink="">
      <cdr:nvSpPr>
        <cdr:cNvPr id="9" name="TextBox 8">
          <a:extLst xmlns:a="http://schemas.openxmlformats.org/drawingml/2006/main">
            <a:ext uri="{FF2B5EF4-FFF2-40B4-BE49-F238E27FC236}">
              <a16:creationId xmlns:a16="http://schemas.microsoft.com/office/drawing/2014/main" id="{E01DE1A8-130F-E640-7151-1588B1B302FC}"/>
            </a:ext>
          </a:extLst>
        </cdr:cNvPr>
        <cdr:cNvSpPr txBox="1"/>
      </cdr:nvSpPr>
      <cdr:spPr>
        <a:xfrm xmlns:a="http://schemas.openxmlformats.org/drawingml/2006/main">
          <a:off x="8153400" y="218917"/>
          <a:ext cx="1219201" cy="914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0.85714</cdr:x>
      <cdr:y>0.07273</cdr:y>
    </cdr:from>
    <cdr:to>
      <cdr:x>0.96825</cdr:x>
      <cdr:y>0.20706</cdr:y>
    </cdr:to>
    <cdr:sp macro="" textlink="">
      <cdr:nvSpPr>
        <cdr:cNvPr id="10" name="TextBox 9">
          <a:extLst xmlns:a="http://schemas.openxmlformats.org/drawingml/2006/main">
            <a:ext uri="{FF2B5EF4-FFF2-40B4-BE49-F238E27FC236}">
              <a16:creationId xmlns:a16="http://schemas.microsoft.com/office/drawing/2014/main" id="{81239F2A-32EE-BAE6-05F4-485FA9D47101}"/>
            </a:ext>
          </a:extLst>
        </cdr:cNvPr>
        <cdr:cNvSpPr txBox="1"/>
      </cdr:nvSpPr>
      <cdr:spPr>
        <a:xfrm xmlns:a="http://schemas.openxmlformats.org/drawingml/2006/main">
          <a:off x="8229600" y="371317"/>
          <a:ext cx="1066800" cy="685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solidFill>
                <a:schemeClr val="bg2">
                  <a:lumMod val="40000"/>
                  <a:lumOff val="60000"/>
                </a:schemeClr>
              </a:solidFill>
            </a:rPr>
            <a:t>Laden</a:t>
          </a:r>
        </a:p>
        <a:p xmlns:a="http://schemas.openxmlformats.org/drawingml/2006/main">
          <a:r>
            <a:rPr lang="en-US" sz="1600" dirty="0">
              <a:solidFill>
                <a:schemeClr val="bg2">
                  <a:lumMod val="40000"/>
                  <a:lumOff val="60000"/>
                </a:schemeClr>
              </a:solidFill>
            </a:rPr>
            <a:t>Empty</a:t>
          </a:r>
        </a:p>
      </cdr:txBody>
    </cdr:sp>
  </cdr:relSizeAnchor>
  <cdr:relSizeAnchor xmlns:cdr="http://schemas.openxmlformats.org/drawingml/2006/chartDrawing">
    <cdr:from>
      <cdr:x>0.92857</cdr:x>
      <cdr:y>0.10258</cdr:y>
    </cdr:from>
    <cdr:to>
      <cdr:x>0.95238</cdr:x>
      <cdr:y>0.13243</cdr:y>
    </cdr:to>
    <cdr:sp macro="" textlink="">
      <cdr:nvSpPr>
        <cdr:cNvPr id="11" name="Rectangle: Rounded Corners 10">
          <a:extLst xmlns:a="http://schemas.openxmlformats.org/drawingml/2006/main">
            <a:ext uri="{FF2B5EF4-FFF2-40B4-BE49-F238E27FC236}">
              <a16:creationId xmlns:a16="http://schemas.microsoft.com/office/drawing/2014/main" id="{299556FF-C46D-F72B-E55D-14F4C7DE3D78}"/>
            </a:ext>
          </a:extLst>
        </cdr:cNvPr>
        <cdr:cNvSpPr/>
      </cdr:nvSpPr>
      <cdr:spPr>
        <a:xfrm xmlns:a="http://schemas.openxmlformats.org/drawingml/2006/main">
          <a:off x="8915400" y="523717"/>
          <a:ext cx="228601" cy="152400"/>
        </a:xfrm>
        <a:prstGeom xmlns:a="http://schemas.openxmlformats.org/drawingml/2006/main" prst="roundRect">
          <a:avLst/>
        </a:prstGeom>
        <a:solidFill xmlns:a="http://schemas.openxmlformats.org/drawingml/2006/main">
          <a:schemeClr val="accent3">
            <a:lumMod val="20000"/>
            <a:lumOff val="80000"/>
          </a:schemeClr>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dirty="0"/>
        </a:p>
      </cdr:txBody>
    </cdr:sp>
  </cdr:relSizeAnchor>
  <cdr:relSizeAnchor xmlns:cdr="http://schemas.openxmlformats.org/drawingml/2006/chartDrawing">
    <cdr:from>
      <cdr:x>0.92857</cdr:x>
      <cdr:y>0.14736</cdr:y>
    </cdr:from>
    <cdr:to>
      <cdr:x>0.95238</cdr:x>
      <cdr:y>0.17721</cdr:y>
    </cdr:to>
    <cdr:sp macro="" textlink="">
      <cdr:nvSpPr>
        <cdr:cNvPr id="12" name="Rectangle: Rounded Corners 11">
          <a:extLst xmlns:a="http://schemas.openxmlformats.org/drawingml/2006/main">
            <a:ext uri="{FF2B5EF4-FFF2-40B4-BE49-F238E27FC236}">
              <a16:creationId xmlns:a16="http://schemas.microsoft.com/office/drawing/2014/main" id="{ED294A77-8BD3-EC0D-B0B4-2B52617790EE}"/>
            </a:ext>
          </a:extLst>
        </cdr:cNvPr>
        <cdr:cNvSpPr/>
      </cdr:nvSpPr>
      <cdr:spPr>
        <a:xfrm xmlns:a="http://schemas.openxmlformats.org/drawingml/2006/main">
          <a:off x="8915400" y="752317"/>
          <a:ext cx="228601" cy="152400"/>
        </a:xfrm>
        <a:prstGeom xmlns:a="http://schemas.openxmlformats.org/drawingml/2006/main" prst="roundRect">
          <a:avLst/>
        </a:prstGeom>
        <a:solidFill xmlns:a="http://schemas.openxmlformats.org/drawingml/2006/main">
          <a:srgbClr val="FFC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AutoShape 1"/>
          <p:cNvSpPr>
            <a:spLocks noChangeArrowheads="1"/>
          </p:cNvSpPr>
          <p:nvPr/>
        </p:nvSpPr>
        <p:spPr bwMode="auto">
          <a:xfrm>
            <a:off x="0" y="0"/>
            <a:ext cx="7559675" cy="10691813"/>
          </a:xfrm>
          <a:prstGeom prst="roundRect">
            <a:avLst>
              <a:gd name="adj" fmla="val 19"/>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en-US" altLang="en-US"/>
          </a:p>
        </p:txBody>
      </p:sp>
      <p:sp>
        <p:nvSpPr>
          <p:cNvPr id="12291" name="Rectangle 2"/>
          <p:cNvSpPr>
            <a:spLocks noGrp="1" noRot="1" noChangeAspect="1" noChangeArrowheads="1"/>
          </p:cNvSpPr>
          <p:nvPr>
            <p:ph type="sldImg"/>
          </p:nvPr>
        </p:nvSpPr>
        <p:spPr bwMode="auto">
          <a:xfrm>
            <a:off x="1106488" y="812800"/>
            <a:ext cx="5341937"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2051" name="Rectangle 3"/>
          <p:cNvSpPr>
            <a:spLocks noGrp="1" noChangeArrowheads="1"/>
          </p:cNvSpPr>
          <p:nvPr>
            <p:ph type="body"/>
          </p:nvPr>
        </p:nvSpPr>
        <p:spPr bwMode="auto">
          <a:xfrm>
            <a:off x="755650" y="5078413"/>
            <a:ext cx="6045200" cy="4808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
        <p:nvSpPr>
          <p:cNvPr id="2052" name="Rectangle 4"/>
          <p:cNvSpPr>
            <a:spLocks noGrp="1" noChangeArrowheads="1"/>
          </p:cNvSpPr>
          <p:nvPr>
            <p:ph type="hdr"/>
          </p:nvPr>
        </p:nvSpPr>
        <p:spPr bwMode="auto">
          <a:xfrm>
            <a:off x="0" y="0"/>
            <a:ext cx="3278188"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3" name="Rectangle 5"/>
          <p:cNvSpPr>
            <a:spLocks noGrp="1" noChangeArrowheads="1"/>
          </p:cNvSpPr>
          <p:nvPr>
            <p:ph type="dt"/>
          </p:nvPr>
        </p:nvSpPr>
        <p:spPr bwMode="auto">
          <a:xfrm>
            <a:off x="4278313" y="0"/>
            <a:ext cx="3278187" cy="5318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4" name="Rectangle 6"/>
          <p:cNvSpPr>
            <a:spLocks noGrp="1" noChangeArrowheads="1"/>
          </p:cNvSpPr>
          <p:nvPr>
            <p:ph type="ftr"/>
          </p:nvPr>
        </p:nvSpPr>
        <p:spPr bwMode="auto">
          <a:xfrm>
            <a:off x="0" y="10156825"/>
            <a:ext cx="3278188"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itchFamily="18" charset="0"/>
              </a:defRPr>
            </a:lvl1pPr>
          </a:lstStyle>
          <a:p>
            <a:pPr>
              <a:defRPr/>
            </a:pPr>
            <a:endParaRPr lang="en-US"/>
          </a:p>
        </p:txBody>
      </p:sp>
      <p:sp>
        <p:nvSpPr>
          <p:cNvPr id="2055" name="Rectangle 7"/>
          <p:cNvSpPr>
            <a:spLocks noGrp="1" noChangeArrowheads="1"/>
          </p:cNvSpPr>
          <p:nvPr>
            <p:ph type="sldNum"/>
          </p:nvPr>
        </p:nvSpPr>
        <p:spPr bwMode="auto">
          <a:xfrm>
            <a:off x="4278313" y="10156825"/>
            <a:ext cx="3278187" cy="531813"/>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lnSpc>
                <a:spcPct val="95000"/>
              </a:lnSpc>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a:solidFill>
                  <a:srgbClr val="FFFFFF"/>
                </a:solidFill>
                <a:latin typeface="Times New Roman" panose="02020603050405020304" pitchFamily="18" charset="0"/>
              </a:defRPr>
            </a:lvl1pPr>
          </a:lstStyle>
          <a:p>
            <a:fld id="{2584065B-E360-448F-B17B-AE6233546751}" type="slidenum">
              <a:rPr lang="en-US" altLang="en-US"/>
              <a:pPr/>
              <a:t>‹#›</a:t>
            </a:fld>
            <a:endParaRPr lang="en-US" altLang="en-US"/>
          </a:p>
        </p:txBody>
      </p:sp>
    </p:spTree>
    <p:extLst>
      <p:ext uri="{BB962C8B-B14F-4D97-AF65-F5344CB8AC3E}">
        <p14:creationId xmlns:p14="http://schemas.microsoft.com/office/powerpoint/2010/main" val="99410132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11F347CE-19E9-4DF0-86A7-9A045769283E}" type="slidenum">
              <a:rPr lang="en-US" altLang="en-US">
                <a:solidFill>
                  <a:srgbClr val="FFFFFF"/>
                </a:solidFill>
                <a:latin typeface="Times New Roman" panose="02020603050405020304" pitchFamily="18" charset="0"/>
              </a:rPr>
              <a:pPr eaLnBrk="1"/>
              <a:t>1</a:t>
            </a:fld>
            <a:endParaRPr lang="en-US" altLang="en-US">
              <a:solidFill>
                <a:srgbClr val="FFFFFF"/>
              </a:solidFill>
              <a:latin typeface="Times New Roman" panose="02020603050405020304" pitchFamily="18" charset="0"/>
            </a:endParaRPr>
          </a:p>
        </p:txBody>
      </p:sp>
      <p:sp>
        <p:nvSpPr>
          <p:cNvPr id="13315" name="Rectangle 1"/>
          <p:cNvSpPr>
            <a:spLocks noGrp="1" noRot="1" noChangeAspect="1" noChangeArrowheads="1" noTextEdit="1"/>
          </p:cNvSpPr>
          <p:nvPr>
            <p:ph type="sldImg"/>
          </p:nvPr>
        </p:nvSpPr>
        <p:spPr>
          <a:xfrm>
            <a:off x="1106488" y="812800"/>
            <a:ext cx="5343525" cy="4006850"/>
          </a:xfrm>
          <a:solidFill>
            <a:srgbClr val="FFFFFF"/>
          </a:solidFill>
          <a:ln>
            <a:solidFill>
              <a:srgbClr val="000000"/>
            </a:solidFill>
            <a:miter lim="800000"/>
            <a:headEnd/>
            <a:tailEnd/>
          </a:ln>
        </p:spPr>
      </p:sp>
      <p:sp>
        <p:nvSpPr>
          <p:cNvPr id="13316" name="Rectangle 2"/>
          <p:cNvSpPr>
            <a:spLocks noGrp="1" noChangeArrowheads="1"/>
          </p:cNvSpPr>
          <p:nvPr>
            <p:ph type="body" idx="1"/>
          </p:nvPr>
        </p:nvSpPr>
        <p:spPr>
          <a:xfrm>
            <a:off x="755650" y="5078413"/>
            <a:ext cx="6046788" cy="4810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544282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10</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03538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5B68D34-C9BB-4F6E-A723-8308E1343F3D}" type="slidenum">
              <a:rPr lang="en-US" altLang="en-US">
                <a:solidFill>
                  <a:srgbClr val="FFFFFF"/>
                </a:solidFill>
                <a:latin typeface="Times New Roman" panose="02020603050405020304" pitchFamily="18" charset="0"/>
              </a:rPr>
              <a:pPr eaLnBrk="1"/>
              <a:t>11</a:t>
            </a:fld>
            <a:endParaRPr lang="en-US" altLang="en-US">
              <a:solidFill>
                <a:srgbClr val="FFFFFF"/>
              </a:solidFill>
              <a:latin typeface="Times New Roman" panose="02020603050405020304" pitchFamily="18" charset="0"/>
            </a:endParaRPr>
          </a:p>
        </p:txBody>
      </p:sp>
      <p:sp>
        <p:nvSpPr>
          <p:cNvPr id="21507" name="Rectangle 2"/>
          <p:cNvSpPr>
            <a:spLocks noGrp="1" noRot="1" noChangeAspect="1" noChangeArrowheads="1" noTextEdit="1"/>
          </p:cNvSpPr>
          <p:nvPr>
            <p:ph type="sldImg"/>
          </p:nvPr>
        </p:nvSpPr>
        <p:spPr>
          <a:xfrm>
            <a:off x="1106488" y="812800"/>
            <a:ext cx="5345112" cy="4008438"/>
          </a:xfrm>
        </p:spPr>
      </p:sp>
      <p:sp>
        <p:nvSpPr>
          <p:cNvPr id="2150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0255081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12</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7353087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13</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116981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95C636E-E200-42DE-8E07-52A4C693E4E5}" type="slidenum">
              <a:rPr lang="en-US" altLang="en-US">
                <a:solidFill>
                  <a:srgbClr val="FFFFFF"/>
                </a:solidFill>
                <a:latin typeface="Times New Roman" panose="02020603050405020304" pitchFamily="18" charset="0"/>
              </a:rPr>
              <a:pPr eaLnBrk="1"/>
              <a:t>2</a:t>
            </a:fld>
            <a:endParaRPr lang="en-US" altLang="en-US">
              <a:solidFill>
                <a:srgbClr val="FFFFFF"/>
              </a:solidFill>
              <a:latin typeface="Times New Roman" panose="02020603050405020304" pitchFamily="18" charset="0"/>
            </a:endParaRPr>
          </a:p>
        </p:txBody>
      </p:sp>
      <p:sp>
        <p:nvSpPr>
          <p:cNvPr id="15363" name="Rectangle 2"/>
          <p:cNvSpPr>
            <a:spLocks noGrp="1" noRot="1" noChangeAspect="1" noChangeArrowheads="1" noTextEdit="1"/>
          </p:cNvSpPr>
          <p:nvPr>
            <p:ph type="sldImg"/>
          </p:nvPr>
        </p:nvSpPr>
        <p:spPr>
          <a:xfrm>
            <a:off x="1106488" y="812800"/>
            <a:ext cx="5345112" cy="4008438"/>
          </a:xfrm>
        </p:spPr>
      </p:sp>
      <p:sp>
        <p:nvSpPr>
          <p:cNvPr id="1536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766470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2A4A739-CC62-44B5-992C-04B5A16D1EEA}" type="slidenum">
              <a:rPr lang="en-US" altLang="en-US">
                <a:solidFill>
                  <a:srgbClr val="FFFFFF"/>
                </a:solidFill>
                <a:latin typeface="Times New Roman" panose="02020603050405020304" pitchFamily="18" charset="0"/>
              </a:rPr>
              <a:pPr eaLnBrk="1"/>
              <a:t>3</a:t>
            </a:fld>
            <a:endParaRPr lang="en-US" altLang="en-US">
              <a:solidFill>
                <a:srgbClr val="FFFFFF"/>
              </a:solidFill>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xfrm>
            <a:off x="1106488" y="812800"/>
            <a:ext cx="5345112" cy="4008438"/>
          </a:xfrm>
        </p:spPr>
      </p:sp>
      <p:sp>
        <p:nvSpPr>
          <p:cNvPr id="14340"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dirty="0"/>
              <a:t>Comparing</a:t>
            </a:r>
            <a:r>
              <a:rPr lang="en-US" altLang="en-US" baseline="0" dirty="0"/>
              <a:t> the last 5 years tonnage, Q4 of 2017 and Q1 of 2018 had the highest volumes. </a:t>
            </a:r>
            <a:endParaRPr lang="en-US" altLang="en-US" dirty="0"/>
          </a:p>
        </p:txBody>
      </p:sp>
    </p:spTree>
    <p:extLst>
      <p:ext uri="{BB962C8B-B14F-4D97-AF65-F5344CB8AC3E}">
        <p14:creationId xmlns:p14="http://schemas.microsoft.com/office/powerpoint/2010/main" val="41401076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FC074834-CA19-4DDC-8F9F-A270DEAA3EBD}" type="slidenum">
              <a:rPr lang="en-US" altLang="en-US">
                <a:solidFill>
                  <a:srgbClr val="FFFFFF"/>
                </a:solidFill>
                <a:latin typeface="Times New Roman" panose="02020603050405020304" pitchFamily="18" charset="0"/>
              </a:rPr>
              <a:pPr eaLnBrk="1"/>
              <a:t>4</a:t>
            </a:fld>
            <a:endParaRPr lang="en-US" altLang="en-US">
              <a:solidFill>
                <a:srgbClr val="FFFFFF"/>
              </a:solidFill>
              <a:latin typeface="Times New Roman" panose="02020603050405020304" pitchFamily="18" charset="0"/>
            </a:endParaRPr>
          </a:p>
        </p:txBody>
      </p:sp>
      <p:sp>
        <p:nvSpPr>
          <p:cNvPr id="17411" name="Rectangle 2"/>
          <p:cNvSpPr>
            <a:spLocks noGrp="1" noRot="1" noChangeAspect="1" noChangeArrowheads="1" noTextEdit="1"/>
          </p:cNvSpPr>
          <p:nvPr>
            <p:ph type="sldImg"/>
          </p:nvPr>
        </p:nvSpPr>
        <p:spPr>
          <a:xfrm>
            <a:off x="1106488" y="812800"/>
            <a:ext cx="5345112" cy="4008438"/>
          </a:xfrm>
        </p:spPr>
      </p:sp>
      <p:sp>
        <p:nvSpPr>
          <p:cNvPr id="17412"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847987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6790DF0A-A6A2-4F8A-B6EC-930EFD3A883C}" type="slidenum">
              <a:rPr lang="en-US" altLang="en-US">
                <a:solidFill>
                  <a:srgbClr val="FFFFFF"/>
                </a:solidFill>
                <a:latin typeface="Times New Roman" panose="02020603050405020304" pitchFamily="18" charset="0"/>
              </a:rPr>
              <a:pPr eaLnBrk="1"/>
              <a:t>5</a:t>
            </a:fld>
            <a:endParaRPr lang="en-US" altLang="en-US">
              <a:solidFill>
                <a:srgbClr val="FFFFFF"/>
              </a:solidFill>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xfrm>
            <a:off x="1106488" y="812800"/>
            <a:ext cx="5345112" cy="4008438"/>
          </a:xfrm>
        </p:spPr>
      </p:sp>
      <p:sp>
        <p:nvSpPr>
          <p:cNvPr id="1638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39011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5F1F4472-263A-48E1-A800-BC01AC152BB0}" type="slidenum">
              <a:rPr lang="en-US" altLang="en-US">
                <a:solidFill>
                  <a:srgbClr val="FFFFFF"/>
                </a:solidFill>
                <a:latin typeface="Times New Roman" panose="02020603050405020304" pitchFamily="18" charset="0"/>
              </a:rPr>
              <a:pPr eaLnBrk="1"/>
              <a:t>6</a:t>
            </a:fld>
            <a:endParaRPr lang="en-US" altLang="en-US">
              <a:solidFill>
                <a:srgbClr val="FFFFFF"/>
              </a:solidFill>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xfrm>
            <a:off x="1106488" y="812800"/>
            <a:ext cx="5345112" cy="4008438"/>
          </a:xfrm>
        </p:spPr>
      </p:sp>
      <p:sp>
        <p:nvSpPr>
          <p:cNvPr id="18436"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1009243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A21F181D-B137-41DD-9DE7-8C63641F0906}" type="slidenum">
              <a:rPr lang="en-US" altLang="en-US">
                <a:solidFill>
                  <a:srgbClr val="FFFFFF"/>
                </a:solidFill>
                <a:latin typeface="Times New Roman" panose="02020603050405020304" pitchFamily="18" charset="0"/>
              </a:rPr>
              <a:pPr eaLnBrk="1"/>
              <a:t>7</a:t>
            </a:fld>
            <a:endParaRPr lang="en-US" altLang="en-US">
              <a:solidFill>
                <a:srgbClr val="FFFFFF"/>
              </a:solidFill>
              <a:latin typeface="Times New Roman" panose="02020603050405020304" pitchFamily="18" charset="0"/>
            </a:endParaRPr>
          </a:p>
        </p:txBody>
      </p:sp>
      <p:sp>
        <p:nvSpPr>
          <p:cNvPr id="19459"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p:spPr>
      </p:sp>
      <p:sp>
        <p:nvSpPr>
          <p:cNvPr id="19460" name="Rectangle 2"/>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p>
        </p:txBody>
      </p:sp>
    </p:spTree>
    <p:extLst>
      <p:ext uri="{BB962C8B-B14F-4D97-AF65-F5344CB8AC3E}">
        <p14:creationId xmlns:p14="http://schemas.microsoft.com/office/powerpoint/2010/main" val="21224343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75E7A322-457D-4333-99DE-26B941BA8ED2}" type="slidenum">
              <a:rPr lang="en-US" altLang="en-US">
                <a:solidFill>
                  <a:srgbClr val="FFFFFF"/>
                </a:solidFill>
                <a:latin typeface="Times New Roman" panose="02020603050405020304" pitchFamily="18" charset="0"/>
              </a:rPr>
              <a:pPr eaLnBrk="1"/>
              <a:t>8</a:t>
            </a:fld>
            <a:endParaRPr lang="en-US" altLang="en-US">
              <a:solidFill>
                <a:srgbClr val="FFFFFF"/>
              </a:solidFill>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xfrm>
            <a:off x="1106488" y="812800"/>
            <a:ext cx="5345112" cy="4008438"/>
          </a:xfrm>
        </p:spPr>
      </p:sp>
      <p:sp>
        <p:nvSpPr>
          <p:cNvPr id="26628"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3468707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eaLnBrk="1"/>
            <a:fld id="{0BBB1AE2-F0CB-45AD-97EF-9BA6D55D828F}" type="slidenum">
              <a:rPr lang="en-US" altLang="en-US">
                <a:solidFill>
                  <a:srgbClr val="FFFFFF"/>
                </a:solidFill>
                <a:latin typeface="Times New Roman" panose="02020603050405020304" pitchFamily="18" charset="0"/>
              </a:rPr>
              <a:pPr eaLnBrk="1"/>
              <a:t>9</a:t>
            </a:fld>
            <a:endParaRPr lang="en-US" altLang="en-US">
              <a:solidFill>
                <a:srgbClr val="FFFFFF"/>
              </a:solidFill>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xfrm>
            <a:off x="1106488" y="812800"/>
            <a:ext cx="5345112" cy="4008438"/>
          </a:xfrm>
        </p:spPr>
      </p:sp>
      <p:sp>
        <p:nvSpPr>
          <p:cNvPr id="20484" name="Rectangle 3"/>
          <p:cNvSpPr>
            <a:spLocks noGrp="1" noChangeArrowheads="1"/>
          </p:cNvSpPr>
          <p:nvPr>
            <p:ph type="body" idx="1"/>
          </p:nvPr>
        </p:nvSpPr>
        <p:spPr>
          <a:xfrm>
            <a:off x="755650" y="5078413"/>
            <a:ext cx="6048375" cy="4811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p>
        </p:txBody>
      </p:sp>
    </p:spTree>
    <p:extLst>
      <p:ext uri="{BB962C8B-B14F-4D97-AF65-F5344CB8AC3E}">
        <p14:creationId xmlns:p14="http://schemas.microsoft.com/office/powerpoint/2010/main" val="4995982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778963" y="1289632"/>
            <a:ext cx="5308021" cy="550474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88037" y="587975"/>
            <a:ext cx="6785144" cy="3443853"/>
          </a:xfrm>
        </p:spPr>
        <p:txBody>
          <a:bodyPr anchor="b">
            <a:normAutofit/>
          </a:bodyPr>
          <a:lstStyle>
            <a:lvl1pPr algn="l">
              <a:defRPr sz="4850">
                <a:effectLst/>
              </a:defRPr>
            </a:lvl1pPr>
          </a:lstStyle>
          <a:p>
            <a:r>
              <a:rPr lang="en-US"/>
              <a:t>Click to edit Master title style</a:t>
            </a:r>
            <a:endParaRPr lang="en-US" dirty="0"/>
          </a:p>
        </p:txBody>
      </p:sp>
      <p:sp>
        <p:nvSpPr>
          <p:cNvPr id="3" name="Subtitle 2"/>
          <p:cNvSpPr>
            <a:spLocks noGrp="1"/>
          </p:cNvSpPr>
          <p:nvPr>
            <p:ph type="subTitle" idx="1"/>
          </p:nvPr>
        </p:nvSpPr>
        <p:spPr>
          <a:xfrm>
            <a:off x="588036" y="4237153"/>
            <a:ext cx="5461717" cy="2109242"/>
          </a:xfrm>
        </p:spPr>
        <p:txBody>
          <a:bodyPr anchor="t">
            <a:normAutofit/>
          </a:bodyPr>
          <a:lstStyle>
            <a:lvl1pPr marL="0" indent="0" algn="l">
              <a:buNone/>
              <a:defRPr sz="2205">
                <a:solidFill>
                  <a:schemeClr val="bg2">
                    <a:lumMod val="75000"/>
                  </a:schemeClr>
                </a:solidFill>
              </a:defRPr>
            </a:lvl1pPr>
            <a:lvl2pPr marL="503972" indent="0" algn="ctr">
              <a:buNone/>
              <a:defRPr>
                <a:solidFill>
                  <a:schemeClr val="tx1">
                    <a:tint val="75000"/>
                  </a:schemeClr>
                </a:solidFill>
              </a:defRPr>
            </a:lvl2pPr>
            <a:lvl3pPr marL="1007943" indent="0" algn="ctr">
              <a:buNone/>
              <a:defRPr>
                <a:solidFill>
                  <a:schemeClr val="tx1">
                    <a:tint val="75000"/>
                  </a:schemeClr>
                </a:solidFill>
              </a:defRPr>
            </a:lvl3pPr>
            <a:lvl4pPr marL="1511915" indent="0" algn="ctr">
              <a:buNone/>
              <a:defRPr>
                <a:solidFill>
                  <a:schemeClr val="tx1">
                    <a:tint val="75000"/>
                  </a:schemeClr>
                </a:solidFill>
              </a:defRPr>
            </a:lvl4pPr>
            <a:lvl5pPr marL="2015886" indent="0" algn="ctr">
              <a:buNone/>
              <a:defRPr>
                <a:solidFill>
                  <a:schemeClr val="tx1">
                    <a:tint val="75000"/>
                  </a:schemeClr>
                </a:solidFill>
              </a:defRPr>
            </a:lvl5pPr>
            <a:lvl6pPr marL="2519858" indent="0" algn="ctr">
              <a:buNone/>
              <a:defRPr>
                <a:solidFill>
                  <a:schemeClr val="tx1">
                    <a:tint val="75000"/>
                  </a:schemeClr>
                </a:solidFill>
              </a:defRPr>
            </a:lvl6pPr>
            <a:lvl7pPr marL="3023829" indent="0" algn="ctr">
              <a:buNone/>
              <a:defRPr>
                <a:solidFill>
                  <a:schemeClr val="tx1">
                    <a:tint val="75000"/>
                  </a:schemeClr>
                </a:solidFill>
              </a:defRPr>
            </a:lvl7pPr>
            <a:lvl8pPr marL="3527801" indent="0" algn="ctr">
              <a:buNone/>
              <a:defRPr>
                <a:solidFill>
                  <a:schemeClr val="tx1">
                    <a:tint val="75000"/>
                  </a:schemeClr>
                </a:solidFill>
              </a:defRPr>
            </a:lvl8pPr>
            <a:lvl9pPr marL="4031772"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8D1B888-D8CC-4BA1-8B86-0553F74F646A}" type="slidenum">
              <a:rPr lang="en-US" altLang="en-US" smtClean="0"/>
              <a:pPr/>
              <a:t>‹#›</a:t>
            </a:fld>
            <a:endParaRPr lang="en-US" altLang="en-US"/>
          </a:p>
        </p:txBody>
      </p:sp>
    </p:spTree>
    <p:extLst>
      <p:ext uri="{BB962C8B-B14F-4D97-AF65-F5344CB8AC3E}">
        <p14:creationId xmlns:p14="http://schemas.microsoft.com/office/powerpoint/2010/main" val="2052229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88037" y="587975"/>
            <a:ext cx="8904552" cy="3443852"/>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9" name="Text Placeholder 9"/>
          <p:cNvSpPr>
            <a:spLocks noGrp="1"/>
          </p:cNvSpPr>
          <p:nvPr>
            <p:ph type="body" sz="quarter" idx="14"/>
          </p:nvPr>
        </p:nvSpPr>
        <p:spPr>
          <a:xfrm>
            <a:off x="840054" y="4237152"/>
            <a:ext cx="8027163" cy="503978"/>
          </a:xfrm>
        </p:spPr>
        <p:txBody>
          <a:bodyPr anchor="t">
            <a:normAutofit/>
          </a:bodyPr>
          <a:lstStyle>
            <a:lvl1pPr marL="0" indent="0">
              <a:buFontTx/>
              <a:buNone/>
              <a:defRPr sz="1764"/>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338215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904552" cy="3191863"/>
          </a:xfrm>
        </p:spPr>
        <p:txBody>
          <a:bodyPr anchor="ctr">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4535805"/>
            <a:ext cx="7037423" cy="2099910"/>
          </a:xfrm>
        </p:spPr>
        <p:txBody>
          <a:bodyPr anchor="ctr">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3033093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9"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76074" y="3779838"/>
            <a:ext cx="7058275" cy="531977"/>
          </a:xfrm>
        </p:spPr>
        <p:txBody>
          <a:bodyPr anchor="ctr"/>
          <a:lstStyle>
            <a:lvl1pPr marL="0" indent="0">
              <a:buFontTx/>
              <a:buNone/>
              <a:defRPr/>
            </a:lvl1pPr>
            <a:lvl2pPr marL="503972" indent="0">
              <a:buFontTx/>
              <a:buNone/>
              <a:defRPr/>
            </a:lvl2pPr>
            <a:lvl3pPr marL="1007943" indent="0">
              <a:buFontTx/>
              <a:buNone/>
              <a:defRPr/>
            </a:lvl3pPr>
            <a:lvl4pPr marL="1511915" indent="0">
              <a:buFontTx/>
              <a:buNone/>
              <a:defRPr/>
            </a:lvl4pPr>
            <a:lvl5pPr marL="2015886" indent="0">
              <a:buFontTx/>
              <a:buNone/>
              <a:defRPr/>
            </a:lvl5pPr>
          </a:lstStyle>
          <a:p>
            <a:pPr lvl="0"/>
            <a:r>
              <a:rPr lang="en-US"/>
              <a:t>Click to edit Master text styles</a:t>
            </a:r>
          </a:p>
        </p:txBody>
      </p:sp>
      <p:sp>
        <p:nvSpPr>
          <p:cNvPr id="3" name="Text Placeholder 2"/>
          <p:cNvSpPr>
            <a:spLocks noGrp="1"/>
          </p:cNvSpPr>
          <p:nvPr>
            <p:ph type="body" idx="1"/>
          </p:nvPr>
        </p:nvSpPr>
        <p:spPr>
          <a:xfrm>
            <a:off x="588037" y="4741133"/>
            <a:ext cx="7036110" cy="1894582"/>
          </a:xfrm>
        </p:spPr>
        <p:txBody>
          <a:bodyPr anchor="ctr">
            <a:normAutofit/>
          </a:bodyPr>
          <a:lstStyle>
            <a:lvl1pPr marL="0" indent="0" algn="l">
              <a:buNone/>
              <a:defRPr sz="2205">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842645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88037" y="3779838"/>
            <a:ext cx="7036110" cy="1871069"/>
          </a:xfrm>
        </p:spPr>
        <p:txBody>
          <a:bodyPr anchor="b">
            <a:normAutofit/>
          </a:bodyPr>
          <a:lstStyle>
            <a:lvl1pPr algn="l">
              <a:defRPr sz="3086" b="0" cap="all"/>
            </a:lvl1pPr>
          </a:lstStyle>
          <a:p>
            <a:r>
              <a:rPr lang="en-US"/>
              <a:t>Click to edit Master title style</a:t>
            </a:r>
            <a:endParaRPr lang="en-US" dirty="0"/>
          </a:p>
        </p:txBody>
      </p:sp>
      <p:sp>
        <p:nvSpPr>
          <p:cNvPr id="3" name="Text Placeholder 2"/>
          <p:cNvSpPr>
            <a:spLocks noGrp="1"/>
          </p:cNvSpPr>
          <p:nvPr>
            <p:ph type="body" idx="1"/>
          </p:nvPr>
        </p:nvSpPr>
        <p:spPr>
          <a:xfrm>
            <a:off x="588036" y="5658160"/>
            <a:ext cx="7037423" cy="977554"/>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10942259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43993" y="587975"/>
            <a:ext cx="7562438" cy="3191863"/>
          </a:xfrm>
        </p:spPr>
        <p:txBody>
          <a:bodyPr anchor="ctr">
            <a:normAutofit/>
          </a:bodyPr>
          <a:lstStyle>
            <a:lvl1pPr algn="l">
              <a:defRPr sz="3086"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88037" y="4283816"/>
            <a:ext cx="7036110" cy="1157283"/>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459766"/>
            <a:ext cx="7036109" cy="1175949"/>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
        <p:nvSpPr>
          <p:cNvPr id="14" name="TextBox 13"/>
          <p:cNvSpPr txBox="1"/>
          <p:nvPr/>
        </p:nvSpPr>
        <p:spPr>
          <a:xfrm>
            <a:off x="252016" y="783331"/>
            <a:ext cx="504162" cy="644607"/>
          </a:xfrm>
          <a:prstGeom prst="rect">
            <a:avLst/>
          </a:prstGeom>
        </p:spPr>
        <p:txBody>
          <a:bodyPr vert="horz" lIns="100796" tIns="50398" rIns="100796" bIns="50398" rtlCol="0" anchor="ctr">
            <a:noAutofit/>
          </a:bodyPr>
          <a:lstStyle/>
          <a:p>
            <a:pPr lvl="0"/>
            <a:r>
              <a:rPr lang="en-US" sz="8818" dirty="0">
                <a:solidFill>
                  <a:schemeClr val="tx1"/>
                </a:solidFill>
                <a:effectLst/>
              </a:rPr>
              <a:t>“</a:t>
            </a:r>
          </a:p>
        </p:txBody>
      </p:sp>
      <p:sp>
        <p:nvSpPr>
          <p:cNvPr id="15" name="TextBox 14"/>
          <p:cNvSpPr txBox="1"/>
          <p:nvPr/>
        </p:nvSpPr>
        <p:spPr>
          <a:xfrm>
            <a:off x="8484527" y="3051870"/>
            <a:ext cx="504162" cy="644607"/>
          </a:xfrm>
          <a:prstGeom prst="rect">
            <a:avLst/>
          </a:prstGeom>
        </p:spPr>
        <p:txBody>
          <a:bodyPr vert="horz" lIns="100796" tIns="50398" rIns="100796" bIns="50398" rtlCol="0" anchor="ctr">
            <a:noAutofit/>
          </a:bodyPr>
          <a:lstStyle/>
          <a:p>
            <a:pPr lvl="0" algn="r"/>
            <a:r>
              <a:rPr lang="en-US" sz="8818" dirty="0">
                <a:solidFill>
                  <a:schemeClr val="tx1"/>
                </a:solidFill>
                <a:effectLst/>
              </a:rPr>
              <a:t>”</a:t>
            </a:r>
          </a:p>
        </p:txBody>
      </p:sp>
    </p:spTree>
    <p:extLst>
      <p:ext uri="{BB962C8B-B14F-4D97-AF65-F5344CB8AC3E}">
        <p14:creationId xmlns:p14="http://schemas.microsoft.com/office/powerpoint/2010/main" val="1223114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88037" y="587975"/>
            <a:ext cx="8296515" cy="3191863"/>
          </a:xfrm>
        </p:spPr>
        <p:txBody>
          <a:bodyPr vert="horz" lIns="91440" tIns="45720" rIns="91440" bIns="45720" rtlCol="0" anchor="ctr">
            <a:normAutofit/>
          </a:bodyPr>
          <a:lstStyle>
            <a:lvl1pPr>
              <a:defRPr lang="en-US" sz="3086"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88037" y="4330481"/>
            <a:ext cx="7036110" cy="923960"/>
          </a:xfrm>
        </p:spPr>
        <p:txBody>
          <a:bodyPr vert="horz" lIns="91440" tIns="45720" rIns="91440" bIns="45720" rtlCol="0" anchor="b">
            <a:normAutofit/>
          </a:bodyPr>
          <a:lstStyle>
            <a:lvl1pPr>
              <a:buNone/>
              <a:defRPr lang="en-US" sz="2205"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88036" y="5254443"/>
            <a:ext cx="7036109" cy="1381272"/>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E5084CC-FCD1-4C5A-AB8F-2246CB61D4BD}" type="slidenum">
              <a:rPr lang="en-US" altLang="en-US" smtClean="0"/>
              <a:pPr/>
              <a:t>‹#›</a:t>
            </a:fld>
            <a:endParaRPr lang="en-US" altLang="en-US"/>
          </a:p>
        </p:txBody>
      </p:sp>
    </p:spTree>
    <p:extLst>
      <p:ext uri="{BB962C8B-B14F-4D97-AF65-F5344CB8AC3E}">
        <p14:creationId xmlns:p14="http://schemas.microsoft.com/office/powerpoint/2010/main" val="7706672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lgn="l">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7" y="587976"/>
            <a:ext cx="7226286" cy="4153158"/>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20ADA0A-D287-4C6A-B0AC-6CBB74D45C56}" type="slidenum">
              <a:rPr lang="en-US" altLang="en-US" smtClean="0"/>
              <a:pPr/>
              <a:t>‹#›</a:t>
            </a:fld>
            <a:endParaRPr lang="en-US" altLang="en-US"/>
          </a:p>
        </p:txBody>
      </p:sp>
    </p:spTree>
    <p:extLst>
      <p:ext uri="{BB962C8B-B14F-4D97-AF65-F5344CB8AC3E}">
        <p14:creationId xmlns:p14="http://schemas.microsoft.com/office/powerpoint/2010/main" val="3881344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7" y="587975"/>
            <a:ext cx="2253582" cy="4871791"/>
          </a:xfrm>
        </p:spPr>
        <p:txBody>
          <a:bodyPr vert="eaVert">
            <a:normAutofit/>
          </a:bodyPr>
          <a:lstStyle>
            <a:lvl1pPr>
              <a:defRPr sz="3086"/>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88036" y="587975"/>
            <a:ext cx="6449232" cy="60477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1D434509-BC07-41CF-A59E-A0395381777F}" type="slidenum">
              <a:rPr lang="en-US" altLang="en-US" smtClean="0"/>
              <a:pPr/>
              <a:t>‹#›</a:t>
            </a:fld>
            <a:endParaRPr lang="en-US" altLang="en-US"/>
          </a:p>
        </p:txBody>
      </p:sp>
    </p:spTree>
    <p:extLst>
      <p:ext uri="{BB962C8B-B14F-4D97-AF65-F5344CB8AC3E}">
        <p14:creationId xmlns:p14="http://schemas.microsoft.com/office/powerpoint/2010/main" val="38677102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Table Placeholder 2"/>
          <p:cNvSpPr>
            <a:spLocks noGrp="1"/>
          </p:cNvSpPr>
          <p:nvPr>
            <p:ph type="tbl" idx="1"/>
          </p:nvPr>
        </p:nvSpPr>
        <p:spPr>
          <a:xfrm>
            <a:off x="503238" y="2160588"/>
            <a:ext cx="9067800" cy="4595812"/>
          </a:xfrm>
        </p:spPr>
        <p:txBody>
          <a:bodyPr/>
          <a:lstStyle/>
          <a:p>
            <a:pPr lvl="0"/>
            <a:endParaRPr lang="en-US" noProof="0"/>
          </a:p>
        </p:txBody>
      </p:sp>
      <p:sp>
        <p:nvSpPr>
          <p:cNvPr id="4" name="Rectangle 3"/>
          <p:cNvSpPr>
            <a:spLocks noGrp="1" noChangeArrowheads="1"/>
          </p:cNvSpPr>
          <p:nvPr>
            <p:ph type="dt" idx="10"/>
          </p:nvPr>
        </p:nvSpPr>
        <p:spPr>
          <a:ln/>
        </p:spPr>
        <p:txBody>
          <a:bodyPr/>
          <a:lstStyle>
            <a:lvl1pPr>
              <a:defRPr/>
            </a:lvl1pPr>
          </a:lstStyle>
          <a:p>
            <a:pPr>
              <a:defRPr/>
            </a:pPr>
            <a:endParaRPr lang="en-US"/>
          </a:p>
        </p:txBody>
      </p:sp>
      <p:sp>
        <p:nvSpPr>
          <p:cNvPr id="5" name="Rectangle 4"/>
          <p:cNvSpPr>
            <a:spLocks noGrp="1" noChangeArrowheads="1"/>
          </p:cNvSpPr>
          <p:nvPr>
            <p:ph type="ftr" idx="11"/>
          </p:nvPr>
        </p:nvSpPr>
        <p:spPr>
          <a:ln/>
        </p:spPr>
        <p:txBody>
          <a:bodyPr/>
          <a:lstStyle>
            <a:lvl1pPr>
              <a:defRPr/>
            </a:lvl1pPr>
          </a:lstStyle>
          <a:p>
            <a:pPr>
              <a:defRPr/>
            </a:pPr>
            <a:endParaRPr lang="en-US"/>
          </a:p>
        </p:txBody>
      </p:sp>
      <p:sp>
        <p:nvSpPr>
          <p:cNvPr id="6" name="Rectangle 5"/>
          <p:cNvSpPr>
            <a:spLocks noGrp="1" noChangeArrowheads="1"/>
          </p:cNvSpPr>
          <p:nvPr>
            <p:ph type="sldNum" idx="12"/>
          </p:nvPr>
        </p:nvSpPr>
        <p:spPr>
          <a:ln/>
        </p:spPr>
        <p:txBody>
          <a:bodyPr/>
          <a:lstStyle>
            <a:lvl1pPr>
              <a:defRPr/>
            </a:lvl1pPr>
          </a:lstStyle>
          <a:p>
            <a:fld id="{456AA387-D150-4598-8C18-FF28C3C1C3B2}" type="slidenum">
              <a:rPr lang="en-US" altLang="en-US"/>
              <a:pPr/>
              <a:t>‹#›</a:t>
            </a:fld>
            <a:endParaRPr lang="en-US" altLang="en-US"/>
          </a:p>
        </p:txBody>
      </p:sp>
    </p:spTree>
    <p:extLst>
      <p:ext uri="{BB962C8B-B14F-4D97-AF65-F5344CB8AC3E}">
        <p14:creationId xmlns:p14="http://schemas.microsoft.com/office/powerpoint/2010/main" val="42813023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03238" y="301625"/>
            <a:ext cx="9067800" cy="1258888"/>
          </a:xfrm>
        </p:spPr>
        <p:txBody>
          <a:bodyPr/>
          <a:lstStyle/>
          <a:p>
            <a:r>
              <a:rPr lang="en-US"/>
              <a:t>Click to edit Master title style</a:t>
            </a:r>
          </a:p>
        </p:txBody>
      </p:sp>
      <p:sp>
        <p:nvSpPr>
          <p:cNvPr id="3" name="Content Placeholder 2"/>
          <p:cNvSpPr>
            <a:spLocks noGrp="1"/>
          </p:cNvSpPr>
          <p:nvPr>
            <p:ph sz="half" idx="1"/>
          </p:nvPr>
        </p:nvSpPr>
        <p:spPr>
          <a:xfrm>
            <a:off x="503238" y="2160588"/>
            <a:ext cx="4457700" cy="45958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5113338" y="2160588"/>
            <a:ext cx="4457700" cy="22209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113338" y="4533900"/>
            <a:ext cx="4457700" cy="2222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3"/>
          <p:cNvSpPr>
            <a:spLocks noGrp="1" noChangeArrowheads="1"/>
          </p:cNvSpPr>
          <p:nvPr>
            <p:ph type="dt" idx="10"/>
          </p:nvPr>
        </p:nvSpPr>
        <p:spPr>
          <a:ln/>
        </p:spPr>
        <p:txBody>
          <a:bodyPr/>
          <a:lstStyle>
            <a:lvl1pPr>
              <a:defRPr/>
            </a:lvl1pPr>
          </a:lstStyle>
          <a:p>
            <a:pPr>
              <a:defRPr/>
            </a:pPr>
            <a:endParaRPr lang="en-US"/>
          </a:p>
        </p:txBody>
      </p:sp>
      <p:sp>
        <p:nvSpPr>
          <p:cNvPr id="7" name="Rectangle 4"/>
          <p:cNvSpPr>
            <a:spLocks noGrp="1" noChangeArrowheads="1"/>
          </p:cNvSpPr>
          <p:nvPr>
            <p:ph type="ftr" idx="11"/>
          </p:nvPr>
        </p:nvSpPr>
        <p:spPr>
          <a:ln/>
        </p:spPr>
        <p:txBody>
          <a:bodyPr/>
          <a:lstStyle>
            <a:lvl1pPr>
              <a:defRPr/>
            </a:lvl1pPr>
          </a:lstStyle>
          <a:p>
            <a:pPr>
              <a:defRPr/>
            </a:pPr>
            <a:endParaRPr lang="en-US"/>
          </a:p>
        </p:txBody>
      </p:sp>
      <p:sp>
        <p:nvSpPr>
          <p:cNvPr id="8" name="Rectangle 5"/>
          <p:cNvSpPr>
            <a:spLocks noGrp="1" noChangeArrowheads="1"/>
          </p:cNvSpPr>
          <p:nvPr>
            <p:ph type="sldNum" idx="12"/>
          </p:nvPr>
        </p:nvSpPr>
        <p:spPr>
          <a:ln/>
        </p:spPr>
        <p:txBody>
          <a:bodyPr/>
          <a:lstStyle>
            <a:lvl1pPr>
              <a:defRPr/>
            </a:lvl1pPr>
          </a:lstStyle>
          <a:p>
            <a:fld id="{2322A964-75DD-4015-9861-6416FD783418}" type="slidenum">
              <a:rPr lang="en-US" altLang="en-US"/>
              <a:pPr/>
              <a:t>‹#›</a:t>
            </a:fld>
            <a:endParaRPr lang="en-US" altLang="en-US"/>
          </a:p>
        </p:txBody>
      </p:sp>
    </p:spTree>
    <p:extLst>
      <p:ext uri="{BB962C8B-B14F-4D97-AF65-F5344CB8AC3E}">
        <p14:creationId xmlns:p14="http://schemas.microsoft.com/office/powerpoint/2010/main" val="112392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lstStyle/>
          <a:p>
            <a:r>
              <a:rPr lang="en-US"/>
              <a:t>Click to edit Master title style</a:t>
            </a:r>
            <a:endParaRPr lang="en-US" dirty="0"/>
          </a:p>
        </p:txBody>
      </p:sp>
      <p:sp>
        <p:nvSpPr>
          <p:cNvPr id="3" name="Content Placeholder 2"/>
          <p:cNvSpPr>
            <a:spLocks noGrp="1"/>
          </p:cNvSpPr>
          <p:nvPr>
            <p:ph idx="1"/>
          </p:nvPr>
        </p:nvSpPr>
        <p:spPr>
          <a:xfrm>
            <a:off x="588037" y="587975"/>
            <a:ext cx="7226286" cy="4153158"/>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E11AED4-72DA-4DB5-992A-6853E6742B8A}" type="slidenum">
              <a:rPr lang="en-US" altLang="en-US" smtClean="0"/>
              <a:pPr/>
              <a:t>‹#›</a:t>
            </a:fld>
            <a:endParaRPr lang="en-US" altLang="en-US"/>
          </a:p>
        </p:txBody>
      </p:sp>
    </p:spTree>
    <p:extLst>
      <p:ext uri="{BB962C8B-B14F-4D97-AF65-F5344CB8AC3E}">
        <p14:creationId xmlns:p14="http://schemas.microsoft.com/office/powerpoint/2010/main" val="2262864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88037" y="2183905"/>
            <a:ext cx="7058276" cy="2557224"/>
          </a:xfrm>
        </p:spPr>
        <p:txBody>
          <a:bodyPr anchor="b">
            <a:normAutofit/>
          </a:bodyPr>
          <a:lstStyle>
            <a:lvl1pPr algn="l">
              <a:defRPr sz="3527" b="0" cap="all"/>
            </a:lvl1pPr>
          </a:lstStyle>
          <a:p>
            <a:r>
              <a:rPr lang="en-US"/>
              <a:t>Click to edit Master title style</a:t>
            </a:r>
            <a:endParaRPr lang="en-US" dirty="0"/>
          </a:p>
        </p:txBody>
      </p:sp>
      <p:sp>
        <p:nvSpPr>
          <p:cNvPr id="3" name="Text Placeholder 2"/>
          <p:cNvSpPr>
            <a:spLocks noGrp="1"/>
          </p:cNvSpPr>
          <p:nvPr>
            <p:ph type="body" idx="1"/>
          </p:nvPr>
        </p:nvSpPr>
        <p:spPr>
          <a:xfrm>
            <a:off x="588037" y="4946454"/>
            <a:ext cx="7058275" cy="1689261"/>
          </a:xfrm>
        </p:spPr>
        <p:txBody>
          <a:bodyPr anchor="t">
            <a:normAutofit/>
          </a:bodyPr>
          <a:lstStyle>
            <a:lvl1pPr marL="0" indent="0" algn="l">
              <a:buNone/>
              <a:defRPr sz="1984">
                <a:solidFill>
                  <a:schemeClr val="bg2">
                    <a:lumMod val="75000"/>
                  </a:schemeClr>
                </a:solidFill>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2F3AE957-057F-4877-BD65-587F9F8B18E2}" type="slidenum">
              <a:rPr lang="en-US" altLang="en-US" smtClean="0"/>
              <a:pPr/>
              <a:t>‹#›</a:t>
            </a:fld>
            <a:endParaRPr lang="en-US" altLang="en-US"/>
          </a:p>
        </p:txBody>
      </p:sp>
    </p:spTree>
    <p:extLst>
      <p:ext uri="{BB962C8B-B14F-4D97-AF65-F5344CB8AC3E}">
        <p14:creationId xmlns:p14="http://schemas.microsoft.com/office/powerpoint/2010/main" val="163552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11" name="Content Placeholder 3"/>
          <p:cNvSpPr>
            <a:spLocks noGrp="1"/>
          </p:cNvSpPr>
          <p:nvPr>
            <p:ph sz="half" idx="13"/>
          </p:nvPr>
        </p:nvSpPr>
        <p:spPr>
          <a:xfrm>
            <a:off x="588037" y="587975"/>
            <a:ext cx="4354564" cy="415315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5139930" y="587975"/>
            <a:ext cx="4352658" cy="4143822"/>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92D9D39-5B48-41C1-AE58-B09E053A1F44}" type="slidenum">
              <a:rPr lang="en-US" altLang="en-US" smtClean="0"/>
              <a:pPr/>
              <a:t>‹#›</a:t>
            </a:fld>
            <a:endParaRPr lang="en-US" altLang="en-US"/>
          </a:p>
        </p:txBody>
      </p:sp>
    </p:spTree>
    <p:extLst>
      <p:ext uri="{BB962C8B-B14F-4D97-AF65-F5344CB8AC3E}">
        <p14:creationId xmlns:p14="http://schemas.microsoft.com/office/powerpoint/2010/main" val="267880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Text Placeholder 2"/>
          <p:cNvSpPr>
            <a:spLocks noGrp="1"/>
          </p:cNvSpPr>
          <p:nvPr>
            <p:ph type="body" idx="1"/>
          </p:nvPr>
        </p:nvSpPr>
        <p:spPr>
          <a:xfrm>
            <a:off x="840053" y="587975"/>
            <a:ext cx="4097587" cy="671971"/>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4" name="Content Placeholder 3"/>
          <p:cNvSpPr>
            <a:spLocks noGrp="1"/>
          </p:cNvSpPr>
          <p:nvPr>
            <p:ph sz="half" idx="2"/>
          </p:nvPr>
        </p:nvSpPr>
        <p:spPr>
          <a:xfrm>
            <a:off x="588036" y="1259946"/>
            <a:ext cx="4349603" cy="3481184"/>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352318" y="624724"/>
            <a:ext cx="4149605" cy="635222"/>
          </a:xfrm>
        </p:spPr>
        <p:txBody>
          <a:bodyPr anchor="b">
            <a:noAutofit/>
          </a:bodyPr>
          <a:lstStyle>
            <a:lvl1pPr marL="0" indent="0">
              <a:buNone/>
              <a:defRPr sz="2646" b="0" cap="all">
                <a:solidFill>
                  <a:schemeClr val="tx1"/>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en-US"/>
              <a:t>Click to edit Master text styles</a:t>
            </a:r>
          </a:p>
        </p:txBody>
      </p:sp>
      <p:sp>
        <p:nvSpPr>
          <p:cNvPr id="6" name="Content Placeholder 5"/>
          <p:cNvSpPr>
            <a:spLocks noGrp="1"/>
          </p:cNvSpPr>
          <p:nvPr>
            <p:ph sz="quarter" idx="4"/>
          </p:nvPr>
        </p:nvSpPr>
        <p:spPr>
          <a:xfrm>
            <a:off x="5139931" y="1259946"/>
            <a:ext cx="4361992" cy="34718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D7DC2DEA-8F75-458F-95DA-32B6C1512C1B}" type="slidenum">
              <a:rPr lang="en-US" altLang="en-US" smtClean="0"/>
              <a:pPr/>
              <a:t>‹#›</a:t>
            </a:fld>
            <a:endParaRPr lang="en-US" altLang="en-US"/>
          </a:p>
        </p:txBody>
      </p:sp>
    </p:spTree>
    <p:extLst>
      <p:ext uri="{BB962C8B-B14F-4D97-AF65-F5344CB8AC3E}">
        <p14:creationId xmlns:p14="http://schemas.microsoft.com/office/powerpoint/2010/main" val="1331571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88037" y="4955787"/>
            <a:ext cx="7226286" cy="1679928"/>
          </a:xfrm>
        </p:spPr>
        <p:txBody>
          <a:bodyPr>
            <a:normAutofit/>
          </a:bodyPr>
          <a:lstStyle>
            <a:lvl1pPr>
              <a:defRPr sz="3527"/>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C8F0DA8-60F3-4AB6-A670-D7D503C9C2FE}" type="slidenum">
              <a:rPr lang="en-US" altLang="en-US" smtClean="0"/>
              <a:pPr/>
              <a:t>‹#›</a:t>
            </a:fld>
            <a:endParaRPr lang="en-US" altLang="en-US"/>
          </a:p>
        </p:txBody>
      </p:sp>
    </p:spTree>
    <p:extLst>
      <p:ext uri="{BB962C8B-B14F-4D97-AF65-F5344CB8AC3E}">
        <p14:creationId xmlns:p14="http://schemas.microsoft.com/office/powerpoint/2010/main" val="275874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636DF3A-6915-4896-BDAE-3E2B6C894EB9}" type="slidenum">
              <a:rPr lang="en-US" altLang="en-US" smtClean="0"/>
              <a:pPr/>
              <a:t>‹#›</a:t>
            </a:fld>
            <a:endParaRPr lang="en-US" altLang="en-US"/>
          </a:p>
        </p:txBody>
      </p:sp>
    </p:spTree>
    <p:extLst>
      <p:ext uri="{BB962C8B-B14F-4D97-AF65-F5344CB8AC3E}">
        <p14:creationId xmlns:p14="http://schemas.microsoft.com/office/powerpoint/2010/main" val="421242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73704" y="587975"/>
            <a:ext cx="3528219" cy="1679928"/>
          </a:xfrm>
        </p:spPr>
        <p:txBody>
          <a:bodyPr anchor="b">
            <a:normAutofit/>
          </a:bodyPr>
          <a:lstStyle>
            <a:lvl1pPr algn="l">
              <a:defRPr sz="2205" b="0"/>
            </a:lvl1pPr>
          </a:lstStyle>
          <a:p>
            <a:r>
              <a:rPr lang="en-US"/>
              <a:t>Click to edit Master title style</a:t>
            </a:r>
            <a:endParaRPr lang="en-US" dirty="0"/>
          </a:p>
        </p:txBody>
      </p:sp>
      <p:sp>
        <p:nvSpPr>
          <p:cNvPr id="3" name="Content Placeholder 2"/>
          <p:cNvSpPr>
            <a:spLocks noGrp="1"/>
          </p:cNvSpPr>
          <p:nvPr>
            <p:ph idx="1"/>
          </p:nvPr>
        </p:nvSpPr>
        <p:spPr>
          <a:xfrm>
            <a:off x="588036" y="587975"/>
            <a:ext cx="4893419" cy="604774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73704" y="2435898"/>
            <a:ext cx="3528219" cy="2305235"/>
          </a:xfrm>
        </p:spPr>
        <p:txBody>
          <a:bodyPr anchor="t">
            <a:normAutofit/>
          </a:bodyPr>
          <a:lstStyle>
            <a:lvl1pPr marL="0" indent="0">
              <a:buNone/>
              <a:defRPr sz="176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0E147AC4-6C24-425C-9A2D-BC53DBF46EEA}" type="slidenum">
              <a:rPr lang="en-US" altLang="en-US" smtClean="0"/>
              <a:pPr/>
              <a:t>‹#›</a:t>
            </a:fld>
            <a:endParaRPr lang="en-US" altLang="en-US"/>
          </a:p>
        </p:txBody>
      </p:sp>
    </p:spTree>
    <p:extLst>
      <p:ext uri="{BB962C8B-B14F-4D97-AF65-F5344CB8AC3E}">
        <p14:creationId xmlns:p14="http://schemas.microsoft.com/office/powerpoint/2010/main" val="2097296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6308" y="1595931"/>
            <a:ext cx="3928244" cy="1259946"/>
          </a:xfrm>
        </p:spPr>
        <p:txBody>
          <a:bodyPr anchor="b">
            <a:normAutofit/>
          </a:bodyPr>
          <a:lstStyle>
            <a:lvl1pPr algn="l">
              <a:defRPr sz="2646"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840052" y="1007956"/>
            <a:ext cx="3617046" cy="5291773"/>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764"/>
            </a:lvl1pPr>
            <a:lvl2pPr marL="503972" indent="0">
              <a:buNone/>
              <a:defRPr sz="1764"/>
            </a:lvl2pPr>
            <a:lvl3pPr marL="1007943" indent="0">
              <a:buNone/>
              <a:defRPr sz="1764"/>
            </a:lvl3pPr>
            <a:lvl4pPr marL="1511915" indent="0">
              <a:buNone/>
              <a:defRPr sz="1764"/>
            </a:lvl4pPr>
            <a:lvl5pPr marL="2015886" indent="0">
              <a:buNone/>
              <a:defRPr sz="1764"/>
            </a:lvl5pPr>
            <a:lvl6pPr marL="2519858" indent="0">
              <a:buNone/>
              <a:defRPr sz="1764"/>
            </a:lvl6pPr>
            <a:lvl7pPr marL="3023829" indent="0">
              <a:buNone/>
              <a:defRPr sz="1764"/>
            </a:lvl7pPr>
            <a:lvl8pPr marL="3527801" indent="0">
              <a:buNone/>
              <a:defRPr sz="1764"/>
            </a:lvl8pPr>
            <a:lvl9pPr marL="4031772" indent="0">
              <a:buNone/>
              <a:defRPr sz="1764"/>
            </a:lvl9pPr>
          </a:lstStyle>
          <a:p>
            <a:r>
              <a:rPr lang="en-US"/>
              <a:t>Click icon to add picture</a:t>
            </a:r>
            <a:endParaRPr lang="en-US" dirty="0"/>
          </a:p>
        </p:txBody>
      </p:sp>
      <p:sp>
        <p:nvSpPr>
          <p:cNvPr id="4" name="Text Placeholder 3"/>
          <p:cNvSpPr>
            <a:spLocks noGrp="1"/>
          </p:cNvSpPr>
          <p:nvPr>
            <p:ph type="body" sz="half" idx="2"/>
          </p:nvPr>
        </p:nvSpPr>
        <p:spPr>
          <a:xfrm>
            <a:off x="4956558" y="3023870"/>
            <a:ext cx="3929308" cy="2295901"/>
          </a:xfrm>
        </p:spPr>
        <p:txBody>
          <a:bodyPr anchor="t">
            <a:normAutofit/>
          </a:bodyPr>
          <a:lstStyle>
            <a:lvl1pPr marL="0" indent="0">
              <a:buNone/>
              <a:defRPr sz="1984"/>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a:xfrm>
            <a:off x="588037" y="6803708"/>
            <a:ext cx="6407022" cy="402483"/>
          </a:xfrm>
        </p:spPr>
        <p:txBody>
          <a:bodyPr/>
          <a:lstStyle/>
          <a:p>
            <a:pPr>
              <a:defRPr/>
            </a:pPr>
            <a:endParaRPr lang="en-US"/>
          </a:p>
        </p:txBody>
      </p:sp>
      <p:sp>
        <p:nvSpPr>
          <p:cNvPr id="7" name="Slide Number Placeholder 6"/>
          <p:cNvSpPr>
            <a:spLocks noGrp="1"/>
          </p:cNvSpPr>
          <p:nvPr>
            <p:ph type="sldNum" sz="quarter" idx="12"/>
          </p:nvPr>
        </p:nvSpPr>
        <p:spPr/>
        <p:txBody>
          <a:bodyPr/>
          <a:lstStyle/>
          <a:p>
            <a:fld id="{0F80D5C9-F8B9-47E9-A018-84DA1E5C6644}" type="slidenum">
              <a:rPr lang="en-US" altLang="en-US" smtClean="0"/>
              <a:pPr/>
              <a:t>‹#›</a:t>
            </a:fld>
            <a:endParaRPr lang="en-US" altLang="en-US"/>
          </a:p>
        </p:txBody>
      </p:sp>
    </p:spTree>
    <p:extLst>
      <p:ext uri="{BB962C8B-B14F-4D97-AF65-F5344CB8AC3E}">
        <p14:creationId xmlns:p14="http://schemas.microsoft.com/office/powerpoint/2010/main" val="338066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7353956" y="4293150"/>
            <a:ext cx="2723506" cy="2930540"/>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88037" y="4955787"/>
            <a:ext cx="7226286" cy="1679928"/>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88037" y="587976"/>
            <a:ext cx="7226286" cy="4153158"/>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191330" y="6803711"/>
            <a:ext cx="1323427" cy="402483"/>
          </a:xfrm>
          <a:prstGeom prst="rect">
            <a:avLst/>
          </a:prstGeom>
        </p:spPr>
        <p:txBody>
          <a:bodyPr vert="horz" lIns="91440" tIns="45720" rIns="91440" bIns="45720" rtlCol="0" anchor="t"/>
          <a:lstStyle>
            <a:lvl1pPr algn="r">
              <a:defRPr sz="1102" b="0" i="0">
                <a:solidFill>
                  <a:schemeClr val="bg2">
                    <a:lumMod val="50000"/>
                  </a:schemeClr>
                </a:solidFill>
                <a:effectLst/>
                <a:latin typeface="+mn-lt"/>
              </a:defRPr>
            </a:lvl1pPr>
          </a:lstStyle>
          <a:p>
            <a:pPr>
              <a:defRPr/>
            </a:pPr>
            <a:endParaRPr lang="en-US"/>
          </a:p>
        </p:txBody>
      </p:sp>
      <p:sp>
        <p:nvSpPr>
          <p:cNvPr id="5" name="Footer Placeholder 4"/>
          <p:cNvSpPr>
            <a:spLocks noGrp="1"/>
          </p:cNvSpPr>
          <p:nvPr>
            <p:ph type="ftr" sz="quarter" idx="3"/>
          </p:nvPr>
        </p:nvSpPr>
        <p:spPr>
          <a:xfrm>
            <a:off x="588037" y="6803708"/>
            <a:ext cx="6407022" cy="402483"/>
          </a:xfrm>
          <a:prstGeom prst="rect">
            <a:avLst/>
          </a:prstGeom>
        </p:spPr>
        <p:txBody>
          <a:bodyPr vert="horz" lIns="91440" tIns="45720" rIns="91440" bIns="45720" rtlCol="0" anchor="t"/>
          <a:lstStyle>
            <a:lvl1pPr algn="l">
              <a:defRPr sz="1102" b="0" i="0">
                <a:solidFill>
                  <a:schemeClr val="bg2">
                    <a:lumMod val="50000"/>
                  </a:schemeClr>
                </a:solidFill>
                <a:effectLst/>
                <a:latin typeface="+mn-lt"/>
              </a:defRPr>
            </a:lvl1pPr>
          </a:lstStyle>
          <a:p>
            <a:pPr>
              <a:defRPr/>
            </a:pPr>
            <a:endParaRPr lang="en-US"/>
          </a:p>
        </p:txBody>
      </p:sp>
      <p:sp>
        <p:nvSpPr>
          <p:cNvPr id="6" name="Slide Number Placeholder 5"/>
          <p:cNvSpPr>
            <a:spLocks noGrp="1"/>
          </p:cNvSpPr>
          <p:nvPr>
            <p:ph type="sldNum" sz="quarter" idx="4"/>
          </p:nvPr>
        </p:nvSpPr>
        <p:spPr>
          <a:xfrm>
            <a:off x="8570766" y="6149240"/>
            <a:ext cx="944680" cy="738468"/>
          </a:xfrm>
          <a:prstGeom prst="rect">
            <a:avLst/>
          </a:prstGeom>
        </p:spPr>
        <p:txBody>
          <a:bodyPr vert="horz" lIns="91440" tIns="45720" rIns="91440" bIns="45720" rtlCol="0" anchor="b"/>
          <a:lstStyle>
            <a:lvl1pPr algn="r">
              <a:defRPr sz="3086" b="0" i="0">
                <a:solidFill>
                  <a:schemeClr val="bg2">
                    <a:lumMod val="50000"/>
                  </a:schemeClr>
                </a:solidFill>
                <a:effectLst/>
                <a:latin typeface="+mn-lt"/>
              </a:defRPr>
            </a:lvl1pPr>
          </a:lstStyle>
          <a:p>
            <a:fld id="{EE5084CC-FCD1-4C5A-AB8F-2246CB61D4BD}" type="slidenum">
              <a:rPr lang="en-US" altLang="en-US" smtClean="0"/>
              <a:pPr/>
              <a:t>‹#›</a:t>
            </a:fld>
            <a:endParaRPr lang="en-US" altLang="en-US"/>
          </a:p>
        </p:txBody>
      </p:sp>
      <p:sp>
        <p:nvSpPr>
          <p:cNvPr id="13" name="MSIPCMContentMarking" descr="{&quot;HashCode&quot;:905108722,&quot;Placement&quot;:&quot;Header&quot;,&quot;Top&quot;:0.0,&quot;Left&quot;:0.0,&quot;SlideWidth&quot;:793,&quot;SlideHeight&quot;:595}"/>
          <p:cNvSpPr txBox="1"/>
          <p:nvPr userDrawn="1"/>
        </p:nvSpPr>
        <p:spPr>
          <a:xfrm>
            <a:off x="0" y="0"/>
            <a:ext cx="1387009" cy="234315"/>
          </a:xfrm>
          <a:prstGeom prst="rect">
            <a:avLst/>
          </a:prstGeom>
          <a:noFill/>
        </p:spPr>
        <p:txBody>
          <a:bodyPr vert="horz" wrap="square" lIns="0" tIns="0" rIns="0" bIns="0" rtlCol="0" anchor="ctr" anchorCtr="1">
            <a:spAutoFit/>
          </a:bodyPr>
          <a:lstStyle/>
          <a:p>
            <a:pPr algn="l">
              <a:spcBef>
                <a:spcPct val="0"/>
              </a:spcBef>
              <a:spcAft>
                <a:spcPct val="0"/>
              </a:spcAft>
            </a:pPr>
            <a:r>
              <a:rPr lang="en-US" sz="1000">
                <a:solidFill>
                  <a:srgbClr val="747474"/>
                </a:solidFill>
                <a:latin typeface="Delivery" panose="020F0503020204020204" pitchFamily="34" charset="0"/>
              </a:rPr>
              <a:t>FOR INTERNAL USE</a:t>
            </a:r>
          </a:p>
        </p:txBody>
      </p:sp>
    </p:spTree>
    <p:extLst>
      <p:ext uri="{BB962C8B-B14F-4D97-AF65-F5344CB8AC3E}">
        <p14:creationId xmlns:p14="http://schemas.microsoft.com/office/powerpoint/2010/main" val="2211854526"/>
      </p:ext>
    </p:extLst>
  </p:cSld>
  <p:clrMap bg1="dk1" tx1="lt1" bg2="dk2" tx2="lt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 id="2147483747" r:id="rId12"/>
    <p:sldLayoutId id="2147483748" r:id="rId13"/>
    <p:sldLayoutId id="2147483749" r:id="rId14"/>
    <p:sldLayoutId id="2147483750" r:id="rId15"/>
    <p:sldLayoutId id="2147483751" r:id="rId16"/>
    <p:sldLayoutId id="2147483752" r:id="rId17"/>
    <p:sldLayoutId id="2147483753" r:id="rId18"/>
    <p:sldLayoutId id="2147483754" r:id="rId19"/>
  </p:sldLayoutIdLst>
  <p:txStyles>
    <p:titleStyle>
      <a:lvl1pPr algn="l" defTabSz="503972" rtl="0" eaLnBrk="1" latinLnBrk="0" hangingPunct="1">
        <a:spcBef>
          <a:spcPct val="0"/>
        </a:spcBef>
        <a:buNone/>
        <a:defRPr sz="3527"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14982"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2205" kern="1200" cap="none">
          <a:solidFill>
            <a:schemeClr val="bg2">
              <a:lumMod val="75000"/>
            </a:schemeClr>
          </a:solidFill>
          <a:effectLst/>
          <a:latin typeface="+mn-lt"/>
          <a:ea typeface="+mn-ea"/>
          <a:cs typeface="+mn-cs"/>
        </a:defRPr>
      </a:lvl1pPr>
      <a:lvl2pPr marL="818954"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984" kern="1200" cap="none">
          <a:solidFill>
            <a:schemeClr val="bg2">
              <a:lumMod val="75000"/>
            </a:schemeClr>
          </a:solidFill>
          <a:effectLst/>
          <a:latin typeface="+mn-lt"/>
          <a:ea typeface="+mn-ea"/>
          <a:cs typeface="+mn-cs"/>
        </a:defRPr>
      </a:lvl2pPr>
      <a:lvl3pPr marL="1322925" indent="-314982" algn="l" defTabSz="503972" rtl="0" eaLnBrk="1" latinLnBrk="0" hangingPunct="1">
        <a:spcBef>
          <a:spcPct val="20000"/>
        </a:spcBef>
        <a:spcAft>
          <a:spcPts val="661"/>
        </a:spcAft>
        <a:buClr>
          <a:schemeClr val="tx1"/>
        </a:buClr>
        <a:buSzPct val="80000"/>
        <a:buFont typeface="Wingdings 3" panose="05040102010807070707" pitchFamily="18" charset="2"/>
        <a:buChar char=""/>
        <a:defRPr sz="1764" kern="1200" cap="none">
          <a:solidFill>
            <a:schemeClr val="bg2">
              <a:lumMod val="75000"/>
            </a:schemeClr>
          </a:solidFill>
          <a:effectLst/>
          <a:latin typeface="+mn-lt"/>
          <a:ea typeface="+mn-ea"/>
          <a:cs typeface="+mn-cs"/>
        </a:defRPr>
      </a:lvl3pPr>
      <a:lvl4pPr marL="1700904"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4pPr>
      <a:lvl5pPr marL="2204876" indent="-188989"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5pPr>
      <a:lvl6pPr marL="2771844"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6pPr>
      <a:lvl7pPr marL="3275815"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7pPr>
      <a:lvl8pPr marL="3779787"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8pPr>
      <a:lvl9pPr marL="4283758" indent="-251986" algn="l" defTabSz="503972" rtl="0" eaLnBrk="1" latinLnBrk="0" hangingPunct="1">
        <a:spcBef>
          <a:spcPct val="20000"/>
        </a:spcBef>
        <a:spcAft>
          <a:spcPts val="661"/>
        </a:spcAft>
        <a:buClr>
          <a:schemeClr val="tx1"/>
        </a:buClr>
        <a:buSzPct val="80000"/>
        <a:buFont typeface="Wingdings 3" panose="05040102010807070707" pitchFamily="18" charset="2"/>
        <a:buChar char=""/>
        <a:defRPr sz="1543" kern="1200" cap="none">
          <a:solidFill>
            <a:schemeClr val="bg2">
              <a:lumMod val="75000"/>
            </a:schemeClr>
          </a:solidFill>
          <a:effectLst/>
          <a:latin typeface="+mn-lt"/>
          <a:ea typeface="+mn-ea"/>
          <a:cs typeface="+mn-cs"/>
        </a:defRPr>
      </a:lvl9pPr>
    </p:bodyStyle>
    <p:otherStyle>
      <a:defPPr>
        <a:defRPr lang="en-US"/>
      </a:defPPr>
      <a:lvl1pPr marL="0" algn="l" defTabSz="503972" rtl="0" eaLnBrk="1" latinLnBrk="0" hangingPunct="1">
        <a:defRPr sz="1984" kern="1200">
          <a:solidFill>
            <a:schemeClr val="tx1"/>
          </a:solidFill>
          <a:latin typeface="+mn-lt"/>
          <a:ea typeface="+mn-ea"/>
          <a:cs typeface="+mn-cs"/>
        </a:defRPr>
      </a:lvl1pPr>
      <a:lvl2pPr marL="503972" algn="l" defTabSz="503972" rtl="0" eaLnBrk="1" latinLnBrk="0" hangingPunct="1">
        <a:defRPr sz="1984" kern="1200">
          <a:solidFill>
            <a:schemeClr val="tx1"/>
          </a:solidFill>
          <a:latin typeface="+mn-lt"/>
          <a:ea typeface="+mn-ea"/>
          <a:cs typeface="+mn-cs"/>
        </a:defRPr>
      </a:lvl2pPr>
      <a:lvl3pPr marL="1007943" algn="l" defTabSz="503972" rtl="0" eaLnBrk="1" latinLnBrk="0" hangingPunct="1">
        <a:defRPr sz="1984" kern="1200">
          <a:solidFill>
            <a:schemeClr val="tx1"/>
          </a:solidFill>
          <a:latin typeface="+mn-lt"/>
          <a:ea typeface="+mn-ea"/>
          <a:cs typeface="+mn-cs"/>
        </a:defRPr>
      </a:lvl3pPr>
      <a:lvl4pPr marL="1511915" algn="l" defTabSz="503972" rtl="0" eaLnBrk="1" latinLnBrk="0" hangingPunct="1">
        <a:defRPr sz="1984" kern="1200">
          <a:solidFill>
            <a:schemeClr val="tx1"/>
          </a:solidFill>
          <a:latin typeface="+mn-lt"/>
          <a:ea typeface="+mn-ea"/>
          <a:cs typeface="+mn-cs"/>
        </a:defRPr>
      </a:lvl4pPr>
      <a:lvl5pPr marL="2015886" algn="l" defTabSz="503972" rtl="0" eaLnBrk="1" latinLnBrk="0" hangingPunct="1">
        <a:defRPr sz="1984" kern="1200">
          <a:solidFill>
            <a:schemeClr val="tx1"/>
          </a:solidFill>
          <a:latin typeface="+mn-lt"/>
          <a:ea typeface="+mn-ea"/>
          <a:cs typeface="+mn-cs"/>
        </a:defRPr>
      </a:lvl5pPr>
      <a:lvl6pPr marL="2519858" algn="l" defTabSz="503972" rtl="0" eaLnBrk="1" latinLnBrk="0" hangingPunct="1">
        <a:defRPr sz="1984" kern="1200">
          <a:solidFill>
            <a:schemeClr val="tx1"/>
          </a:solidFill>
          <a:latin typeface="+mn-lt"/>
          <a:ea typeface="+mn-ea"/>
          <a:cs typeface="+mn-cs"/>
        </a:defRPr>
      </a:lvl6pPr>
      <a:lvl7pPr marL="3023829" algn="l" defTabSz="503972" rtl="0" eaLnBrk="1" latinLnBrk="0" hangingPunct="1">
        <a:defRPr sz="1984" kern="1200">
          <a:solidFill>
            <a:schemeClr val="tx1"/>
          </a:solidFill>
          <a:latin typeface="+mn-lt"/>
          <a:ea typeface="+mn-ea"/>
          <a:cs typeface="+mn-cs"/>
        </a:defRPr>
      </a:lvl7pPr>
      <a:lvl8pPr marL="3527801" algn="l" defTabSz="503972" rtl="0" eaLnBrk="1" latinLnBrk="0" hangingPunct="1">
        <a:defRPr sz="1984" kern="1200">
          <a:solidFill>
            <a:schemeClr val="tx1"/>
          </a:solidFill>
          <a:latin typeface="+mn-lt"/>
          <a:ea typeface="+mn-ea"/>
          <a:cs typeface="+mn-cs"/>
        </a:defRPr>
      </a:lvl8pPr>
      <a:lvl9pPr marL="4031772" algn="l" defTabSz="503972"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19.xml"/><Relationship Id="rId4" Type="http://schemas.openxmlformats.org/officeDocument/2006/relationships/chart" Target="../charts/chart12.xml"/></Relationships>
</file>

<file path=ppt/slides/_rels/slide1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19.xml"/><Relationship Id="rId4" Type="http://schemas.openxmlformats.org/officeDocument/2006/relationships/chart" Target="../charts/char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2"/>
          <p:cNvSpPr txBox="1">
            <a:spLocks noChangeArrowheads="1"/>
          </p:cNvSpPr>
          <p:nvPr/>
        </p:nvSpPr>
        <p:spPr bwMode="auto">
          <a:xfrm>
            <a:off x="315912" y="1112837"/>
            <a:ext cx="93837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r>
              <a:rPr lang="en-US" altLang="en-US" sz="4000" b="1" dirty="0">
                <a:latin typeface="Calibri" panose="020F0502020204030204" pitchFamily="34" charset="0"/>
                <a:cs typeface="Calibri" panose="020F0502020204030204" pitchFamily="34" charset="0"/>
              </a:rPr>
              <a:t>Sri Lanka Logistics &amp; Freight Forwarders Association</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a:p>
            <a:pPr algn="ctr" eaLnBrk="1"/>
            <a:r>
              <a:rPr lang="en-US" altLang="en-US" sz="3200" b="1" u="sng" dirty="0">
                <a:solidFill>
                  <a:srgbClr val="C00000"/>
                </a:solidFill>
                <a:latin typeface="Calibri" panose="020F0502020204030204" pitchFamily="34" charset="0"/>
                <a:cs typeface="Calibri" panose="020F0502020204030204" pitchFamily="34" charset="0"/>
              </a:rPr>
              <a:t>2023   Statistics</a:t>
            </a:r>
          </a:p>
          <a:p>
            <a:pPr algn="ctr" eaLnBrk="1"/>
            <a:endParaRPr lang="en-US" altLang="en-US" sz="3600" dirty="0">
              <a:solidFill>
                <a:srgbClr val="E6E6FF"/>
              </a:solidFill>
              <a:latin typeface="Calibri" panose="020F0502020204030204" pitchFamily="34" charset="0"/>
              <a:cs typeface="Calibri" panose="020F0502020204030204" pitchFamily="34" charset="0"/>
            </a:endParaRPr>
          </a:p>
        </p:txBody>
      </p:sp>
      <p:sp>
        <p:nvSpPr>
          <p:cNvPr id="4" name="Text Box 1"/>
          <p:cNvSpPr txBox="1">
            <a:spLocks noChangeArrowheads="1"/>
          </p:cNvSpPr>
          <p:nvPr/>
        </p:nvSpPr>
        <p:spPr bwMode="auto">
          <a:xfrm>
            <a:off x="1611312" y="3322637"/>
            <a:ext cx="6857999"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lnSpc>
                <a:spcPct val="100000"/>
              </a:lnSpc>
              <a:spcBef>
                <a:spcPts val="700"/>
              </a:spcBef>
              <a:buClrTx/>
              <a:buSzPct val="65000"/>
              <a:buFontTx/>
              <a:buNone/>
            </a:pPr>
            <a:r>
              <a:rPr lang="en-US" altLang="en-US" sz="3200" b="1" dirty="0">
                <a:solidFill>
                  <a:srgbClr val="FFFF00"/>
                </a:solidFill>
                <a:latin typeface="Calibri" panose="020F0502020204030204" pitchFamily="34" charset="0"/>
                <a:cs typeface="Calibri" panose="020F0502020204030204" pitchFamily="34" charset="0"/>
              </a:rPr>
              <a:t>Q1</a:t>
            </a:r>
          </a:p>
          <a:p>
            <a:pPr algn="ctr" eaLnBrk="1">
              <a:lnSpc>
                <a:spcPct val="100000"/>
              </a:lnSpc>
              <a:spcBef>
                <a:spcPts val="700"/>
              </a:spcBef>
              <a:buClrTx/>
              <a:buSzPct val="65000"/>
              <a:buFontTx/>
              <a:buNone/>
            </a:pPr>
            <a:r>
              <a:rPr lang="en-US" altLang="en-US" sz="2800" b="1" dirty="0">
                <a:solidFill>
                  <a:srgbClr val="FFFF00"/>
                </a:solidFill>
                <a:latin typeface="Calibri" panose="020F0502020204030204" pitchFamily="34" charset="0"/>
                <a:cs typeface="Calibri" panose="020F0502020204030204" pitchFamily="34" charset="0"/>
              </a:rPr>
              <a:t>Jan – Feb – Mar </a:t>
            </a: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eaLnBrk="1">
              <a:lnSpc>
                <a:spcPct val="100000"/>
              </a:lnSpc>
              <a:spcBef>
                <a:spcPts val="700"/>
              </a:spcBef>
              <a:buClrTx/>
              <a:buSzPct val="65000"/>
              <a:buFontTx/>
              <a:buNone/>
            </a:pPr>
            <a:r>
              <a:rPr lang="en-US" altLang="en-US" sz="2400" b="1" u="sng" dirty="0">
                <a:solidFill>
                  <a:srgbClr val="E6E6FF"/>
                </a:solidFill>
                <a:latin typeface="Calibri" panose="020F0502020204030204" pitchFamily="34" charset="0"/>
                <a:cs typeface="Calibri" panose="020F0502020204030204" pitchFamily="34" charset="0"/>
              </a:rPr>
              <a:t>Source :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rgbClr val="E6E6FF"/>
                </a:solidFill>
                <a:latin typeface="Calibri" panose="020F0502020204030204" pitchFamily="34" charset="0"/>
                <a:cs typeface="Calibri" panose="020F0502020204030204" pitchFamily="34" charset="0"/>
              </a:rPr>
              <a:t>Sri Lankan Airlines </a:t>
            </a:r>
          </a:p>
          <a:p>
            <a:pPr marL="342900" indent="-342900" eaLnBrk="1">
              <a:lnSpc>
                <a:spcPct val="100000"/>
              </a:lnSpc>
              <a:spcBef>
                <a:spcPts val="700"/>
              </a:spcBef>
              <a:buClrTx/>
              <a:buSzPct val="65000"/>
              <a:buFont typeface="Wingdings" panose="05000000000000000000" pitchFamily="2" charset="2"/>
              <a:buChar char="Ø"/>
            </a:pPr>
            <a:r>
              <a:rPr lang="en-US" altLang="en-US" sz="2400" b="1" dirty="0">
                <a:solidFill>
                  <a:srgbClr val="E6E6FF"/>
                </a:solidFill>
                <a:latin typeface="Calibri" panose="020F0502020204030204" pitchFamily="34" charset="0"/>
                <a:cs typeface="Calibri" panose="020F0502020204030204" pitchFamily="34" charset="0"/>
              </a:rPr>
              <a:t>SLPA</a:t>
            </a: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a:p>
            <a:pPr algn="ctr" eaLnBrk="1">
              <a:lnSpc>
                <a:spcPct val="100000"/>
              </a:lnSpc>
              <a:spcBef>
                <a:spcPts val="700"/>
              </a:spcBef>
              <a:buClrTx/>
              <a:buSzPct val="65000"/>
              <a:buFontTx/>
              <a:buNone/>
            </a:pPr>
            <a:endParaRPr lang="en-US" altLang="en-US" sz="2400" dirty="0">
              <a:solidFill>
                <a:srgbClr val="E6E6FF"/>
              </a:solidFill>
              <a:latin typeface="Calibri" panose="020F0502020204030204" pitchFamily="34" charset="0"/>
              <a:cs typeface="Calibri" panose="020F0502020204030204"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808037"/>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2023 Ocean Freight Imports In Teu’s </a:t>
            </a:r>
            <a:br>
              <a:rPr lang="en-US" altLang="en-US" sz="2400" b="1" cap="none" dirty="0">
                <a:solidFill>
                  <a:schemeClr val="bg1"/>
                </a:solidFill>
              </a:rPr>
            </a:br>
            <a:r>
              <a:rPr lang="en-US" altLang="en-US" sz="2400" b="1" cap="none" dirty="0">
                <a:solidFill>
                  <a:schemeClr val="bg1"/>
                </a:solidFill>
              </a:rPr>
              <a:t>Quarterly</a:t>
            </a:r>
          </a:p>
        </p:txBody>
      </p:sp>
      <p:sp>
        <p:nvSpPr>
          <p:cNvPr id="9" name="Rectangle 4"/>
          <p:cNvSpPr>
            <a:spLocks noChangeArrowheads="1"/>
          </p:cNvSpPr>
          <p:nvPr/>
        </p:nvSpPr>
        <p:spPr bwMode="auto">
          <a:xfrm>
            <a:off x="-1" y="6448053"/>
            <a:ext cx="10080625" cy="1111621"/>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a:t>Laden Containers in Q1 2023 has recorded the least since 2019.</a:t>
            </a:r>
          </a:p>
          <a:p>
            <a:pPr marL="171450" indent="-171450">
              <a:buFont typeface="Arial" panose="020B0604020202020204" pitchFamily="34" charset="0"/>
              <a:buChar char="•"/>
            </a:pPr>
            <a:r>
              <a:rPr lang="en-US" altLang="en-US" sz="1400" b="1" dirty="0"/>
              <a:t>Empty containers in the Q1 of 2023 has recorded the highest than in any other Q1 in the last 4 years except for 2022 and 2019, whereas Laden containers the 1</a:t>
            </a:r>
            <a:r>
              <a:rPr lang="en-US" altLang="en-US" sz="1400" b="1" baseline="30000" dirty="0"/>
              <a:t>st</a:t>
            </a:r>
            <a:r>
              <a:rPr lang="en-US" altLang="en-US" sz="1400" b="1" dirty="0"/>
              <a:t> quarter has the least number since 2019</a:t>
            </a:r>
          </a:p>
          <a:p>
            <a:endParaRPr lang="en-US" altLang="en-US" sz="1400" b="1" dirty="0"/>
          </a:p>
          <a:p>
            <a:pPr marL="171450" indent="-171450">
              <a:buFont typeface="Arial" panose="020B0604020202020204" pitchFamily="34" charset="0"/>
              <a:buChar char="•"/>
            </a:pPr>
            <a:endParaRPr lang="en-US" altLang="en-US" sz="1400" b="1" dirty="0"/>
          </a:p>
        </p:txBody>
      </p:sp>
      <p:graphicFrame>
        <p:nvGraphicFramePr>
          <p:cNvPr id="3" name="Table 2">
            <a:extLst>
              <a:ext uri="{FF2B5EF4-FFF2-40B4-BE49-F238E27FC236}">
                <a16:creationId xmlns:a16="http://schemas.microsoft.com/office/drawing/2014/main" id="{3431E91B-1309-B918-FC6E-254EAEA4DCF5}"/>
              </a:ext>
            </a:extLst>
          </p:cNvPr>
          <p:cNvGraphicFramePr>
            <a:graphicFrameLocks noGrp="1"/>
          </p:cNvGraphicFramePr>
          <p:nvPr>
            <p:extLst>
              <p:ext uri="{D42A27DB-BD31-4B8C-83A1-F6EECF244321}">
                <p14:modId xmlns:p14="http://schemas.microsoft.com/office/powerpoint/2010/main" val="2952376359"/>
              </p:ext>
            </p:extLst>
          </p:nvPr>
        </p:nvGraphicFramePr>
        <p:xfrm>
          <a:off x="187162" y="4130510"/>
          <a:ext cx="9677406" cy="2240127"/>
        </p:xfrm>
        <a:graphic>
          <a:graphicData uri="http://schemas.openxmlformats.org/drawingml/2006/table">
            <a:tbl>
              <a:tblPr>
                <a:tableStyleId>{5C22544A-7EE6-4342-B048-85BDC9FD1C3A}</a:tableStyleId>
              </a:tblPr>
              <a:tblGrid>
                <a:gridCol w="1610963">
                  <a:extLst>
                    <a:ext uri="{9D8B030D-6E8A-4147-A177-3AD203B41FA5}">
                      <a16:colId xmlns:a16="http://schemas.microsoft.com/office/drawing/2014/main" val="1661312319"/>
                    </a:ext>
                  </a:extLst>
                </a:gridCol>
                <a:gridCol w="809469">
                  <a:extLst>
                    <a:ext uri="{9D8B030D-6E8A-4147-A177-3AD203B41FA5}">
                      <a16:colId xmlns:a16="http://schemas.microsoft.com/office/drawing/2014/main" val="3834049084"/>
                    </a:ext>
                  </a:extLst>
                </a:gridCol>
                <a:gridCol w="809469">
                  <a:extLst>
                    <a:ext uri="{9D8B030D-6E8A-4147-A177-3AD203B41FA5}">
                      <a16:colId xmlns:a16="http://schemas.microsoft.com/office/drawing/2014/main" val="3574893763"/>
                    </a:ext>
                  </a:extLst>
                </a:gridCol>
                <a:gridCol w="809469">
                  <a:extLst>
                    <a:ext uri="{9D8B030D-6E8A-4147-A177-3AD203B41FA5}">
                      <a16:colId xmlns:a16="http://schemas.microsoft.com/office/drawing/2014/main" val="429130731"/>
                    </a:ext>
                  </a:extLst>
                </a:gridCol>
                <a:gridCol w="809469">
                  <a:extLst>
                    <a:ext uri="{9D8B030D-6E8A-4147-A177-3AD203B41FA5}">
                      <a16:colId xmlns:a16="http://schemas.microsoft.com/office/drawing/2014/main" val="4070774134"/>
                    </a:ext>
                  </a:extLst>
                </a:gridCol>
                <a:gridCol w="809469">
                  <a:extLst>
                    <a:ext uri="{9D8B030D-6E8A-4147-A177-3AD203B41FA5}">
                      <a16:colId xmlns:a16="http://schemas.microsoft.com/office/drawing/2014/main" val="3350553413"/>
                    </a:ext>
                  </a:extLst>
                </a:gridCol>
                <a:gridCol w="862264">
                  <a:extLst>
                    <a:ext uri="{9D8B030D-6E8A-4147-A177-3AD203B41FA5}">
                      <a16:colId xmlns:a16="http://schemas.microsoft.com/office/drawing/2014/main" val="3698617793"/>
                    </a:ext>
                  </a:extLst>
                </a:gridCol>
                <a:gridCol w="862264">
                  <a:extLst>
                    <a:ext uri="{9D8B030D-6E8A-4147-A177-3AD203B41FA5}">
                      <a16:colId xmlns:a16="http://schemas.microsoft.com/office/drawing/2014/main" val="3889181277"/>
                    </a:ext>
                  </a:extLst>
                </a:gridCol>
                <a:gridCol w="851600">
                  <a:extLst>
                    <a:ext uri="{9D8B030D-6E8A-4147-A177-3AD203B41FA5}">
                      <a16:colId xmlns:a16="http://schemas.microsoft.com/office/drawing/2014/main" val="2653170751"/>
                    </a:ext>
                  </a:extLst>
                </a:gridCol>
                <a:gridCol w="721485">
                  <a:extLst>
                    <a:ext uri="{9D8B030D-6E8A-4147-A177-3AD203B41FA5}">
                      <a16:colId xmlns:a16="http://schemas.microsoft.com/office/drawing/2014/main" val="729668398"/>
                    </a:ext>
                  </a:extLst>
                </a:gridCol>
                <a:gridCol w="721485">
                  <a:extLst>
                    <a:ext uri="{9D8B030D-6E8A-4147-A177-3AD203B41FA5}">
                      <a16:colId xmlns:a16="http://schemas.microsoft.com/office/drawing/2014/main" val="187042257"/>
                    </a:ext>
                  </a:extLst>
                </a:gridCol>
              </a:tblGrid>
              <a:tr h="261953">
                <a:tc rowSpan="3">
                  <a:txBody>
                    <a:bodyPr/>
                    <a:lstStyle/>
                    <a:p>
                      <a:pPr algn="l" fontAlgn="ctr"/>
                      <a:r>
                        <a:rPr lang="en-US" sz="1000" u="none" strike="noStrike" dirty="0">
                          <a:effectLst/>
                        </a:rPr>
                        <a:t> </a:t>
                      </a:r>
                      <a:endParaRPr lang="en-US" sz="1000" b="1" i="0" u="none" strike="noStrike" dirty="0">
                        <a:solidFill>
                          <a:srgbClr val="000000"/>
                        </a:solidFill>
                        <a:effectLst/>
                        <a:latin typeface="Century Gothic" panose="020B0502020202020204" pitchFamily="34" charset="0"/>
                      </a:endParaRPr>
                    </a:p>
                  </a:txBody>
                  <a:tcPr marL="0" marR="0" marT="0" marB="0" anchor="ctr"/>
                </a:tc>
                <a:tc gridSpan="2">
                  <a:txBody>
                    <a:bodyPr/>
                    <a:lstStyle/>
                    <a:p>
                      <a:pPr algn="ctr" fontAlgn="ctr"/>
                      <a:r>
                        <a:rPr lang="en-US" sz="1300" b="1" u="none" strike="noStrike" dirty="0">
                          <a:effectLst/>
                        </a:rPr>
                        <a:t>2019</a:t>
                      </a:r>
                      <a:endParaRPr lang="en-US" sz="13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hMerge="1">
                  <a:txBody>
                    <a:bodyPr/>
                    <a:lstStyle/>
                    <a:p>
                      <a:endParaRPr lang="en-US"/>
                    </a:p>
                  </a:txBody>
                  <a:tcPr/>
                </a:tc>
                <a:tc gridSpan="2">
                  <a:txBody>
                    <a:bodyPr/>
                    <a:lstStyle/>
                    <a:p>
                      <a:pPr algn="ctr" fontAlgn="ctr"/>
                      <a:r>
                        <a:rPr lang="en-US" sz="1300" b="1" u="none" strike="noStrike" dirty="0">
                          <a:effectLst/>
                        </a:rPr>
                        <a:t>2020</a:t>
                      </a:r>
                      <a:endParaRPr lang="en-US" sz="13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hMerge="1">
                  <a:txBody>
                    <a:bodyPr/>
                    <a:lstStyle/>
                    <a:p>
                      <a:endParaRPr lang="en-US"/>
                    </a:p>
                  </a:txBody>
                  <a:tcPr/>
                </a:tc>
                <a:tc gridSpan="2">
                  <a:txBody>
                    <a:bodyPr/>
                    <a:lstStyle/>
                    <a:p>
                      <a:pPr algn="ctr" fontAlgn="ctr"/>
                      <a:r>
                        <a:rPr lang="en-US" sz="1300" b="1" u="none" strike="noStrike" dirty="0">
                          <a:effectLst/>
                        </a:rPr>
                        <a:t>2021</a:t>
                      </a:r>
                      <a:endParaRPr lang="en-US" sz="13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hMerge="1">
                  <a:txBody>
                    <a:bodyPr/>
                    <a:lstStyle/>
                    <a:p>
                      <a:endParaRPr lang="en-US"/>
                    </a:p>
                  </a:txBody>
                  <a:tcPr/>
                </a:tc>
                <a:tc gridSpan="2">
                  <a:txBody>
                    <a:bodyPr/>
                    <a:lstStyle/>
                    <a:p>
                      <a:pPr algn="ctr" fontAlgn="ctr"/>
                      <a:r>
                        <a:rPr lang="en-US" sz="1300" b="1" u="none" strike="noStrike" dirty="0">
                          <a:effectLst/>
                        </a:rPr>
                        <a:t>2022</a:t>
                      </a:r>
                      <a:endParaRPr lang="en-US" sz="1300" b="1" i="0" u="none" strike="noStrike" dirty="0">
                        <a:solidFill>
                          <a:srgbClr val="FFFF00"/>
                        </a:solidFill>
                        <a:effectLst/>
                        <a:latin typeface="Century Gothic" panose="020B0502020202020204" pitchFamily="34" charset="0"/>
                      </a:endParaRPr>
                    </a:p>
                  </a:txBody>
                  <a:tcPr marL="0" marR="0" marT="0" marB="0" anchor="ctr">
                    <a:solidFill>
                      <a:srgbClr val="FFC000"/>
                    </a:solidFill>
                  </a:tcPr>
                </a:tc>
                <a:tc hMerge="1">
                  <a:txBody>
                    <a:bodyPr/>
                    <a:lstStyle/>
                    <a:p>
                      <a:endParaRPr lang="en-US"/>
                    </a:p>
                  </a:txBody>
                  <a:tcPr/>
                </a:tc>
                <a:tc gridSpan="2">
                  <a:txBody>
                    <a:bodyPr/>
                    <a:lstStyle/>
                    <a:p>
                      <a:pPr algn="ctr" fontAlgn="ctr"/>
                      <a:r>
                        <a:rPr lang="en-US" sz="1300" b="1" u="none" strike="noStrike" dirty="0">
                          <a:effectLst/>
                        </a:rPr>
                        <a:t>2023</a:t>
                      </a:r>
                      <a:endParaRPr lang="en-US" sz="1300" b="1" i="0" u="none" strike="noStrike" dirty="0">
                        <a:solidFill>
                          <a:srgbClr val="FFFF00"/>
                        </a:solidFill>
                        <a:effectLst/>
                        <a:latin typeface="Century Gothic" panose="020B0502020202020204" pitchFamily="34" charset="0"/>
                      </a:endParaRPr>
                    </a:p>
                  </a:txBody>
                  <a:tcPr marL="0" marR="0" marT="0" marB="0" anchor="ctr">
                    <a:solidFill>
                      <a:srgbClr val="FFC000"/>
                    </a:solidFill>
                  </a:tcPr>
                </a:tc>
                <a:tc hMerge="1">
                  <a:txBody>
                    <a:bodyPr/>
                    <a:lstStyle/>
                    <a:p>
                      <a:endParaRPr lang="en-US"/>
                    </a:p>
                  </a:txBody>
                  <a:tcPr/>
                </a:tc>
                <a:extLst>
                  <a:ext uri="{0D108BD9-81ED-4DB2-BD59-A6C34878D82A}">
                    <a16:rowId xmlns:a16="http://schemas.microsoft.com/office/drawing/2014/main" val="2065944116"/>
                  </a:ext>
                </a:extLst>
              </a:tr>
              <a:tr h="209562">
                <a:tc vMerge="1">
                  <a:txBody>
                    <a:bodyPr/>
                    <a:lstStyle/>
                    <a:p>
                      <a:endParaRPr lang="en-US"/>
                    </a:p>
                  </a:txBody>
                  <a:tcPr/>
                </a:tc>
                <a:tc gridSpan="2">
                  <a:txBody>
                    <a:bodyPr/>
                    <a:lstStyle/>
                    <a:p>
                      <a:pPr algn="ctr" fontAlgn="ctr"/>
                      <a:r>
                        <a:rPr lang="en-US" sz="1200" b="1" u="none" strike="noStrike" dirty="0">
                          <a:effectLst/>
                        </a:rPr>
                        <a:t>Discharging</a:t>
                      </a:r>
                      <a:endParaRPr lang="en-US" sz="12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US"/>
                    </a:p>
                  </a:txBody>
                  <a:tcPr/>
                </a:tc>
                <a:tc gridSpan="2">
                  <a:txBody>
                    <a:bodyPr/>
                    <a:lstStyle/>
                    <a:p>
                      <a:pPr algn="ctr" fontAlgn="ctr"/>
                      <a:r>
                        <a:rPr lang="en-US" sz="1200" b="1" u="none" strike="noStrike" dirty="0">
                          <a:effectLst/>
                        </a:rPr>
                        <a:t>Discharging</a:t>
                      </a:r>
                      <a:endParaRPr lang="en-US" sz="12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US"/>
                    </a:p>
                  </a:txBody>
                  <a:tcPr/>
                </a:tc>
                <a:tc gridSpan="2">
                  <a:txBody>
                    <a:bodyPr/>
                    <a:lstStyle/>
                    <a:p>
                      <a:pPr algn="ctr" fontAlgn="ctr"/>
                      <a:r>
                        <a:rPr lang="en-US" sz="1200" b="1" u="none" strike="noStrike" dirty="0">
                          <a:effectLst/>
                        </a:rPr>
                        <a:t>Discharging</a:t>
                      </a:r>
                      <a:endParaRPr lang="en-US" sz="12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US"/>
                    </a:p>
                  </a:txBody>
                  <a:tcPr/>
                </a:tc>
                <a:tc gridSpan="2">
                  <a:txBody>
                    <a:bodyPr/>
                    <a:lstStyle/>
                    <a:p>
                      <a:pPr algn="ctr" fontAlgn="ctr"/>
                      <a:r>
                        <a:rPr lang="en-US" sz="1200" b="1" u="none" strike="noStrike" dirty="0">
                          <a:effectLst/>
                        </a:rPr>
                        <a:t>Discharging</a:t>
                      </a:r>
                      <a:endParaRPr lang="en-US" sz="12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US"/>
                    </a:p>
                  </a:txBody>
                  <a:tcPr/>
                </a:tc>
                <a:tc gridSpan="2">
                  <a:txBody>
                    <a:bodyPr/>
                    <a:lstStyle/>
                    <a:p>
                      <a:pPr algn="ctr" fontAlgn="ctr"/>
                      <a:r>
                        <a:rPr lang="en-US" sz="1200" b="1" u="none" strike="noStrike" dirty="0">
                          <a:effectLst/>
                        </a:rPr>
                        <a:t>Discharging</a:t>
                      </a:r>
                      <a:endParaRPr lang="en-US" sz="1200" b="1" i="0" u="none" strike="noStrike" dirty="0">
                        <a:solidFill>
                          <a:srgbClr val="000000"/>
                        </a:solidFill>
                        <a:effectLst/>
                        <a:latin typeface="Century Gothic" panose="020B0502020202020204" pitchFamily="34" charset="0"/>
                      </a:endParaRPr>
                    </a:p>
                  </a:txBody>
                  <a:tcPr marL="0" marR="0" marT="0" marB="0" anchor="ctr"/>
                </a:tc>
                <a:tc hMerge="1">
                  <a:txBody>
                    <a:bodyPr/>
                    <a:lstStyle/>
                    <a:p>
                      <a:endParaRPr lang="en-US"/>
                    </a:p>
                  </a:txBody>
                  <a:tcPr/>
                </a:tc>
                <a:extLst>
                  <a:ext uri="{0D108BD9-81ED-4DB2-BD59-A6C34878D82A}">
                    <a16:rowId xmlns:a16="http://schemas.microsoft.com/office/drawing/2014/main" val="4251594825"/>
                  </a:ext>
                </a:extLst>
              </a:tr>
              <a:tr h="209562">
                <a:tc vMerge="1">
                  <a:txBody>
                    <a:bodyPr/>
                    <a:lstStyle/>
                    <a:p>
                      <a:endParaRPr lang="en-US"/>
                    </a:p>
                  </a:txBody>
                  <a:tcPr/>
                </a:tc>
                <a:tc>
                  <a:txBody>
                    <a:bodyPr/>
                    <a:lstStyle/>
                    <a:p>
                      <a:pPr algn="ctr"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i="0" u="none" strike="noStrike" dirty="0">
                          <a:solidFill>
                            <a:srgbClr val="000000"/>
                          </a:solidFill>
                          <a:effectLst/>
                          <a:latin typeface="Century Gothic" panose="020B0502020202020204" pitchFamily="34" charset="0"/>
                        </a:rPr>
                        <a:t>Empty</a:t>
                      </a:r>
                    </a:p>
                  </a:txBody>
                  <a:tcPr marL="0" marR="0" marT="0" marB="0" anchor="ctr"/>
                </a:tc>
                <a:tc>
                  <a:txBody>
                    <a:bodyPr/>
                    <a:lstStyle/>
                    <a:p>
                      <a:pPr algn="ctr"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Laden</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ctr" fontAlgn="ctr"/>
                      <a:r>
                        <a:rPr lang="en-US" sz="1200" b="1" u="none" strike="noStrike" dirty="0">
                          <a:effectLst/>
                        </a:rPr>
                        <a:t>Empty</a:t>
                      </a:r>
                      <a:endParaRPr lang="en-US" sz="1200" b="1"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2126613502"/>
                  </a:ext>
                </a:extLst>
              </a:tr>
              <a:tr h="339850">
                <a:tc>
                  <a:txBody>
                    <a:bodyPr/>
                    <a:lstStyle/>
                    <a:p>
                      <a:pPr algn="ctr" fontAlgn="ctr"/>
                      <a:r>
                        <a:rPr lang="en-US" sz="1200" b="1" u="none" strike="noStrike" dirty="0">
                          <a:effectLst/>
                        </a:rPr>
                        <a:t>1st Quarter</a:t>
                      </a:r>
                      <a:endParaRPr lang="en-US" sz="12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r" fontAlgn="ctr"/>
                      <a:r>
                        <a:rPr lang="en-US" sz="1200" u="none" strike="noStrike">
                          <a:effectLst/>
                        </a:rPr>
                        <a:t>142,723</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15,754</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151,144</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10,166</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148,665</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8,860</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140,748</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16,397</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96,196</a:t>
                      </a:r>
                      <a:endParaRPr lang="en-US" sz="1200" b="0"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15,520</a:t>
                      </a:r>
                      <a:endParaRPr lang="en-US" sz="1200" b="0" i="0" u="none" strike="noStrike">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169130257"/>
                  </a:ext>
                </a:extLst>
              </a:tr>
              <a:tr h="304800">
                <a:tc>
                  <a:txBody>
                    <a:bodyPr/>
                    <a:lstStyle/>
                    <a:p>
                      <a:pPr algn="ctr" fontAlgn="ctr"/>
                      <a:r>
                        <a:rPr lang="en-US" sz="1200" b="1" u="none" strike="noStrike">
                          <a:effectLst/>
                        </a:rPr>
                        <a:t>2nd Quarter</a:t>
                      </a:r>
                      <a:endParaRPr lang="en-US" sz="1200" b="1" i="0" u="none" strike="noStrike">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r" fontAlgn="ctr"/>
                      <a:r>
                        <a:rPr lang="en-US" sz="1200" u="none" strike="noStrike" dirty="0">
                          <a:effectLst/>
                        </a:rPr>
                        <a:t>141,240</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10,172</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82,171</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12,092</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143,074</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9,532</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101,084</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16,388</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a:t>
                      </a:r>
                      <a:endParaRPr lang="en-US" sz="1200" b="1" i="0" u="none" strike="noStrike">
                        <a:effectLst/>
                        <a:latin typeface="Century Gothic" panose="020B0502020202020204" pitchFamily="34" charset="0"/>
                      </a:endParaRPr>
                    </a:p>
                  </a:txBody>
                  <a:tcPr marL="0" marR="0" marT="0" marB="0" anchor="ctr"/>
                </a:tc>
                <a:tc>
                  <a:txBody>
                    <a:bodyPr/>
                    <a:lstStyle/>
                    <a:p>
                      <a:pPr algn="r" fontAlgn="ctr"/>
                      <a:r>
                        <a:rPr lang="en-US" sz="1200" u="none" strike="noStrike">
                          <a:effectLst/>
                        </a:rPr>
                        <a:t> </a:t>
                      </a:r>
                      <a:endParaRPr lang="en-US" sz="1200" b="1" i="0" u="none" strike="noStrike">
                        <a:effectLst/>
                        <a:latin typeface="Century Gothic" panose="020B0502020202020204" pitchFamily="34" charset="0"/>
                      </a:endParaRPr>
                    </a:p>
                  </a:txBody>
                  <a:tcPr marL="0" marR="0" marT="0" marB="0" anchor="ctr"/>
                </a:tc>
                <a:extLst>
                  <a:ext uri="{0D108BD9-81ED-4DB2-BD59-A6C34878D82A}">
                    <a16:rowId xmlns:a16="http://schemas.microsoft.com/office/drawing/2014/main" val="4006006860"/>
                  </a:ext>
                </a:extLst>
              </a:tr>
              <a:tr h="304800">
                <a:tc>
                  <a:txBody>
                    <a:bodyPr/>
                    <a:lstStyle/>
                    <a:p>
                      <a:pPr algn="ctr" fontAlgn="ctr"/>
                      <a:r>
                        <a:rPr lang="en-US" sz="1200" b="1" u="none" strike="noStrike" dirty="0">
                          <a:effectLst/>
                        </a:rPr>
                        <a:t>3rd Quarter</a:t>
                      </a:r>
                      <a:endParaRPr lang="en-US" sz="12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r" fontAlgn="ctr"/>
                      <a:r>
                        <a:rPr lang="en-US" sz="1200" u="none" strike="noStrike">
                          <a:effectLst/>
                        </a:rPr>
                        <a:t>149,670</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11,112</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129,201</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16,668</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118,570</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15,428</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95,095</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 19,651</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a:t>
                      </a:r>
                      <a:endParaRPr lang="en-US" sz="1200" b="1" i="0" u="none" strike="noStrike">
                        <a:effectLst/>
                        <a:latin typeface="Century Gothic" panose="020B0502020202020204" pitchFamily="34" charset="0"/>
                      </a:endParaRPr>
                    </a:p>
                  </a:txBody>
                  <a:tcPr marL="0" marR="0" marT="0" marB="0" anchor="ctr"/>
                </a:tc>
                <a:tc>
                  <a:txBody>
                    <a:bodyPr/>
                    <a:lstStyle/>
                    <a:p>
                      <a:pPr algn="r" fontAlgn="ctr"/>
                      <a:r>
                        <a:rPr lang="en-US" sz="1200" u="none" strike="noStrike">
                          <a:effectLst/>
                        </a:rPr>
                        <a:t> </a:t>
                      </a:r>
                      <a:endParaRPr lang="en-US" sz="1200" b="1" i="0" u="none" strike="noStrike">
                        <a:effectLst/>
                        <a:latin typeface="Century Gothic" panose="020B0502020202020204" pitchFamily="34" charset="0"/>
                      </a:endParaRPr>
                    </a:p>
                  </a:txBody>
                  <a:tcPr marL="0" marR="0" marT="0" marB="0" anchor="ctr"/>
                </a:tc>
                <a:extLst>
                  <a:ext uri="{0D108BD9-81ED-4DB2-BD59-A6C34878D82A}">
                    <a16:rowId xmlns:a16="http://schemas.microsoft.com/office/drawing/2014/main" val="452599587"/>
                  </a:ext>
                </a:extLst>
              </a:tr>
              <a:tr h="304800">
                <a:tc>
                  <a:txBody>
                    <a:bodyPr/>
                    <a:lstStyle/>
                    <a:p>
                      <a:pPr algn="ctr" fontAlgn="ctr"/>
                      <a:r>
                        <a:rPr lang="en-US" sz="1200" b="1" u="none" strike="noStrike" dirty="0">
                          <a:effectLst/>
                        </a:rPr>
                        <a:t>4th Quarter</a:t>
                      </a:r>
                      <a:endParaRPr lang="en-US" sz="12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r" fontAlgn="ctr"/>
                      <a:r>
                        <a:rPr lang="en-US" sz="1200" u="none" strike="noStrike">
                          <a:effectLst/>
                        </a:rPr>
                        <a:t>161,271</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9,268</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131,504</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10,635</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136,902</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21,404</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 104,095</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14,842</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 </a:t>
                      </a:r>
                      <a:endParaRPr lang="en-US" sz="1200" b="1" i="0" u="none" strike="noStrike">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 </a:t>
                      </a:r>
                      <a:endParaRPr lang="en-US" sz="1200" b="1" i="0" u="none" strike="noStrike" dirty="0">
                        <a:effectLst/>
                        <a:latin typeface="Century Gothic" panose="020B0502020202020204" pitchFamily="34" charset="0"/>
                      </a:endParaRPr>
                    </a:p>
                  </a:txBody>
                  <a:tcPr marL="0" marR="0" marT="0" marB="0" anchor="ctr"/>
                </a:tc>
                <a:extLst>
                  <a:ext uri="{0D108BD9-81ED-4DB2-BD59-A6C34878D82A}">
                    <a16:rowId xmlns:a16="http://schemas.microsoft.com/office/drawing/2014/main" val="3875211815"/>
                  </a:ext>
                </a:extLst>
              </a:tr>
              <a:tr h="304800">
                <a:tc>
                  <a:txBody>
                    <a:bodyPr/>
                    <a:lstStyle/>
                    <a:p>
                      <a:pPr algn="ctr" fontAlgn="ctr"/>
                      <a:r>
                        <a:rPr lang="en-US" sz="1200" b="1" u="none" strike="noStrike" dirty="0">
                          <a:effectLst/>
                        </a:rPr>
                        <a:t>Total</a:t>
                      </a:r>
                      <a:endParaRPr lang="en-US" sz="12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r" fontAlgn="ctr"/>
                      <a:r>
                        <a:rPr lang="en-US" sz="1200" u="none" strike="noStrike" dirty="0">
                          <a:effectLst/>
                        </a:rPr>
                        <a:t>594,904</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46,306</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a:effectLst/>
                        </a:rPr>
                        <a:t>494,020</a:t>
                      </a:r>
                      <a:endParaRPr lang="en-US" sz="1200" b="1" i="0" u="none" strike="noStrike">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49,561</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547,211</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55,224</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    441,042</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      67,278</a:t>
                      </a:r>
                      <a:endParaRPr lang="en-US" sz="1200" b="1"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96,196</a:t>
                      </a:r>
                      <a:endParaRPr lang="en-US" sz="1200" b="0" i="0" u="none" strike="noStrike" dirty="0">
                        <a:solidFill>
                          <a:srgbClr val="000000"/>
                        </a:solidFill>
                        <a:effectLst/>
                        <a:latin typeface="Century Gothic" panose="020B0502020202020204" pitchFamily="34" charset="0"/>
                      </a:endParaRPr>
                    </a:p>
                  </a:txBody>
                  <a:tcPr marL="0" marR="0" marT="0" marB="0" anchor="ctr"/>
                </a:tc>
                <a:tc>
                  <a:txBody>
                    <a:bodyPr/>
                    <a:lstStyle/>
                    <a:p>
                      <a:pPr algn="r" fontAlgn="ctr"/>
                      <a:r>
                        <a:rPr lang="en-US" sz="1200" u="none" strike="noStrike" dirty="0">
                          <a:effectLst/>
                        </a:rPr>
                        <a:t>15,520</a:t>
                      </a:r>
                      <a:endParaRPr lang="en-US" sz="1200" b="0" i="0" u="none" strike="noStrike" dirty="0">
                        <a:solidFill>
                          <a:srgbClr val="000000"/>
                        </a:solidFill>
                        <a:effectLst/>
                        <a:latin typeface="Century Gothic" panose="020B0502020202020204" pitchFamily="34" charset="0"/>
                      </a:endParaRPr>
                    </a:p>
                  </a:txBody>
                  <a:tcPr marL="0" marR="0" marT="0" marB="0" anchor="ctr"/>
                </a:tc>
                <a:extLst>
                  <a:ext uri="{0D108BD9-81ED-4DB2-BD59-A6C34878D82A}">
                    <a16:rowId xmlns:a16="http://schemas.microsoft.com/office/drawing/2014/main" val="3775392708"/>
                  </a:ext>
                </a:extLst>
              </a:tr>
            </a:tbl>
          </a:graphicData>
        </a:graphic>
      </p:graphicFrame>
      <p:graphicFrame>
        <p:nvGraphicFramePr>
          <p:cNvPr id="4" name="Chart 3">
            <a:extLst>
              <a:ext uri="{FF2B5EF4-FFF2-40B4-BE49-F238E27FC236}">
                <a16:creationId xmlns:a16="http://schemas.microsoft.com/office/drawing/2014/main" id="{BE986637-202E-EB15-ABD9-55802398AA7B}"/>
              </a:ext>
            </a:extLst>
          </p:cNvPr>
          <p:cNvGraphicFramePr>
            <a:graphicFrameLocks/>
          </p:cNvGraphicFramePr>
          <p:nvPr>
            <p:extLst>
              <p:ext uri="{D42A27DB-BD31-4B8C-83A1-F6EECF244321}">
                <p14:modId xmlns:p14="http://schemas.microsoft.com/office/powerpoint/2010/main" val="1159648266"/>
              </p:ext>
            </p:extLst>
          </p:nvPr>
        </p:nvGraphicFramePr>
        <p:xfrm>
          <a:off x="187162" y="772794"/>
          <a:ext cx="9677406" cy="33577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7918601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44513" y="122238"/>
            <a:ext cx="9067800" cy="811212"/>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chemeClr val="bg1"/>
                </a:solidFill>
              </a:rPr>
              <a:t>Total Ocean Imports (In Teu’s)</a:t>
            </a:r>
            <a:br>
              <a:rPr lang="en-US" altLang="en-US" sz="2800" b="1" cap="none" dirty="0">
                <a:solidFill>
                  <a:schemeClr val="bg1"/>
                </a:solidFill>
              </a:rPr>
            </a:br>
            <a:r>
              <a:rPr lang="en-US" altLang="en-US" sz="2800" b="1" cap="none" dirty="0">
                <a:solidFill>
                  <a:schemeClr val="bg1"/>
                </a:solidFill>
              </a:rPr>
              <a:t>Yearly</a:t>
            </a:r>
          </a:p>
        </p:txBody>
      </p:sp>
      <p:sp>
        <p:nvSpPr>
          <p:cNvPr id="5" name="Rectangle 4"/>
          <p:cNvSpPr>
            <a:spLocks noChangeArrowheads="1"/>
          </p:cNvSpPr>
          <p:nvPr/>
        </p:nvSpPr>
        <p:spPr bwMode="auto">
          <a:xfrm>
            <a:off x="0" y="6599237"/>
            <a:ext cx="10080625" cy="9604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Data Shown above is related to years from 2019 to 2023 Q1.</a:t>
            </a:r>
          </a:p>
          <a:p>
            <a:pPr marL="285750" indent="-285750">
              <a:buFont typeface="Arial" panose="020B0604020202020204" pitchFamily="34" charset="0"/>
              <a:buChar char="•"/>
            </a:pPr>
            <a:endParaRPr lang="en-US" altLang="en-US" sz="1600" b="1" dirty="0"/>
          </a:p>
        </p:txBody>
      </p:sp>
      <p:graphicFrame>
        <p:nvGraphicFramePr>
          <p:cNvPr id="7" name="Chart 6">
            <a:extLst>
              <a:ext uri="{FF2B5EF4-FFF2-40B4-BE49-F238E27FC236}">
                <a16:creationId xmlns:a16="http://schemas.microsoft.com/office/drawing/2014/main" id="{4F7A1BD6-D672-4AFA-9870-5E4EA4A510E5}"/>
              </a:ext>
            </a:extLst>
          </p:cNvPr>
          <p:cNvGraphicFramePr>
            <a:graphicFrameLocks/>
          </p:cNvGraphicFramePr>
          <p:nvPr>
            <p:extLst>
              <p:ext uri="{D42A27DB-BD31-4B8C-83A1-F6EECF244321}">
                <p14:modId xmlns:p14="http://schemas.microsoft.com/office/powerpoint/2010/main" val="3680349231"/>
              </p:ext>
            </p:extLst>
          </p:nvPr>
        </p:nvGraphicFramePr>
        <p:xfrm>
          <a:off x="239712" y="1274920"/>
          <a:ext cx="9601199" cy="5105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B1DD489E-6A47-3968-ED18-1761AC72FBE3}"/>
              </a:ext>
            </a:extLst>
          </p:cNvPr>
          <p:cNvGraphicFramePr>
            <a:graphicFrameLocks/>
          </p:cNvGraphicFramePr>
          <p:nvPr>
            <p:extLst>
              <p:ext uri="{D42A27DB-BD31-4B8C-83A1-F6EECF244321}">
                <p14:modId xmlns:p14="http://schemas.microsoft.com/office/powerpoint/2010/main" val="1433757876"/>
              </p:ext>
            </p:extLst>
          </p:nvPr>
        </p:nvGraphicFramePr>
        <p:xfrm>
          <a:off x="544513" y="1417637"/>
          <a:ext cx="7848599" cy="4648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182563"/>
            <a:ext cx="9067800" cy="1258888"/>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2023 Ocean Freight Transshipments In Teu’s </a:t>
            </a:r>
            <a:br>
              <a:rPr lang="en-US" altLang="en-US" sz="2400" b="1" cap="none" dirty="0">
                <a:solidFill>
                  <a:schemeClr val="bg1"/>
                </a:solidFill>
              </a:rPr>
            </a:br>
            <a:r>
              <a:rPr lang="en-US" altLang="en-US" sz="2400" b="1" cap="none" dirty="0">
                <a:solidFill>
                  <a:schemeClr val="bg1"/>
                </a:solidFill>
              </a:rPr>
              <a:t>Month on Month</a:t>
            </a:r>
          </a:p>
        </p:txBody>
      </p:sp>
      <p:sp>
        <p:nvSpPr>
          <p:cNvPr id="6" name="Rectangle 5">
            <a:extLst>
              <a:ext uri="{FF2B5EF4-FFF2-40B4-BE49-F238E27FC236}">
                <a16:creationId xmlns:a16="http://schemas.microsoft.com/office/drawing/2014/main" id="{8E0E3ADF-CAE8-41B7-9F3C-B457868F12FF}"/>
              </a:ext>
            </a:extLst>
          </p:cNvPr>
          <p:cNvSpPr>
            <a:spLocks noChangeArrowheads="1"/>
          </p:cNvSpPr>
          <p:nvPr/>
        </p:nvSpPr>
        <p:spPr bwMode="auto">
          <a:xfrm>
            <a:off x="5573712" y="6370637"/>
            <a:ext cx="4506913" cy="11890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b="1" dirty="0"/>
              <a:t>Months from JAN to MAR has decreased in numbers compared to years 2021/22.</a:t>
            </a:r>
          </a:p>
        </p:txBody>
      </p:sp>
      <p:graphicFrame>
        <p:nvGraphicFramePr>
          <p:cNvPr id="3" name="Table 2">
            <a:extLst>
              <a:ext uri="{FF2B5EF4-FFF2-40B4-BE49-F238E27FC236}">
                <a16:creationId xmlns:a16="http://schemas.microsoft.com/office/drawing/2014/main" id="{5D04CCF5-259E-95ED-7040-A59D389F8800}"/>
              </a:ext>
            </a:extLst>
          </p:cNvPr>
          <p:cNvGraphicFramePr>
            <a:graphicFrameLocks noGrp="1"/>
          </p:cNvGraphicFramePr>
          <p:nvPr>
            <p:extLst>
              <p:ext uri="{D42A27DB-BD31-4B8C-83A1-F6EECF244321}">
                <p14:modId xmlns:p14="http://schemas.microsoft.com/office/powerpoint/2010/main" val="3063581890"/>
              </p:ext>
            </p:extLst>
          </p:nvPr>
        </p:nvGraphicFramePr>
        <p:xfrm>
          <a:off x="-4358" y="4108131"/>
          <a:ext cx="5578069" cy="3451539"/>
        </p:xfrm>
        <a:graphic>
          <a:graphicData uri="http://schemas.openxmlformats.org/drawingml/2006/table">
            <a:tbl>
              <a:tblPr>
                <a:tableStyleId>{5C22544A-7EE6-4342-B048-85BDC9FD1C3A}</a:tableStyleId>
              </a:tblPr>
              <a:tblGrid>
                <a:gridCol w="1258641">
                  <a:extLst>
                    <a:ext uri="{9D8B030D-6E8A-4147-A177-3AD203B41FA5}">
                      <a16:colId xmlns:a16="http://schemas.microsoft.com/office/drawing/2014/main" val="4057902047"/>
                    </a:ext>
                  </a:extLst>
                </a:gridCol>
                <a:gridCol w="1444577">
                  <a:extLst>
                    <a:ext uri="{9D8B030D-6E8A-4147-A177-3AD203B41FA5}">
                      <a16:colId xmlns:a16="http://schemas.microsoft.com/office/drawing/2014/main" val="1440125679"/>
                    </a:ext>
                  </a:extLst>
                </a:gridCol>
                <a:gridCol w="1430274">
                  <a:extLst>
                    <a:ext uri="{9D8B030D-6E8A-4147-A177-3AD203B41FA5}">
                      <a16:colId xmlns:a16="http://schemas.microsoft.com/office/drawing/2014/main" val="1254859845"/>
                    </a:ext>
                  </a:extLst>
                </a:gridCol>
                <a:gridCol w="1444577">
                  <a:extLst>
                    <a:ext uri="{9D8B030D-6E8A-4147-A177-3AD203B41FA5}">
                      <a16:colId xmlns:a16="http://schemas.microsoft.com/office/drawing/2014/main" val="1526009479"/>
                    </a:ext>
                  </a:extLst>
                </a:gridCol>
              </a:tblGrid>
              <a:tr h="230615">
                <a:tc>
                  <a:txBody>
                    <a:bodyPr/>
                    <a:lstStyle/>
                    <a:p>
                      <a:pPr algn="l" rtl="0" fontAlgn="b"/>
                      <a:r>
                        <a:rPr lang="en-US" sz="1400" u="none" strike="noStrike" dirty="0">
                          <a:effectLst/>
                          <a:latin typeface="+mj-lt"/>
                        </a:rPr>
                        <a:t> </a:t>
                      </a:r>
                      <a:endParaRPr lang="en-US" sz="1400" b="1" i="0" u="none" strike="noStrike" dirty="0">
                        <a:solidFill>
                          <a:srgbClr val="000000"/>
                        </a:solidFill>
                        <a:effectLst/>
                        <a:latin typeface="+mj-lt"/>
                      </a:endParaRPr>
                    </a:p>
                  </a:txBody>
                  <a:tcPr marL="0" marR="0" marT="0" marB="0" anchor="b"/>
                </a:tc>
                <a:tc>
                  <a:txBody>
                    <a:bodyPr/>
                    <a:lstStyle/>
                    <a:p>
                      <a:pPr algn="ctr" rtl="0" fontAlgn="b"/>
                      <a:r>
                        <a:rPr lang="en-US" sz="1400" b="1" u="none" strike="noStrike" dirty="0">
                          <a:effectLst/>
                          <a:latin typeface="+mj-lt"/>
                        </a:rPr>
                        <a:t>2021</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ctr" rtl="0" fontAlgn="b"/>
                      <a:r>
                        <a:rPr lang="en-US" sz="1400" b="1" u="none" strike="noStrike" dirty="0">
                          <a:effectLst/>
                          <a:latin typeface="+mj-lt"/>
                        </a:rPr>
                        <a:t>2022</a:t>
                      </a:r>
                      <a:endParaRPr lang="en-US" sz="1400" b="1" i="0" u="none" strike="noStrike" dirty="0">
                        <a:solidFill>
                          <a:srgbClr val="0000FF"/>
                        </a:solidFill>
                        <a:effectLst/>
                        <a:latin typeface="+mj-lt"/>
                      </a:endParaRPr>
                    </a:p>
                  </a:txBody>
                  <a:tcPr marL="0" marR="0" marT="0" marB="0" anchor="ctr">
                    <a:solidFill>
                      <a:srgbClr val="FFC000"/>
                    </a:solidFill>
                  </a:tcPr>
                </a:tc>
                <a:tc>
                  <a:txBody>
                    <a:bodyPr/>
                    <a:lstStyle/>
                    <a:p>
                      <a:pPr algn="ctr" fontAlgn="b"/>
                      <a:r>
                        <a:rPr lang="en-US" sz="1400" b="1" u="none" strike="noStrike" dirty="0">
                          <a:effectLst/>
                          <a:latin typeface="+mj-lt"/>
                        </a:rPr>
                        <a:t>2023</a:t>
                      </a:r>
                      <a:endParaRPr lang="en-US" sz="1400" b="1" i="0" u="none" strike="noStrike" dirty="0">
                        <a:effectLst/>
                        <a:latin typeface="+mj-lt"/>
                      </a:endParaRPr>
                    </a:p>
                  </a:txBody>
                  <a:tcPr marL="0" marR="0" marT="0" marB="0" anchor="ctr">
                    <a:solidFill>
                      <a:srgbClr val="FFC000"/>
                    </a:solidFill>
                  </a:tcPr>
                </a:tc>
                <a:extLst>
                  <a:ext uri="{0D108BD9-81ED-4DB2-BD59-A6C34878D82A}">
                    <a16:rowId xmlns:a16="http://schemas.microsoft.com/office/drawing/2014/main" val="692047141"/>
                  </a:ext>
                </a:extLst>
              </a:tr>
              <a:tr h="453544">
                <a:tc>
                  <a:txBody>
                    <a:bodyPr/>
                    <a:lstStyle/>
                    <a:p>
                      <a:pPr algn="ctr" rtl="0" fontAlgn="ctr"/>
                      <a:r>
                        <a:rPr lang="en-US" sz="1400" b="1" u="none" strike="noStrike" dirty="0">
                          <a:effectLst/>
                          <a:latin typeface="+mj-lt"/>
                        </a:rPr>
                        <a:t>Month</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ctr" rtl="0" fontAlgn="ctr"/>
                      <a:r>
                        <a:rPr lang="en-US" sz="1400" u="none" strike="noStrike" dirty="0">
                          <a:effectLst/>
                          <a:latin typeface="+mj-lt"/>
                        </a:rPr>
                        <a:t>Transshipment</a:t>
                      </a:r>
                      <a:endParaRPr lang="en-US" sz="1400" b="1" i="0" u="none" strike="noStrike" dirty="0">
                        <a:solidFill>
                          <a:srgbClr val="000000"/>
                        </a:solidFill>
                        <a:effectLst/>
                        <a:latin typeface="+mj-lt"/>
                      </a:endParaRPr>
                    </a:p>
                  </a:txBody>
                  <a:tcPr marL="0" marR="0" marT="0" marB="0" anchor="ctr"/>
                </a:tc>
                <a:tc>
                  <a:txBody>
                    <a:bodyPr/>
                    <a:lstStyle/>
                    <a:p>
                      <a:pPr algn="ctr" rtl="0" fontAlgn="ctr"/>
                      <a:r>
                        <a:rPr lang="en-US" sz="1400" u="none" strike="noStrike">
                          <a:effectLst/>
                          <a:latin typeface="+mj-lt"/>
                        </a:rPr>
                        <a:t>Transshipment</a:t>
                      </a:r>
                      <a:endParaRPr lang="en-US" sz="1400" b="1" i="0" u="none" strike="noStrike">
                        <a:solidFill>
                          <a:srgbClr val="0000FF"/>
                        </a:solidFill>
                        <a:effectLst/>
                        <a:latin typeface="+mj-lt"/>
                      </a:endParaRPr>
                    </a:p>
                  </a:txBody>
                  <a:tcPr marL="0" marR="0" marT="0" marB="0" anchor="ctr"/>
                </a:tc>
                <a:tc>
                  <a:txBody>
                    <a:bodyPr/>
                    <a:lstStyle/>
                    <a:p>
                      <a:pPr algn="ctr" rtl="0" fontAlgn="ctr"/>
                      <a:r>
                        <a:rPr lang="en-US" sz="1400" u="none" strike="noStrike">
                          <a:effectLst/>
                          <a:latin typeface="+mj-lt"/>
                        </a:rPr>
                        <a:t>Transshipment</a:t>
                      </a:r>
                      <a:endParaRPr lang="en-US" sz="1400" b="1" i="0" u="none" strike="noStrike">
                        <a:solidFill>
                          <a:srgbClr val="0000FF"/>
                        </a:solidFill>
                        <a:effectLst/>
                        <a:latin typeface="+mj-lt"/>
                      </a:endParaRPr>
                    </a:p>
                  </a:txBody>
                  <a:tcPr marL="0" marR="0" marT="0" marB="0" anchor="ctr"/>
                </a:tc>
                <a:extLst>
                  <a:ext uri="{0D108BD9-81ED-4DB2-BD59-A6C34878D82A}">
                    <a16:rowId xmlns:a16="http://schemas.microsoft.com/office/drawing/2014/main" val="1119600633"/>
                  </a:ext>
                </a:extLst>
              </a:tr>
              <a:tr h="230615">
                <a:tc>
                  <a:txBody>
                    <a:bodyPr/>
                    <a:lstStyle/>
                    <a:p>
                      <a:pPr algn="ctr" rtl="0" fontAlgn="b"/>
                      <a:r>
                        <a:rPr lang="en-US" sz="1400" b="1" u="none" strike="noStrike" dirty="0">
                          <a:effectLst/>
                          <a:latin typeface="+mj-lt"/>
                        </a:rPr>
                        <a:t>January</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453,994</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512,401</a:t>
                      </a:r>
                      <a:endParaRPr lang="en-US" sz="1400" b="1" i="0" u="none" strike="noStrike">
                        <a:solidFill>
                          <a:srgbClr val="0000FF"/>
                        </a:solidFill>
                        <a:effectLst/>
                        <a:latin typeface="+mj-lt"/>
                      </a:endParaRPr>
                    </a:p>
                  </a:txBody>
                  <a:tcPr marL="0" marR="0" marT="0" marB="0" anchor="b"/>
                </a:tc>
                <a:tc>
                  <a:txBody>
                    <a:bodyPr/>
                    <a:lstStyle/>
                    <a:p>
                      <a:pPr algn="r" fontAlgn="b"/>
                      <a:r>
                        <a:rPr lang="en-US" sz="1400" u="none" strike="noStrike">
                          <a:effectLst/>
                          <a:latin typeface="+mj-lt"/>
                        </a:rPr>
                        <a:t>448,276</a:t>
                      </a:r>
                      <a:endParaRPr lang="en-US" sz="1400" b="0" i="0" u="none" strike="noStrike">
                        <a:effectLst/>
                        <a:latin typeface="+mj-lt"/>
                      </a:endParaRPr>
                    </a:p>
                  </a:txBody>
                  <a:tcPr marL="0" marR="0" marT="0" marB="0" anchor="b"/>
                </a:tc>
                <a:extLst>
                  <a:ext uri="{0D108BD9-81ED-4DB2-BD59-A6C34878D82A}">
                    <a16:rowId xmlns:a16="http://schemas.microsoft.com/office/drawing/2014/main" val="2832168497"/>
                  </a:ext>
                </a:extLst>
              </a:tr>
              <a:tr h="230615">
                <a:tc>
                  <a:txBody>
                    <a:bodyPr/>
                    <a:lstStyle/>
                    <a:p>
                      <a:pPr algn="ctr" rtl="0" fontAlgn="b"/>
                      <a:r>
                        <a:rPr lang="en-US" sz="1400" b="1" u="none" strike="noStrike" dirty="0">
                          <a:effectLst/>
                          <a:latin typeface="+mj-lt"/>
                        </a:rPr>
                        <a:t>February</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440,772</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452,865</a:t>
                      </a:r>
                      <a:endParaRPr lang="en-US" sz="1400" b="1" i="0" u="none" strike="noStrike">
                        <a:solidFill>
                          <a:srgbClr val="0000FF"/>
                        </a:solidFill>
                        <a:effectLst/>
                        <a:latin typeface="+mj-lt"/>
                      </a:endParaRPr>
                    </a:p>
                  </a:txBody>
                  <a:tcPr marL="0" marR="0" marT="0" marB="0" anchor="b"/>
                </a:tc>
                <a:tc>
                  <a:txBody>
                    <a:bodyPr/>
                    <a:lstStyle/>
                    <a:p>
                      <a:pPr algn="r" fontAlgn="b"/>
                      <a:r>
                        <a:rPr lang="en-US" sz="1400" u="none" strike="noStrike">
                          <a:effectLst/>
                          <a:latin typeface="+mj-lt"/>
                        </a:rPr>
                        <a:t>409,175</a:t>
                      </a:r>
                      <a:endParaRPr lang="en-US" sz="1400" b="0" i="0" u="none" strike="noStrike">
                        <a:effectLst/>
                        <a:latin typeface="+mj-lt"/>
                      </a:endParaRPr>
                    </a:p>
                  </a:txBody>
                  <a:tcPr marL="0" marR="0" marT="0" marB="0" anchor="b"/>
                </a:tc>
                <a:extLst>
                  <a:ext uri="{0D108BD9-81ED-4DB2-BD59-A6C34878D82A}">
                    <a16:rowId xmlns:a16="http://schemas.microsoft.com/office/drawing/2014/main" val="2949821342"/>
                  </a:ext>
                </a:extLst>
              </a:tr>
              <a:tr h="230615">
                <a:tc>
                  <a:txBody>
                    <a:bodyPr/>
                    <a:lstStyle/>
                    <a:p>
                      <a:pPr algn="ctr" rtl="0" fontAlgn="b"/>
                      <a:r>
                        <a:rPr lang="en-US" sz="1400" b="1" u="none" strike="noStrike">
                          <a:effectLst/>
                          <a:latin typeface="+mj-lt"/>
                        </a:rPr>
                        <a:t>March</a:t>
                      </a:r>
                      <a:endParaRPr lang="en-US" sz="1400" b="1" i="0" u="none" strike="noStrike">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496,132</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522,178</a:t>
                      </a:r>
                      <a:endParaRPr lang="en-US" sz="1400" b="1" i="0" u="none" strike="noStrike">
                        <a:solidFill>
                          <a:srgbClr val="0000FF"/>
                        </a:solidFill>
                        <a:effectLst/>
                        <a:latin typeface="+mj-lt"/>
                      </a:endParaRPr>
                    </a:p>
                  </a:txBody>
                  <a:tcPr marL="0" marR="0" marT="0" marB="0" anchor="b"/>
                </a:tc>
                <a:tc>
                  <a:txBody>
                    <a:bodyPr/>
                    <a:lstStyle/>
                    <a:p>
                      <a:pPr algn="r" fontAlgn="b"/>
                      <a:r>
                        <a:rPr lang="en-US" sz="1400" u="none" strike="noStrike">
                          <a:effectLst/>
                          <a:latin typeface="+mj-lt"/>
                        </a:rPr>
                        <a:t>488,554</a:t>
                      </a:r>
                      <a:endParaRPr lang="en-US" sz="1400" b="0" i="0" u="none" strike="noStrike">
                        <a:effectLst/>
                        <a:latin typeface="+mj-lt"/>
                      </a:endParaRPr>
                    </a:p>
                  </a:txBody>
                  <a:tcPr marL="0" marR="0" marT="0" marB="0" anchor="b"/>
                </a:tc>
                <a:extLst>
                  <a:ext uri="{0D108BD9-81ED-4DB2-BD59-A6C34878D82A}">
                    <a16:rowId xmlns:a16="http://schemas.microsoft.com/office/drawing/2014/main" val="1662066231"/>
                  </a:ext>
                </a:extLst>
              </a:tr>
              <a:tr h="230615">
                <a:tc>
                  <a:txBody>
                    <a:bodyPr/>
                    <a:lstStyle/>
                    <a:p>
                      <a:pPr algn="ctr" rtl="0" fontAlgn="b"/>
                      <a:r>
                        <a:rPr lang="en-US" sz="1400" b="1" u="none" strike="noStrike" dirty="0">
                          <a:effectLst/>
                          <a:latin typeface="+mj-lt"/>
                        </a:rPr>
                        <a:t>April</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502,929</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498,482</a:t>
                      </a:r>
                      <a:endParaRPr lang="en-US" sz="1400" b="1" i="0" u="none" strike="noStrike">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229381870"/>
                  </a:ext>
                </a:extLst>
              </a:tr>
              <a:tr h="230615">
                <a:tc>
                  <a:txBody>
                    <a:bodyPr/>
                    <a:lstStyle/>
                    <a:p>
                      <a:pPr algn="ctr" rtl="0" fontAlgn="b"/>
                      <a:r>
                        <a:rPr lang="en-US" sz="1400" b="1" u="none" strike="noStrike">
                          <a:effectLst/>
                          <a:latin typeface="+mj-lt"/>
                        </a:rPr>
                        <a:t>May</a:t>
                      </a:r>
                      <a:endParaRPr lang="en-US" sz="1400" b="1" i="0" u="none" strike="noStrike">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464,269</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424,310</a:t>
                      </a:r>
                      <a:endParaRPr lang="en-US" sz="1400" b="1" i="0" u="none" strike="noStrike">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2860531635"/>
                  </a:ext>
                </a:extLst>
              </a:tr>
              <a:tr h="230615">
                <a:tc>
                  <a:txBody>
                    <a:bodyPr/>
                    <a:lstStyle/>
                    <a:p>
                      <a:pPr algn="ctr" rtl="0" fontAlgn="b"/>
                      <a:r>
                        <a:rPr lang="en-US" sz="1400" b="1" u="none" strike="noStrike" dirty="0">
                          <a:effectLst/>
                          <a:latin typeface="+mj-lt"/>
                        </a:rPr>
                        <a:t>June</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505,966</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a:effectLst/>
                          <a:latin typeface="+mj-lt"/>
                        </a:rPr>
                        <a:t>483,070</a:t>
                      </a:r>
                      <a:endParaRPr lang="en-US" sz="1400" b="1" i="0" u="none" strike="noStrike">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2904440566"/>
                  </a:ext>
                </a:extLst>
              </a:tr>
              <a:tr h="230615">
                <a:tc>
                  <a:txBody>
                    <a:bodyPr/>
                    <a:lstStyle/>
                    <a:p>
                      <a:pPr algn="ctr" rtl="0" fontAlgn="b"/>
                      <a:r>
                        <a:rPr lang="en-US" sz="1400" b="1" u="none" strike="noStrike" dirty="0">
                          <a:effectLst/>
                          <a:latin typeface="+mj-lt"/>
                        </a:rPr>
                        <a:t>July</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498,070</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460,736</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3808738448"/>
                  </a:ext>
                </a:extLst>
              </a:tr>
              <a:tr h="230615">
                <a:tc>
                  <a:txBody>
                    <a:bodyPr/>
                    <a:lstStyle/>
                    <a:p>
                      <a:pPr algn="ctr" rtl="0" fontAlgn="b"/>
                      <a:r>
                        <a:rPr lang="en-US" sz="1400" b="1" u="none" strike="noStrike" dirty="0">
                          <a:effectLst/>
                          <a:latin typeface="+mj-lt"/>
                        </a:rPr>
                        <a:t>August</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492,955</a:t>
                      </a:r>
                      <a:endParaRPr lang="en-US" sz="1400" b="1" i="0" u="none" strike="noStrike" dirty="0">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475,420</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2514761530"/>
                  </a:ext>
                </a:extLst>
              </a:tr>
              <a:tr h="230615">
                <a:tc>
                  <a:txBody>
                    <a:bodyPr/>
                    <a:lstStyle/>
                    <a:p>
                      <a:pPr algn="ctr" rtl="0" fontAlgn="b"/>
                      <a:r>
                        <a:rPr lang="en-US" sz="1400" b="1" u="none" strike="noStrike" dirty="0">
                          <a:effectLst/>
                          <a:latin typeface="+mj-lt"/>
                        </a:rPr>
                        <a:t>September</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472,193</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461,975</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a:effectLst/>
                        <a:latin typeface="+mj-lt"/>
                      </a:endParaRPr>
                    </a:p>
                  </a:txBody>
                  <a:tcPr marL="0" marR="0" marT="0" marB="0" anchor="b"/>
                </a:tc>
                <a:extLst>
                  <a:ext uri="{0D108BD9-81ED-4DB2-BD59-A6C34878D82A}">
                    <a16:rowId xmlns:a16="http://schemas.microsoft.com/office/drawing/2014/main" val="90465322"/>
                  </a:ext>
                </a:extLst>
              </a:tr>
              <a:tr h="230615">
                <a:tc>
                  <a:txBody>
                    <a:bodyPr/>
                    <a:lstStyle/>
                    <a:p>
                      <a:pPr algn="ctr" rtl="0" fontAlgn="b"/>
                      <a:r>
                        <a:rPr lang="en-US" sz="1400" b="1" u="none" strike="noStrike" dirty="0">
                          <a:effectLst/>
                          <a:latin typeface="+mj-lt"/>
                        </a:rPr>
                        <a:t>October</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515,959</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447,911</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dirty="0">
                        <a:effectLst/>
                        <a:latin typeface="+mj-lt"/>
                      </a:endParaRPr>
                    </a:p>
                  </a:txBody>
                  <a:tcPr marL="0" marR="0" marT="0" marB="0" anchor="b"/>
                </a:tc>
                <a:extLst>
                  <a:ext uri="{0D108BD9-81ED-4DB2-BD59-A6C34878D82A}">
                    <a16:rowId xmlns:a16="http://schemas.microsoft.com/office/drawing/2014/main" val="1313331944"/>
                  </a:ext>
                </a:extLst>
              </a:tr>
              <a:tr h="230615">
                <a:tc>
                  <a:txBody>
                    <a:bodyPr/>
                    <a:lstStyle/>
                    <a:p>
                      <a:pPr algn="ctr" rtl="0" fontAlgn="b"/>
                      <a:r>
                        <a:rPr lang="en-US" sz="1400" b="1" u="none" strike="noStrike" dirty="0">
                          <a:effectLst/>
                          <a:latin typeface="+mj-lt"/>
                        </a:rPr>
                        <a:t>November</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484,270</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429,649</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dirty="0">
                        <a:effectLst/>
                        <a:latin typeface="+mj-lt"/>
                      </a:endParaRPr>
                    </a:p>
                  </a:txBody>
                  <a:tcPr marL="0" marR="0" marT="0" marB="0" anchor="b"/>
                </a:tc>
                <a:extLst>
                  <a:ext uri="{0D108BD9-81ED-4DB2-BD59-A6C34878D82A}">
                    <a16:rowId xmlns:a16="http://schemas.microsoft.com/office/drawing/2014/main" val="2364850918"/>
                  </a:ext>
                </a:extLst>
              </a:tr>
              <a:tr h="230615">
                <a:tc>
                  <a:txBody>
                    <a:bodyPr/>
                    <a:lstStyle/>
                    <a:p>
                      <a:pPr algn="ctr" rtl="0" fontAlgn="b"/>
                      <a:r>
                        <a:rPr lang="en-US" sz="1400" b="1" u="none" strike="noStrike" dirty="0">
                          <a:effectLst/>
                          <a:latin typeface="+mj-lt"/>
                        </a:rPr>
                        <a:t>December</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522,538</a:t>
                      </a:r>
                      <a:endParaRPr lang="en-US" sz="1400" b="1" i="0" u="none" strike="noStrike">
                        <a:solidFill>
                          <a:srgbClr val="000000"/>
                        </a:solidFill>
                        <a:effectLst/>
                        <a:latin typeface="+mj-lt"/>
                      </a:endParaRPr>
                    </a:p>
                  </a:txBody>
                  <a:tcPr marL="0" marR="0" marT="0" marB="0" anchor="b"/>
                </a:tc>
                <a:tc>
                  <a:txBody>
                    <a:bodyPr/>
                    <a:lstStyle/>
                    <a:p>
                      <a:pPr algn="r" rtl="0" fontAlgn="b"/>
                      <a:r>
                        <a:rPr lang="en-US" sz="1400" u="none" strike="noStrike" dirty="0">
                          <a:effectLst/>
                          <a:latin typeface="+mj-lt"/>
                        </a:rPr>
                        <a:t>466,688</a:t>
                      </a:r>
                      <a:endParaRPr lang="en-US" sz="1400" b="1" i="0" u="none" strike="noStrike" dirty="0">
                        <a:solidFill>
                          <a:srgbClr val="0000FF"/>
                        </a:solidFill>
                        <a:effectLst/>
                        <a:latin typeface="+mj-lt"/>
                      </a:endParaRPr>
                    </a:p>
                  </a:txBody>
                  <a:tcPr marL="0" marR="0" marT="0" marB="0" anchor="b"/>
                </a:tc>
                <a:tc>
                  <a:txBody>
                    <a:bodyPr/>
                    <a:lstStyle/>
                    <a:p>
                      <a:pPr algn="l" fontAlgn="b"/>
                      <a:endParaRPr lang="en-US" sz="1400" b="0" i="0" u="none" strike="noStrike" dirty="0">
                        <a:effectLst/>
                        <a:latin typeface="+mj-lt"/>
                      </a:endParaRPr>
                    </a:p>
                  </a:txBody>
                  <a:tcPr marL="0" marR="0" marT="0" marB="0" anchor="b"/>
                </a:tc>
                <a:extLst>
                  <a:ext uri="{0D108BD9-81ED-4DB2-BD59-A6C34878D82A}">
                    <a16:rowId xmlns:a16="http://schemas.microsoft.com/office/drawing/2014/main" val="4166078232"/>
                  </a:ext>
                </a:extLst>
              </a:tr>
            </a:tbl>
          </a:graphicData>
        </a:graphic>
      </p:graphicFrame>
      <p:graphicFrame>
        <p:nvGraphicFramePr>
          <p:cNvPr id="2" name="Chart 1">
            <a:extLst>
              <a:ext uri="{FF2B5EF4-FFF2-40B4-BE49-F238E27FC236}">
                <a16:creationId xmlns:a16="http://schemas.microsoft.com/office/drawing/2014/main" id="{839C897D-29EE-213B-E4DC-A219E5A4E66D}"/>
              </a:ext>
            </a:extLst>
          </p:cNvPr>
          <p:cNvGraphicFramePr>
            <a:graphicFrameLocks/>
          </p:cNvGraphicFramePr>
          <p:nvPr>
            <p:extLst>
              <p:ext uri="{D42A27DB-BD31-4B8C-83A1-F6EECF244321}">
                <p14:modId xmlns:p14="http://schemas.microsoft.com/office/powerpoint/2010/main" val="3283863834"/>
              </p:ext>
            </p:extLst>
          </p:nvPr>
        </p:nvGraphicFramePr>
        <p:xfrm>
          <a:off x="315912" y="721723"/>
          <a:ext cx="9448800" cy="321051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794214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5059" y="0"/>
            <a:ext cx="9067800" cy="808038"/>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2023 Ocean Freight Transshipments In Teu’s </a:t>
            </a:r>
            <a:br>
              <a:rPr lang="en-US" altLang="en-US" sz="2400" b="1" cap="none" dirty="0">
                <a:solidFill>
                  <a:schemeClr val="bg1"/>
                </a:solidFill>
              </a:rPr>
            </a:br>
            <a:r>
              <a:rPr lang="en-US" altLang="en-US" sz="2400" b="1" cap="none" dirty="0">
                <a:solidFill>
                  <a:schemeClr val="bg1"/>
                </a:solidFill>
              </a:rPr>
              <a:t>Quarterly</a:t>
            </a:r>
          </a:p>
        </p:txBody>
      </p:sp>
      <p:sp>
        <p:nvSpPr>
          <p:cNvPr id="2" name="Rectangle 1"/>
          <p:cNvSpPr/>
          <p:nvPr/>
        </p:nvSpPr>
        <p:spPr>
          <a:xfrm>
            <a:off x="0" y="6751637"/>
            <a:ext cx="10080625" cy="808038"/>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In quarter wise comparison the Q1 has recorded the lowest in transshipments compared to the last two years quarter </a:t>
            </a:r>
            <a:r>
              <a:rPr lang="en-US" altLang="en-US" sz="1600" b="1"/>
              <a:t>1.</a:t>
            </a:r>
            <a:endParaRPr lang="en-US" altLang="en-US" sz="1600" b="1" dirty="0"/>
          </a:p>
        </p:txBody>
      </p:sp>
      <p:graphicFrame>
        <p:nvGraphicFramePr>
          <p:cNvPr id="3" name="Table 2">
            <a:extLst>
              <a:ext uri="{FF2B5EF4-FFF2-40B4-BE49-F238E27FC236}">
                <a16:creationId xmlns:a16="http://schemas.microsoft.com/office/drawing/2014/main" id="{ED79F464-3287-E818-1FE9-0B8610E30E35}"/>
              </a:ext>
            </a:extLst>
          </p:cNvPr>
          <p:cNvGraphicFramePr>
            <a:graphicFrameLocks noGrp="1"/>
          </p:cNvGraphicFramePr>
          <p:nvPr>
            <p:extLst>
              <p:ext uri="{D42A27DB-BD31-4B8C-83A1-F6EECF244321}">
                <p14:modId xmlns:p14="http://schemas.microsoft.com/office/powerpoint/2010/main" val="782035106"/>
              </p:ext>
            </p:extLst>
          </p:nvPr>
        </p:nvGraphicFramePr>
        <p:xfrm>
          <a:off x="465059" y="4313237"/>
          <a:ext cx="9067800" cy="2219369"/>
        </p:xfrm>
        <a:graphic>
          <a:graphicData uri="http://schemas.openxmlformats.org/drawingml/2006/table">
            <a:tbl>
              <a:tblPr>
                <a:tableStyleId>{5C22544A-7EE6-4342-B048-85BDC9FD1C3A}</a:tableStyleId>
              </a:tblPr>
              <a:tblGrid>
                <a:gridCol w="2035218">
                  <a:extLst>
                    <a:ext uri="{9D8B030D-6E8A-4147-A177-3AD203B41FA5}">
                      <a16:colId xmlns:a16="http://schemas.microsoft.com/office/drawing/2014/main" val="123416037"/>
                    </a:ext>
                  </a:extLst>
                </a:gridCol>
                <a:gridCol w="2035218">
                  <a:extLst>
                    <a:ext uri="{9D8B030D-6E8A-4147-A177-3AD203B41FA5}">
                      <a16:colId xmlns:a16="http://schemas.microsoft.com/office/drawing/2014/main" val="1560581771"/>
                    </a:ext>
                  </a:extLst>
                </a:gridCol>
                <a:gridCol w="2498682">
                  <a:extLst>
                    <a:ext uri="{9D8B030D-6E8A-4147-A177-3AD203B41FA5}">
                      <a16:colId xmlns:a16="http://schemas.microsoft.com/office/drawing/2014/main" val="3083743757"/>
                    </a:ext>
                  </a:extLst>
                </a:gridCol>
                <a:gridCol w="2498682">
                  <a:extLst>
                    <a:ext uri="{9D8B030D-6E8A-4147-A177-3AD203B41FA5}">
                      <a16:colId xmlns:a16="http://schemas.microsoft.com/office/drawing/2014/main" val="4217720378"/>
                    </a:ext>
                  </a:extLst>
                </a:gridCol>
              </a:tblGrid>
              <a:tr h="278582">
                <a:tc rowSpan="2">
                  <a:txBody>
                    <a:bodyPr/>
                    <a:lstStyle/>
                    <a:p>
                      <a:pPr algn="ctr" rtl="0" fontAlgn="b"/>
                      <a:r>
                        <a:rPr lang="en-US" sz="1400" u="none" strike="noStrike" dirty="0">
                          <a:effectLst/>
                          <a:latin typeface="+mj-lt"/>
                        </a:rPr>
                        <a:t> </a:t>
                      </a:r>
                      <a:endParaRPr lang="en-US" sz="1400" b="1" i="0" u="none" strike="noStrike" dirty="0">
                        <a:solidFill>
                          <a:srgbClr val="000000"/>
                        </a:solidFill>
                        <a:effectLst/>
                        <a:latin typeface="+mj-lt"/>
                      </a:endParaRPr>
                    </a:p>
                  </a:txBody>
                  <a:tcPr marL="0" marR="0" marT="0" marB="0" anchor="b"/>
                </a:tc>
                <a:tc>
                  <a:txBody>
                    <a:bodyPr/>
                    <a:lstStyle/>
                    <a:p>
                      <a:pPr algn="ctr" rtl="0" fontAlgn="ctr"/>
                      <a:r>
                        <a:rPr lang="en-US" sz="1400" b="1" u="none" strike="noStrike" dirty="0">
                          <a:effectLst/>
                        </a:rPr>
                        <a:t>2021</a:t>
                      </a:r>
                      <a:endParaRPr lang="en-US" sz="1400" b="1" i="0" u="none" strike="noStrike" dirty="0">
                        <a:solidFill>
                          <a:srgbClr val="000000"/>
                        </a:solidFill>
                        <a:effectLst/>
                        <a:latin typeface="Century Gothic" panose="020B0502020202020204" pitchFamily="34" charset="0"/>
                      </a:endParaRPr>
                    </a:p>
                  </a:txBody>
                  <a:tcPr marL="0" marR="0" marT="0" marB="0" anchor="ctr">
                    <a:solidFill>
                      <a:srgbClr val="FFC000"/>
                    </a:solidFill>
                  </a:tcPr>
                </a:tc>
                <a:tc>
                  <a:txBody>
                    <a:bodyPr/>
                    <a:lstStyle/>
                    <a:p>
                      <a:pPr algn="ctr" rtl="0" fontAlgn="ctr"/>
                      <a:r>
                        <a:rPr lang="en-US" sz="1400" b="1" u="none" strike="noStrike" dirty="0">
                          <a:effectLst/>
                        </a:rPr>
                        <a:t>2022</a:t>
                      </a:r>
                      <a:endParaRPr lang="en-US" sz="1400" b="1" i="0" u="none" strike="noStrike" dirty="0">
                        <a:solidFill>
                          <a:srgbClr val="0000FF"/>
                        </a:solidFill>
                        <a:effectLst/>
                        <a:latin typeface="Century Gothic" panose="020B0502020202020204" pitchFamily="34" charset="0"/>
                      </a:endParaRPr>
                    </a:p>
                  </a:txBody>
                  <a:tcPr marL="0" marR="0" marT="0" marB="0" anchor="ctr">
                    <a:solidFill>
                      <a:srgbClr val="FFC000"/>
                    </a:solidFill>
                  </a:tcPr>
                </a:tc>
                <a:tc>
                  <a:txBody>
                    <a:bodyPr/>
                    <a:lstStyle/>
                    <a:p>
                      <a:pPr algn="ctr" fontAlgn="b"/>
                      <a:r>
                        <a:rPr lang="en-US" sz="1400" b="1" u="none" strike="noStrike" dirty="0">
                          <a:effectLst/>
                        </a:rPr>
                        <a:t>2023</a:t>
                      </a:r>
                      <a:endParaRPr lang="en-US" sz="1400" b="1" i="0" u="none" strike="noStrike" dirty="0">
                        <a:effectLst/>
                        <a:latin typeface="Arial" panose="020B0604020202020204" pitchFamily="34" charset="0"/>
                      </a:endParaRPr>
                    </a:p>
                  </a:txBody>
                  <a:tcPr marL="0" marR="0" marT="0" marB="0" anchor="ctr">
                    <a:solidFill>
                      <a:srgbClr val="FFC000"/>
                    </a:solidFill>
                  </a:tcPr>
                </a:tc>
                <a:extLst>
                  <a:ext uri="{0D108BD9-81ED-4DB2-BD59-A6C34878D82A}">
                    <a16:rowId xmlns:a16="http://schemas.microsoft.com/office/drawing/2014/main" val="862029539"/>
                  </a:ext>
                </a:extLst>
              </a:tr>
              <a:tr h="547877">
                <a:tc vMerge="1">
                  <a:txBody>
                    <a:bodyPr/>
                    <a:lstStyle/>
                    <a:p>
                      <a:endParaRPr lang="en-US"/>
                    </a:p>
                  </a:txBody>
                  <a:tcPr/>
                </a:tc>
                <a:tc>
                  <a:txBody>
                    <a:bodyPr/>
                    <a:lstStyle/>
                    <a:p>
                      <a:pPr algn="ctr" rtl="0" fontAlgn="ctr"/>
                      <a:r>
                        <a:rPr lang="en-US" sz="1400" b="1" u="none" strike="noStrike" dirty="0">
                          <a:effectLst/>
                          <a:latin typeface="+mj-lt"/>
                        </a:rPr>
                        <a:t>Transshipment</a:t>
                      </a:r>
                      <a:endParaRPr lang="en-US" sz="1400" b="1" i="0" u="none" strike="noStrike" dirty="0">
                        <a:solidFill>
                          <a:srgbClr val="000000"/>
                        </a:solidFill>
                        <a:effectLst/>
                        <a:latin typeface="+mj-lt"/>
                      </a:endParaRPr>
                    </a:p>
                  </a:txBody>
                  <a:tcPr marL="0" marR="0" marT="0" marB="0" anchor="ctr"/>
                </a:tc>
                <a:tc>
                  <a:txBody>
                    <a:bodyPr/>
                    <a:lstStyle/>
                    <a:p>
                      <a:pPr algn="ctr" rtl="0" fontAlgn="ctr"/>
                      <a:r>
                        <a:rPr lang="en-US" sz="1400" b="1" u="none" strike="noStrike" dirty="0">
                          <a:effectLst/>
                          <a:latin typeface="+mj-lt"/>
                        </a:rPr>
                        <a:t>Transshipment</a:t>
                      </a:r>
                      <a:endParaRPr lang="en-US" sz="1400" b="1" i="0" u="none" strike="noStrike" dirty="0">
                        <a:solidFill>
                          <a:srgbClr val="0000FF"/>
                        </a:solidFill>
                        <a:effectLst/>
                        <a:latin typeface="+mj-lt"/>
                      </a:endParaRPr>
                    </a:p>
                  </a:txBody>
                  <a:tcPr marL="0" marR="0" marT="0" marB="0" anchor="ctr"/>
                </a:tc>
                <a:tc>
                  <a:txBody>
                    <a:bodyPr/>
                    <a:lstStyle/>
                    <a:p>
                      <a:pPr algn="ctr" rtl="0" fontAlgn="ctr"/>
                      <a:r>
                        <a:rPr lang="en-US" sz="1400" b="1" u="none" strike="noStrike" dirty="0">
                          <a:effectLst/>
                          <a:latin typeface="+mj-lt"/>
                        </a:rPr>
                        <a:t>Transshipment</a:t>
                      </a:r>
                      <a:endParaRPr lang="en-US" sz="1400" b="1" i="0" u="none" strike="noStrike" dirty="0">
                        <a:solidFill>
                          <a:srgbClr val="0000FF"/>
                        </a:solidFill>
                        <a:effectLst/>
                        <a:latin typeface="+mj-lt"/>
                      </a:endParaRPr>
                    </a:p>
                  </a:txBody>
                  <a:tcPr marL="0" marR="0" marT="0" marB="0" anchor="ctr"/>
                </a:tc>
                <a:extLst>
                  <a:ext uri="{0D108BD9-81ED-4DB2-BD59-A6C34878D82A}">
                    <a16:rowId xmlns:a16="http://schemas.microsoft.com/office/drawing/2014/main" val="2505546425"/>
                  </a:ext>
                </a:extLst>
              </a:tr>
              <a:tr h="278582">
                <a:tc>
                  <a:txBody>
                    <a:bodyPr/>
                    <a:lstStyle/>
                    <a:p>
                      <a:pPr algn="ctr" rtl="0" fontAlgn="b"/>
                      <a:r>
                        <a:rPr lang="en-US" sz="1400" b="1" u="none" strike="noStrike" dirty="0">
                          <a:effectLst/>
                          <a:latin typeface="+mj-lt"/>
                        </a:rPr>
                        <a:t>1st Quarter</a:t>
                      </a:r>
                      <a:endParaRPr lang="en-US" sz="1400" b="1" i="0" u="none" strike="noStrike" dirty="0">
                        <a:solidFill>
                          <a:srgbClr val="FFFFFF"/>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1,390,898</a:t>
                      </a:r>
                      <a:endParaRPr lang="en-US" sz="1400" b="1" i="0" u="none" strike="noStrike" dirty="0">
                        <a:solidFill>
                          <a:srgbClr val="000000"/>
                        </a:solidFill>
                        <a:effectLst/>
                        <a:latin typeface="+mj-lt"/>
                      </a:endParaRPr>
                    </a:p>
                  </a:txBody>
                  <a:tcPr marL="0" marR="0" marT="0" marB="0" anchor="ctr"/>
                </a:tc>
                <a:tc>
                  <a:txBody>
                    <a:bodyPr/>
                    <a:lstStyle/>
                    <a:p>
                      <a:pPr algn="r" rtl="0" fontAlgn="b"/>
                      <a:r>
                        <a:rPr lang="en-US" sz="1400" u="none" strike="noStrike">
                          <a:effectLst/>
                          <a:latin typeface="+mj-lt"/>
                        </a:rPr>
                        <a:t>1,487,444</a:t>
                      </a:r>
                      <a:endParaRPr lang="en-US" sz="1400" b="1" i="0" u="none" strike="noStrike">
                        <a:solidFill>
                          <a:srgbClr val="0000FF"/>
                        </a:solidFill>
                        <a:effectLst/>
                        <a:latin typeface="+mj-lt"/>
                      </a:endParaRPr>
                    </a:p>
                  </a:txBody>
                  <a:tcPr marL="0" marR="0" marT="0" marB="0" anchor="ctr"/>
                </a:tc>
                <a:tc>
                  <a:txBody>
                    <a:bodyPr/>
                    <a:lstStyle/>
                    <a:p>
                      <a:pPr algn="r" fontAlgn="b"/>
                      <a:r>
                        <a:rPr lang="en-US" sz="1400" u="none" strike="noStrike" dirty="0">
                          <a:effectLst/>
                          <a:latin typeface="+mj-lt"/>
                        </a:rPr>
                        <a:t>1,346,005</a:t>
                      </a:r>
                      <a:endParaRPr lang="en-US" sz="1400" b="0" i="0" u="none" strike="noStrike" dirty="0">
                        <a:effectLst/>
                        <a:latin typeface="+mj-lt"/>
                      </a:endParaRPr>
                    </a:p>
                  </a:txBody>
                  <a:tcPr marL="0" marR="0" marT="0" marB="0" anchor="ctr"/>
                </a:tc>
                <a:extLst>
                  <a:ext uri="{0D108BD9-81ED-4DB2-BD59-A6C34878D82A}">
                    <a16:rowId xmlns:a16="http://schemas.microsoft.com/office/drawing/2014/main" val="2229411812"/>
                  </a:ext>
                </a:extLst>
              </a:tr>
              <a:tr h="278582">
                <a:tc>
                  <a:txBody>
                    <a:bodyPr/>
                    <a:lstStyle/>
                    <a:p>
                      <a:pPr algn="ctr" rtl="0" fontAlgn="b"/>
                      <a:r>
                        <a:rPr lang="en-US" sz="1400" b="1" u="none" strike="noStrike">
                          <a:effectLst/>
                          <a:latin typeface="+mj-lt"/>
                        </a:rPr>
                        <a:t>2nd Quarter</a:t>
                      </a:r>
                      <a:endParaRPr lang="en-US" sz="1400" b="1" i="0" u="none" strike="noStrike">
                        <a:solidFill>
                          <a:srgbClr val="FFFFFF"/>
                        </a:solidFill>
                        <a:effectLst/>
                        <a:latin typeface="+mj-lt"/>
                      </a:endParaRPr>
                    </a:p>
                  </a:txBody>
                  <a:tcPr marL="0" marR="0" marT="0" marB="0" anchor="ctr">
                    <a:solidFill>
                      <a:srgbClr val="FFC000"/>
                    </a:solidFill>
                  </a:tcPr>
                </a:tc>
                <a:tc>
                  <a:txBody>
                    <a:bodyPr/>
                    <a:lstStyle/>
                    <a:p>
                      <a:pPr algn="r" rtl="0" fontAlgn="b"/>
                      <a:r>
                        <a:rPr lang="en-US" sz="1400" u="none" strike="noStrike" dirty="0">
                          <a:effectLst/>
                          <a:latin typeface="+mj-lt"/>
                        </a:rPr>
                        <a:t>1,473,164</a:t>
                      </a:r>
                      <a:endParaRPr lang="en-US" sz="1400" b="1" i="0" u="none" strike="noStrike" dirty="0">
                        <a:solidFill>
                          <a:srgbClr val="000000"/>
                        </a:solidFill>
                        <a:effectLst/>
                        <a:latin typeface="+mj-lt"/>
                      </a:endParaRPr>
                    </a:p>
                  </a:txBody>
                  <a:tcPr marL="0" marR="0" marT="0" marB="0" anchor="ctr"/>
                </a:tc>
                <a:tc>
                  <a:txBody>
                    <a:bodyPr/>
                    <a:lstStyle/>
                    <a:p>
                      <a:pPr algn="r" rtl="0" fontAlgn="b"/>
                      <a:r>
                        <a:rPr lang="en-US" sz="1400" u="none" strike="noStrike" dirty="0">
                          <a:effectLst/>
                          <a:latin typeface="+mj-lt"/>
                        </a:rPr>
                        <a:t>1,405,862</a:t>
                      </a:r>
                      <a:endParaRPr lang="en-US" sz="1400" b="1" i="0" u="none" strike="noStrike" dirty="0">
                        <a:solidFill>
                          <a:srgbClr val="000000"/>
                        </a:solidFill>
                        <a:effectLst/>
                        <a:latin typeface="+mj-lt"/>
                      </a:endParaRPr>
                    </a:p>
                  </a:txBody>
                  <a:tcPr marL="0" marR="0" marT="0" marB="0" anchor="ctr"/>
                </a:tc>
                <a:tc>
                  <a:txBody>
                    <a:bodyPr/>
                    <a:lstStyle/>
                    <a:p>
                      <a:pPr algn="r" fontAlgn="b"/>
                      <a:endParaRPr lang="en-US" sz="1400" b="0" i="0" u="none" strike="noStrike" dirty="0">
                        <a:effectLst/>
                        <a:latin typeface="+mj-lt"/>
                      </a:endParaRPr>
                    </a:p>
                  </a:txBody>
                  <a:tcPr marL="0" marR="0" marT="0" marB="0" anchor="ctr"/>
                </a:tc>
                <a:extLst>
                  <a:ext uri="{0D108BD9-81ED-4DB2-BD59-A6C34878D82A}">
                    <a16:rowId xmlns:a16="http://schemas.microsoft.com/office/drawing/2014/main" val="3823270173"/>
                  </a:ext>
                </a:extLst>
              </a:tr>
              <a:tr h="278582">
                <a:tc>
                  <a:txBody>
                    <a:bodyPr/>
                    <a:lstStyle/>
                    <a:p>
                      <a:pPr algn="ctr" rtl="0" fontAlgn="b"/>
                      <a:r>
                        <a:rPr lang="en-US" sz="1400" b="1" u="none" strike="noStrike" dirty="0">
                          <a:effectLst/>
                          <a:latin typeface="+mj-lt"/>
                        </a:rPr>
                        <a:t>3rd Quarter</a:t>
                      </a:r>
                      <a:endParaRPr lang="en-US" sz="1400" b="1" i="0" u="none" strike="noStrike" dirty="0">
                        <a:solidFill>
                          <a:srgbClr val="FFFFFF"/>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1,463,218</a:t>
                      </a:r>
                      <a:endParaRPr lang="en-US" sz="1400" b="1" i="0" u="none" strike="noStrike">
                        <a:solidFill>
                          <a:srgbClr val="000000"/>
                        </a:solidFill>
                        <a:effectLst/>
                        <a:latin typeface="+mj-lt"/>
                      </a:endParaRPr>
                    </a:p>
                  </a:txBody>
                  <a:tcPr marL="0" marR="0" marT="0" marB="0" anchor="ctr"/>
                </a:tc>
                <a:tc>
                  <a:txBody>
                    <a:bodyPr/>
                    <a:lstStyle/>
                    <a:p>
                      <a:pPr algn="r" rtl="0" fontAlgn="b"/>
                      <a:r>
                        <a:rPr lang="en-US" sz="1400" u="none" strike="noStrike" dirty="0">
                          <a:effectLst/>
                          <a:latin typeface="+mj-lt"/>
                        </a:rPr>
                        <a:t>1,398,131</a:t>
                      </a:r>
                      <a:endParaRPr lang="en-US" sz="1400" b="1" i="0" u="none" strike="noStrike" dirty="0">
                        <a:solidFill>
                          <a:srgbClr val="0000FF"/>
                        </a:solidFill>
                        <a:effectLst/>
                        <a:latin typeface="+mj-lt"/>
                      </a:endParaRPr>
                    </a:p>
                  </a:txBody>
                  <a:tcPr marL="0" marR="0" marT="0" marB="0" anchor="ctr"/>
                </a:tc>
                <a:tc>
                  <a:txBody>
                    <a:bodyPr/>
                    <a:lstStyle/>
                    <a:p>
                      <a:pPr algn="r" fontAlgn="b"/>
                      <a:endParaRPr lang="en-US" sz="1400" b="0" i="0" u="none" strike="noStrike" dirty="0">
                        <a:effectLst/>
                        <a:latin typeface="+mj-lt"/>
                      </a:endParaRPr>
                    </a:p>
                  </a:txBody>
                  <a:tcPr marL="0" marR="0" marT="0" marB="0" anchor="ctr"/>
                </a:tc>
                <a:extLst>
                  <a:ext uri="{0D108BD9-81ED-4DB2-BD59-A6C34878D82A}">
                    <a16:rowId xmlns:a16="http://schemas.microsoft.com/office/drawing/2014/main" val="3261632102"/>
                  </a:ext>
                </a:extLst>
              </a:tr>
              <a:tr h="278582">
                <a:tc>
                  <a:txBody>
                    <a:bodyPr/>
                    <a:lstStyle/>
                    <a:p>
                      <a:pPr algn="ctr" rtl="0" fontAlgn="b"/>
                      <a:r>
                        <a:rPr lang="en-US" sz="1400" b="1" u="none" strike="noStrike" dirty="0">
                          <a:effectLst/>
                          <a:latin typeface="+mj-lt"/>
                        </a:rPr>
                        <a:t>4th Quarter</a:t>
                      </a:r>
                      <a:endParaRPr lang="en-US" sz="1400" b="1" i="0" u="none" strike="noStrike" dirty="0">
                        <a:solidFill>
                          <a:srgbClr val="FFFFFF"/>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1,522,767</a:t>
                      </a:r>
                      <a:endParaRPr lang="en-US" sz="1400" b="1" i="0" u="none" strike="noStrike">
                        <a:solidFill>
                          <a:srgbClr val="000000"/>
                        </a:solidFill>
                        <a:effectLst/>
                        <a:latin typeface="+mj-lt"/>
                      </a:endParaRPr>
                    </a:p>
                  </a:txBody>
                  <a:tcPr marL="0" marR="0" marT="0" marB="0" anchor="ctr"/>
                </a:tc>
                <a:tc>
                  <a:txBody>
                    <a:bodyPr/>
                    <a:lstStyle/>
                    <a:p>
                      <a:pPr algn="r" rtl="0" fontAlgn="b"/>
                      <a:r>
                        <a:rPr lang="en-US" sz="1400" u="none" strike="noStrike" dirty="0">
                          <a:effectLst/>
                          <a:latin typeface="+mj-lt"/>
                        </a:rPr>
                        <a:t>1,344,248</a:t>
                      </a:r>
                      <a:endParaRPr lang="en-US" sz="1400" b="1" i="0" u="none" strike="noStrike" dirty="0">
                        <a:solidFill>
                          <a:srgbClr val="000099"/>
                        </a:solidFill>
                        <a:effectLst/>
                        <a:latin typeface="+mj-lt"/>
                      </a:endParaRPr>
                    </a:p>
                  </a:txBody>
                  <a:tcPr marL="0" marR="0" marT="0" marB="0" anchor="ctr"/>
                </a:tc>
                <a:tc>
                  <a:txBody>
                    <a:bodyPr/>
                    <a:lstStyle/>
                    <a:p>
                      <a:pPr algn="r" fontAlgn="b"/>
                      <a:endParaRPr lang="en-US" sz="1400" b="0" i="0" u="none" strike="noStrike" dirty="0">
                        <a:effectLst/>
                        <a:latin typeface="+mj-lt"/>
                      </a:endParaRPr>
                    </a:p>
                  </a:txBody>
                  <a:tcPr marL="0" marR="0" marT="0" marB="0" anchor="ctr"/>
                </a:tc>
                <a:extLst>
                  <a:ext uri="{0D108BD9-81ED-4DB2-BD59-A6C34878D82A}">
                    <a16:rowId xmlns:a16="http://schemas.microsoft.com/office/drawing/2014/main" val="1682777273"/>
                  </a:ext>
                </a:extLst>
              </a:tr>
              <a:tr h="278582">
                <a:tc>
                  <a:txBody>
                    <a:bodyPr/>
                    <a:lstStyle/>
                    <a:p>
                      <a:pPr algn="ctr" rtl="0" fontAlgn="b"/>
                      <a:r>
                        <a:rPr lang="en-US" sz="1400" b="1" u="none" strike="noStrike" dirty="0">
                          <a:effectLst/>
                          <a:latin typeface="+mj-lt"/>
                        </a:rPr>
                        <a:t>Total</a:t>
                      </a:r>
                      <a:endParaRPr lang="en-US" sz="1400" b="1" i="0" u="none" strike="noStrike" dirty="0">
                        <a:solidFill>
                          <a:srgbClr val="000000"/>
                        </a:solidFill>
                        <a:effectLst/>
                        <a:latin typeface="+mj-lt"/>
                      </a:endParaRPr>
                    </a:p>
                  </a:txBody>
                  <a:tcPr marL="0" marR="0" marT="0" marB="0" anchor="ctr">
                    <a:solidFill>
                      <a:srgbClr val="FFC000"/>
                    </a:solidFill>
                  </a:tcPr>
                </a:tc>
                <a:tc>
                  <a:txBody>
                    <a:bodyPr/>
                    <a:lstStyle/>
                    <a:p>
                      <a:pPr algn="r" rtl="0" fontAlgn="b"/>
                      <a:r>
                        <a:rPr lang="en-US" sz="1400" u="none" strike="noStrike">
                          <a:effectLst/>
                          <a:latin typeface="+mj-lt"/>
                        </a:rPr>
                        <a:t>5,850,047</a:t>
                      </a:r>
                      <a:endParaRPr lang="en-US" sz="1400" b="1" i="0" u="none" strike="noStrike">
                        <a:solidFill>
                          <a:srgbClr val="000000"/>
                        </a:solidFill>
                        <a:effectLst/>
                        <a:latin typeface="+mj-lt"/>
                      </a:endParaRPr>
                    </a:p>
                  </a:txBody>
                  <a:tcPr marL="0" marR="0" marT="0" marB="0" anchor="ctr"/>
                </a:tc>
                <a:tc>
                  <a:txBody>
                    <a:bodyPr/>
                    <a:lstStyle/>
                    <a:p>
                      <a:pPr algn="r" rtl="0" fontAlgn="b"/>
                      <a:r>
                        <a:rPr lang="en-US" sz="1400" u="none" strike="noStrike" dirty="0">
                          <a:effectLst/>
                          <a:latin typeface="+mj-lt"/>
                        </a:rPr>
                        <a:t>5,635,685</a:t>
                      </a:r>
                      <a:endParaRPr lang="en-US" sz="1400" b="1" i="0" u="none" strike="noStrike" dirty="0">
                        <a:solidFill>
                          <a:srgbClr val="000099"/>
                        </a:solidFill>
                        <a:effectLst/>
                        <a:latin typeface="+mj-lt"/>
                      </a:endParaRPr>
                    </a:p>
                  </a:txBody>
                  <a:tcPr marL="0" marR="0" marT="0" marB="0" anchor="ctr"/>
                </a:tc>
                <a:tc>
                  <a:txBody>
                    <a:bodyPr/>
                    <a:lstStyle/>
                    <a:p>
                      <a:pPr algn="r" fontAlgn="b"/>
                      <a:r>
                        <a:rPr lang="en-US" sz="1400" u="none" strike="noStrike" dirty="0">
                          <a:effectLst/>
                          <a:latin typeface="+mj-lt"/>
                        </a:rPr>
                        <a:t>1,346,005</a:t>
                      </a:r>
                      <a:endParaRPr lang="en-US" sz="1400" b="0" i="0" u="none" strike="noStrike" dirty="0">
                        <a:effectLst/>
                        <a:latin typeface="+mj-lt"/>
                      </a:endParaRPr>
                    </a:p>
                  </a:txBody>
                  <a:tcPr marL="0" marR="0" marT="0" marB="0" anchor="ctr"/>
                </a:tc>
                <a:extLst>
                  <a:ext uri="{0D108BD9-81ED-4DB2-BD59-A6C34878D82A}">
                    <a16:rowId xmlns:a16="http://schemas.microsoft.com/office/drawing/2014/main" val="417829751"/>
                  </a:ext>
                </a:extLst>
              </a:tr>
            </a:tbl>
          </a:graphicData>
        </a:graphic>
      </p:graphicFrame>
      <p:graphicFrame>
        <p:nvGraphicFramePr>
          <p:cNvPr id="5" name="Chart 4">
            <a:extLst>
              <a:ext uri="{FF2B5EF4-FFF2-40B4-BE49-F238E27FC236}">
                <a16:creationId xmlns:a16="http://schemas.microsoft.com/office/drawing/2014/main" id="{A8623F24-61CE-D24A-7320-2C15621302C1}"/>
              </a:ext>
            </a:extLst>
          </p:cNvPr>
          <p:cNvGraphicFramePr>
            <a:graphicFrameLocks/>
          </p:cNvGraphicFramePr>
          <p:nvPr>
            <p:extLst>
              <p:ext uri="{D42A27DB-BD31-4B8C-83A1-F6EECF244321}">
                <p14:modId xmlns:p14="http://schemas.microsoft.com/office/powerpoint/2010/main" val="4086816144"/>
              </p:ext>
            </p:extLst>
          </p:nvPr>
        </p:nvGraphicFramePr>
        <p:xfrm>
          <a:off x="465059" y="808038"/>
          <a:ext cx="9067800" cy="32861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74769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49312" y="1112837"/>
            <a:ext cx="8686800" cy="5181600"/>
          </a:xfrm>
          <a:ln>
            <a:solidFill>
              <a:schemeClr val="accent4">
                <a:lumMod val="50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pPr algn="ctr"/>
            <a:endParaRPr lang="en-US" sz="9600" b="1" dirty="0">
              <a:solidFill>
                <a:schemeClr val="accent4">
                  <a:lumMod val="20000"/>
                  <a:lumOff val="80000"/>
                </a:schemeClr>
              </a:solidFill>
              <a:latin typeface="Arial Narrow" panose="020B0606020202030204" pitchFamily="34" charset="0"/>
            </a:endParaRPr>
          </a:p>
          <a:p>
            <a:pPr algn="ctr"/>
            <a:r>
              <a:rPr lang="en-US" sz="11500" b="1" dirty="0">
                <a:solidFill>
                  <a:schemeClr val="bg1"/>
                </a:solidFill>
                <a:latin typeface="Calibri" panose="020F0502020204030204" pitchFamily="34" charset="0"/>
                <a:cs typeface="Calibri" panose="020F0502020204030204" pitchFamily="34" charset="0"/>
              </a:rPr>
              <a:t>THANK YOU</a:t>
            </a:r>
          </a:p>
        </p:txBody>
      </p:sp>
    </p:spTree>
    <p:extLst>
      <p:ext uri="{BB962C8B-B14F-4D97-AF65-F5344CB8AC3E}">
        <p14:creationId xmlns:p14="http://schemas.microsoft.com/office/powerpoint/2010/main" val="4249358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5000">
              <a:schemeClr val="bg2">
                <a:tint val="97000"/>
                <a:hueMod val="92000"/>
                <a:satMod val="169000"/>
                <a:lumMod val="164000"/>
              </a:schemeClr>
            </a:gs>
            <a:gs pos="65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530225" y="0"/>
            <a:ext cx="90709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Exports (In Tons)</a:t>
            </a:r>
          </a:p>
          <a:p>
            <a:pPr algn="ctr" eaLnBrk="1">
              <a:buClrTx/>
              <a:buFontTx/>
              <a:buNone/>
            </a:pPr>
            <a:r>
              <a:rPr lang="en-US" altLang="en-US" sz="2800" b="1" dirty="0">
                <a:solidFill>
                  <a:srgbClr val="000000"/>
                </a:solidFill>
              </a:rPr>
              <a:t>Month on Month</a:t>
            </a:r>
          </a:p>
        </p:txBody>
      </p:sp>
      <p:sp>
        <p:nvSpPr>
          <p:cNvPr id="5" name="Rectangle 4"/>
          <p:cNvSpPr>
            <a:spLocks noChangeArrowheads="1"/>
          </p:cNvSpPr>
          <p:nvPr/>
        </p:nvSpPr>
        <p:spPr bwMode="auto">
          <a:xfrm>
            <a:off x="0" y="6821485"/>
            <a:ext cx="10080625" cy="738190"/>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400" b="1" dirty="0">
                <a:solidFill>
                  <a:schemeClr val="bg1">
                    <a:lumMod val="95000"/>
                    <a:lumOff val="5000"/>
                  </a:schemeClr>
                </a:solidFill>
              </a:rPr>
              <a:t>When compared 2023 month-on-month numbers in January, February, March has decreased compared to last 5 years mainly due to economical crisis locally and globally.</a:t>
            </a:r>
          </a:p>
        </p:txBody>
      </p:sp>
      <p:graphicFrame>
        <p:nvGraphicFramePr>
          <p:cNvPr id="4" name="Table 3">
            <a:extLst>
              <a:ext uri="{FF2B5EF4-FFF2-40B4-BE49-F238E27FC236}">
                <a16:creationId xmlns:a16="http://schemas.microsoft.com/office/drawing/2014/main" id="{8B251314-020A-CE5D-BF32-2DD3D9D104D7}"/>
              </a:ext>
            </a:extLst>
          </p:cNvPr>
          <p:cNvGraphicFramePr>
            <a:graphicFrameLocks noGrp="1"/>
          </p:cNvGraphicFramePr>
          <p:nvPr>
            <p:extLst>
              <p:ext uri="{D42A27DB-BD31-4B8C-83A1-F6EECF244321}">
                <p14:modId xmlns:p14="http://schemas.microsoft.com/office/powerpoint/2010/main" val="2073684915"/>
              </p:ext>
            </p:extLst>
          </p:nvPr>
        </p:nvGraphicFramePr>
        <p:xfrm>
          <a:off x="605519" y="3779837"/>
          <a:ext cx="8869586" cy="2908625"/>
        </p:xfrm>
        <a:graphic>
          <a:graphicData uri="http://schemas.openxmlformats.org/drawingml/2006/table">
            <a:tbl>
              <a:tblPr>
                <a:tableStyleId>{5C22544A-7EE6-4342-B048-85BDC9FD1C3A}</a:tableStyleId>
              </a:tblPr>
              <a:tblGrid>
                <a:gridCol w="1043480">
                  <a:extLst>
                    <a:ext uri="{9D8B030D-6E8A-4147-A177-3AD203B41FA5}">
                      <a16:colId xmlns:a16="http://schemas.microsoft.com/office/drawing/2014/main" val="1092267041"/>
                    </a:ext>
                  </a:extLst>
                </a:gridCol>
                <a:gridCol w="1304351">
                  <a:extLst>
                    <a:ext uri="{9D8B030D-6E8A-4147-A177-3AD203B41FA5}">
                      <a16:colId xmlns:a16="http://schemas.microsoft.com/office/drawing/2014/main" val="693999833"/>
                    </a:ext>
                  </a:extLst>
                </a:gridCol>
                <a:gridCol w="1304351">
                  <a:extLst>
                    <a:ext uri="{9D8B030D-6E8A-4147-A177-3AD203B41FA5}">
                      <a16:colId xmlns:a16="http://schemas.microsoft.com/office/drawing/2014/main" val="985816907"/>
                    </a:ext>
                  </a:extLst>
                </a:gridCol>
                <a:gridCol w="1304351">
                  <a:extLst>
                    <a:ext uri="{9D8B030D-6E8A-4147-A177-3AD203B41FA5}">
                      <a16:colId xmlns:a16="http://schemas.microsoft.com/office/drawing/2014/main" val="3922470258"/>
                    </a:ext>
                  </a:extLst>
                </a:gridCol>
                <a:gridCol w="1304351">
                  <a:extLst>
                    <a:ext uri="{9D8B030D-6E8A-4147-A177-3AD203B41FA5}">
                      <a16:colId xmlns:a16="http://schemas.microsoft.com/office/drawing/2014/main" val="747352071"/>
                    </a:ext>
                  </a:extLst>
                </a:gridCol>
                <a:gridCol w="1304351">
                  <a:extLst>
                    <a:ext uri="{9D8B030D-6E8A-4147-A177-3AD203B41FA5}">
                      <a16:colId xmlns:a16="http://schemas.microsoft.com/office/drawing/2014/main" val="1317088105"/>
                    </a:ext>
                  </a:extLst>
                </a:gridCol>
                <a:gridCol w="1304351">
                  <a:extLst>
                    <a:ext uri="{9D8B030D-6E8A-4147-A177-3AD203B41FA5}">
                      <a16:colId xmlns:a16="http://schemas.microsoft.com/office/drawing/2014/main" val="2709546602"/>
                    </a:ext>
                  </a:extLst>
                </a:gridCol>
              </a:tblGrid>
              <a:tr h="373118">
                <a:tc>
                  <a:txBody>
                    <a:bodyPr/>
                    <a:lstStyle/>
                    <a:p>
                      <a:pPr marL="0" marR="0" algn="ctr">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000" b="1" dirty="0">
                          <a:effectLst/>
                        </a:rPr>
                        <a:t>2018</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ctr">
                        <a:lnSpc>
                          <a:spcPct val="107000"/>
                        </a:lnSpc>
                        <a:spcBef>
                          <a:spcPts val="0"/>
                        </a:spcBef>
                        <a:spcAft>
                          <a:spcPts val="0"/>
                        </a:spcAft>
                      </a:pPr>
                      <a:r>
                        <a:rPr lang="en-US" sz="1000" b="1" dirty="0">
                          <a:effectLst/>
                        </a:rPr>
                        <a:t>2019</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ctr">
                        <a:lnSpc>
                          <a:spcPct val="107000"/>
                        </a:lnSpc>
                        <a:spcBef>
                          <a:spcPts val="0"/>
                        </a:spcBef>
                        <a:spcAft>
                          <a:spcPts val="0"/>
                        </a:spcAft>
                      </a:pPr>
                      <a:r>
                        <a:rPr lang="en-US" sz="1000" b="1" dirty="0">
                          <a:effectLst/>
                        </a:rPr>
                        <a:t>2020</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ctr">
                        <a:lnSpc>
                          <a:spcPct val="107000"/>
                        </a:lnSpc>
                        <a:spcBef>
                          <a:spcPts val="0"/>
                        </a:spcBef>
                        <a:spcAft>
                          <a:spcPts val="0"/>
                        </a:spcAft>
                      </a:pPr>
                      <a:r>
                        <a:rPr lang="en-US" sz="1000" b="1" dirty="0">
                          <a:effectLst/>
                        </a:rPr>
                        <a:t>2021</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ctr">
                        <a:lnSpc>
                          <a:spcPct val="107000"/>
                        </a:lnSpc>
                        <a:spcBef>
                          <a:spcPts val="0"/>
                        </a:spcBef>
                        <a:spcAft>
                          <a:spcPts val="0"/>
                        </a:spcAft>
                      </a:pPr>
                      <a:r>
                        <a:rPr lang="en-US" sz="1000" b="1" dirty="0">
                          <a:effectLst/>
                        </a:rPr>
                        <a:t>2022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ctr">
                        <a:lnSpc>
                          <a:spcPct val="107000"/>
                        </a:lnSpc>
                        <a:spcBef>
                          <a:spcPts val="0"/>
                        </a:spcBef>
                        <a:spcAft>
                          <a:spcPts val="0"/>
                        </a:spcAft>
                      </a:pPr>
                      <a:r>
                        <a:rPr lang="en-US" sz="1000" b="1" dirty="0">
                          <a:effectLst/>
                        </a:rPr>
                        <a:t>2023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extLst>
                  <a:ext uri="{0D108BD9-81ED-4DB2-BD59-A6C34878D82A}">
                    <a16:rowId xmlns:a16="http://schemas.microsoft.com/office/drawing/2014/main" val="488605460"/>
                  </a:ext>
                </a:extLst>
              </a:tr>
              <a:tr h="195039">
                <a:tc>
                  <a:txBody>
                    <a:bodyPr/>
                    <a:lstStyle/>
                    <a:p>
                      <a:pPr marL="0" marR="0" algn="ctr">
                        <a:lnSpc>
                          <a:spcPct val="107000"/>
                        </a:lnSpc>
                        <a:spcBef>
                          <a:spcPts val="0"/>
                        </a:spcBef>
                        <a:spcAft>
                          <a:spcPts val="0"/>
                        </a:spcAft>
                      </a:pPr>
                      <a:r>
                        <a:rPr lang="en-US" sz="1000" b="1" dirty="0">
                          <a:effectLst/>
                        </a:rPr>
                        <a:t>Jan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dirty="0">
                          <a:effectLst/>
                        </a:rPr>
                        <a:t>14,028.34</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13,785.71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13,279.38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8,286.47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10,207.39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7,143.05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621361913"/>
                  </a:ext>
                </a:extLst>
              </a:tr>
              <a:tr h="195039">
                <a:tc>
                  <a:txBody>
                    <a:bodyPr/>
                    <a:lstStyle/>
                    <a:p>
                      <a:pPr marL="0" marR="0" algn="ctr">
                        <a:lnSpc>
                          <a:spcPct val="107000"/>
                        </a:lnSpc>
                        <a:spcBef>
                          <a:spcPts val="0"/>
                        </a:spcBef>
                        <a:spcAft>
                          <a:spcPts val="0"/>
                        </a:spcAft>
                      </a:pPr>
                      <a:r>
                        <a:rPr lang="en-US" sz="1000" b="1" dirty="0">
                          <a:effectLst/>
                        </a:rPr>
                        <a:t>Feb</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13,801.10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13,417.90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13,174.61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8,925.35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9,634.57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7,444.76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49650"/>
                  </a:ext>
                </a:extLst>
              </a:tr>
              <a:tr h="195039">
                <a:tc>
                  <a:txBody>
                    <a:bodyPr/>
                    <a:lstStyle/>
                    <a:p>
                      <a:pPr marL="0" marR="0" algn="ctr">
                        <a:lnSpc>
                          <a:spcPct val="107000"/>
                        </a:lnSpc>
                        <a:spcBef>
                          <a:spcPts val="0"/>
                        </a:spcBef>
                        <a:spcAft>
                          <a:spcPts val="0"/>
                        </a:spcAft>
                      </a:pPr>
                      <a:r>
                        <a:rPr lang="en-US" sz="1000" b="1" dirty="0">
                          <a:effectLst/>
                        </a:rPr>
                        <a:t>Mar</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16,244.86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16,292.42</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9,016.18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10,010.79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11,235.13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8,617.84</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6765500"/>
                  </a:ext>
                </a:extLst>
              </a:tr>
              <a:tr h="195039">
                <a:tc>
                  <a:txBody>
                    <a:bodyPr/>
                    <a:lstStyle/>
                    <a:p>
                      <a:pPr marL="0" marR="0" algn="ctr">
                        <a:lnSpc>
                          <a:spcPct val="107000"/>
                        </a:lnSpc>
                        <a:spcBef>
                          <a:spcPts val="0"/>
                        </a:spcBef>
                        <a:spcAft>
                          <a:spcPts val="0"/>
                        </a:spcAft>
                      </a:pPr>
                      <a:r>
                        <a:rPr lang="en-US" sz="1000" b="1" dirty="0">
                          <a:effectLst/>
                        </a:rPr>
                        <a:t>Apr</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14,901.63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12,808.03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2,440.22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9,101.77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10,285.85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0400451"/>
                  </a:ext>
                </a:extLst>
              </a:tr>
              <a:tr h="195039">
                <a:tc>
                  <a:txBody>
                    <a:bodyPr/>
                    <a:lstStyle/>
                    <a:p>
                      <a:pPr marL="0" marR="0" algn="ctr">
                        <a:lnSpc>
                          <a:spcPct val="107000"/>
                        </a:lnSpc>
                        <a:spcBef>
                          <a:spcPts val="0"/>
                        </a:spcBef>
                        <a:spcAft>
                          <a:spcPts val="0"/>
                        </a:spcAft>
                      </a:pPr>
                      <a:r>
                        <a:rPr lang="en-US" sz="1000" b="1" dirty="0">
                          <a:effectLst/>
                        </a:rPr>
                        <a:t>May</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14,472.57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12,822.10</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4,135.50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8,820.02</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9,851.76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20968994"/>
                  </a:ext>
                </a:extLst>
              </a:tr>
              <a:tr h="195039">
                <a:tc>
                  <a:txBody>
                    <a:bodyPr/>
                    <a:lstStyle/>
                    <a:p>
                      <a:pPr marL="0" marR="0" algn="ctr">
                        <a:lnSpc>
                          <a:spcPct val="107000"/>
                        </a:lnSpc>
                        <a:spcBef>
                          <a:spcPts val="0"/>
                        </a:spcBef>
                        <a:spcAft>
                          <a:spcPts val="0"/>
                        </a:spcAft>
                      </a:pPr>
                      <a:r>
                        <a:rPr lang="en-US" sz="1000" b="1" dirty="0">
                          <a:effectLst/>
                        </a:rPr>
                        <a:t>Jun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13,375.31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12,478.47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7,876.50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8,929.19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9,576.66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53981167"/>
                  </a:ext>
                </a:extLst>
              </a:tr>
              <a:tr h="195039">
                <a:tc>
                  <a:txBody>
                    <a:bodyPr/>
                    <a:lstStyle/>
                    <a:p>
                      <a:pPr marL="0" marR="0" algn="ctr">
                        <a:lnSpc>
                          <a:spcPct val="107000"/>
                        </a:lnSpc>
                        <a:spcBef>
                          <a:spcPts val="0"/>
                        </a:spcBef>
                        <a:spcAft>
                          <a:spcPts val="0"/>
                        </a:spcAft>
                      </a:pPr>
                      <a:r>
                        <a:rPr lang="en-US" sz="1000" b="1" dirty="0">
                          <a:effectLst/>
                        </a:rPr>
                        <a:t>Jul</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14,094.70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13,997.98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6,944.16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10,624.76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7,945.45 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7691078"/>
                  </a:ext>
                </a:extLst>
              </a:tr>
              <a:tr h="195039">
                <a:tc>
                  <a:txBody>
                    <a:bodyPr/>
                    <a:lstStyle/>
                    <a:p>
                      <a:pPr marL="0" marR="0" algn="ctr">
                        <a:lnSpc>
                          <a:spcPct val="107000"/>
                        </a:lnSpc>
                        <a:spcBef>
                          <a:spcPts val="0"/>
                        </a:spcBef>
                        <a:spcAft>
                          <a:spcPts val="0"/>
                        </a:spcAft>
                      </a:pPr>
                      <a:r>
                        <a:rPr lang="en-US" sz="1000" b="1" dirty="0">
                          <a:effectLst/>
                        </a:rPr>
                        <a:t>Aug</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14,868.58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13,766.30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7,744.63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11,272.76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8,390.29 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66588640"/>
                  </a:ext>
                </a:extLst>
              </a:tr>
              <a:tr h="195039">
                <a:tc>
                  <a:txBody>
                    <a:bodyPr/>
                    <a:lstStyle/>
                    <a:p>
                      <a:pPr marL="0" marR="0" algn="ctr">
                        <a:lnSpc>
                          <a:spcPct val="107000"/>
                        </a:lnSpc>
                        <a:spcBef>
                          <a:spcPts val="0"/>
                        </a:spcBef>
                        <a:spcAft>
                          <a:spcPts val="0"/>
                        </a:spcAft>
                      </a:pPr>
                      <a:r>
                        <a:rPr lang="en-US" sz="1000" b="1" dirty="0">
                          <a:effectLst/>
                        </a:rPr>
                        <a:t>Sep</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13,845.34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12,332.20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7,733.17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12,028.00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8,075.45 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592890372"/>
                  </a:ext>
                </a:extLst>
              </a:tr>
              <a:tr h="195039">
                <a:tc>
                  <a:txBody>
                    <a:bodyPr/>
                    <a:lstStyle/>
                    <a:p>
                      <a:pPr marL="0" marR="0" algn="ctr">
                        <a:lnSpc>
                          <a:spcPct val="107000"/>
                        </a:lnSpc>
                        <a:spcBef>
                          <a:spcPts val="0"/>
                        </a:spcBef>
                        <a:spcAft>
                          <a:spcPts val="0"/>
                        </a:spcAft>
                      </a:pPr>
                      <a:r>
                        <a:rPr lang="en-US" sz="1000" b="1" dirty="0">
                          <a:effectLst/>
                        </a:rPr>
                        <a:t>Oct</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14,457.10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13,958.57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7,581.66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13,388.62</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7,980.28 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674188396"/>
                  </a:ext>
                </a:extLst>
              </a:tr>
              <a:tr h="195039">
                <a:tc>
                  <a:txBody>
                    <a:bodyPr/>
                    <a:lstStyle/>
                    <a:p>
                      <a:pPr marL="0" marR="0" algn="ctr">
                        <a:lnSpc>
                          <a:spcPct val="107000"/>
                        </a:lnSpc>
                        <a:spcBef>
                          <a:spcPts val="0"/>
                        </a:spcBef>
                        <a:spcAft>
                          <a:spcPts val="0"/>
                        </a:spcAft>
                      </a:pPr>
                      <a:r>
                        <a:rPr lang="en-US" sz="1000" b="1" dirty="0">
                          <a:effectLst/>
                        </a:rPr>
                        <a:t>Nov</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14,011.27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13,304.60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7,494.98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11,925.73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7,593.82 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61372428"/>
                  </a:ext>
                </a:extLst>
              </a:tr>
              <a:tr h="195039">
                <a:tc>
                  <a:txBody>
                    <a:bodyPr/>
                    <a:lstStyle/>
                    <a:p>
                      <a:pPr marL="0" marR="0" algn="ctr">
                        <a:lnSpc>
                          <a:spcPct val="107000"/>
                        </a:lnSpc>
                        <a:spcBef>
                          <a:spcPts val="0"/>
                        </a:spcBef>
                        <a:spcAft>
                          <a:spcPts val="0"/>
                        </a:spcAft>
                      </a:pPr>
                      <a:r>
                        <a:rPr lang="en-US" sz="1000" b="1" dirty="0">
                          <a:effectLst/>
                        </a:rPr>
                        <a:t>Dec</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13,894.25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13,343.25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8,597.94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10,795.49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 7,291.88 </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58521859"/>
                  </a:ext>
                </a:extLst>
              </a:tr>
              <a:tr h="195039">
                <a:tc>
                  <a:txBody>
                    <a:bodyPr/>
                    <a:lstStyle/>
                    <a:p>
                      <a:pPr marL="0" marR="0" algn="ctr">
                        <a:lnSpc>
                          <a:spcPct val="107000"/>
                        </a:lnSpc>
                        <a:spcBef>
                          <a:spcPts val="0"/>
                        </a:spcBef>
                        <a:spcAft>
                          <a:spcPts val="0"/>
                        </a:spcAft>
                      </a:pPr>
                      <a:r>
                        <a:rPr lang="en-US" sz="1000" b="1" dirty="0">
                          <a:effectLst/>
                        </a:rPr>
                        <a:t>TOTAL</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FFC000"/>
                    </a:solidFill>
                  </a:tcPr>
                </a:tc>
                <a:tc>
                  <a:txBody>
                    <a:bodyPr/>
                    <a:lstStyle/>
                    <a:p>
                      <a:pPr marL="0" marR="0" algn="r">
                        <a:lnSpc>
                          <a:spcPct val="107000"/>
                        </a:lnSpc>
                        <a:spcBef>
                          <a:spcPts val="0"/>
                        </a:spcBef>
                        <a:spcAft>
                          <a:spcPts val="0"/>
                        </a:spcAft>
                      </a:pPr>
                      <a:r>
                        <a:rPr lang="en-US" sz="1000" b="1">
                          <a:effectLst/>
                        </a:rPr>
                        <a:t>171,995.03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162,307.53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a:effectLst/>
                        </a:rPr>
                        <a:t>96,018.92</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124,108.95</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108,068.53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r">
                        <a:lnSpc>
                          <a:spcPct val="107000"/>
                        </a:lnSpc>
                        <a:spcBef>
                          <a:spcPts val="0"/>
                        </a:spcBef>
                        <a:spcAft>
                          <a:spcPts val="0"/>
                        </a:spcAft>
                      </a:pPr>
                      <a:r>
                        <a:rPr lang="en-US" sz="1000" b="1" dirty="0">
                          <a:effectLst/>
                        </a:rPr>
                        <a:t>14,587.81</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884969913"/>
                  </a:ext>
                </a:extLst>
              </a:tr>
            </a:tbl>
          </a:graphicData>
        </a:graphic>
      </p:graphicFrame>
      <p:graphicFrame>
        <p:nvGraphicFramePr>
          <p:cNvPr id="6" name="Chart 5">
            <a:extLst>
              <a:ext uri="{FF2B5EF4-FFF2-40B4-BE49-F238E27FC236}">
                <a16:creationId xmlns:a16="http://schemas.microsoft.com/office/drawing/2014/main" id="{7CAD0857-59E0-5995-4504-34CA7543093D}"/>
              </a:ext>
            </a:extLst>
          </p:cNvPr>
          <p:cNvGraphicFramePr/>
          <p:nvPr>
            <p:extLst>
              <p:ext uri="{D42A27DB-BD31-4B8C-83A1-F6EECF244321}">
                <p14:modId xmlns:p14="http://schemas.microsoft.com/office/powerpoint/2010/main" val="1115338071"/>
              </p:ext>
            </p:extLst>
          </p:nvPr>
        </p:nvGraphicFramePr>
        <p:xfrm>
          <a:off x="239712" y="939789"/>
          <a:ext cx="9601199" cy="284004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530225" y="0"/>
            <a:ext cx="9070975" cy="84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Exports (In Tons)</a:t>
            </a:r>
          </a:p>
          <a:p>
            <a:pPr algn="ctr" eaLnBrk="1">
              <a:buClrTx/>
              <a:buFontTx/>
              <a:buNone/>
            </a:pPr>
            <a:r>
              <a:rPr lang="en-US" altLang="en-US" sz="2800" b="1" dirty="0">
                <a:solidFill>
                  <a:srgbClr val="000000"/>
                </a:solidFill>
              </a:rPr>
              <a:t>Quarterly</a:t>
            </a:r>
          </a:p>
        </p:txBody>
      </p:sp>
      <p:sp>
        <p:nvSpPr>
          <p:cNvPr id="3075" name="Rectangle 4"/>
          <p:cNvSpPr>
            <a:spLocks noChangeArrowheads="1"/>
          </p:cNvSpPr>
          <p:nvPr/>
        </p:nvSpPr>
        <p:spPr bwMode="auto">
          <a:xfrm>
            <a:off x="0" y="6637780"/>
            <a:ext cx="10115550" cy="884237"/>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sz="1600" b="1" dirty="0"/>
              <a:t>2023 Q1 has shown a major decrease compared to last five years, main reason for the decline would be because of economical instability.</a:t>
            </a:r>
          </a:p>
        </p:txBody>
      </p:sp>
      <p:graphicFrame>
        <p:nvGraphicFramePr>
          <p:cNvPr id="4" name="Table 3">
            <a:extLst>
              <a:ext uri="{FF2B5EF4-FFF2-40B4-BE49-F238E27FC236}">
                <a16:creationId xmlns:a16="http://schemas.microsoft.com/office/drawing/2014/main" id="{9541E7B0-F8DF-CB66-2AEC-0A5A67A4E18D}"/>
              </a:ext>
            </a:extLst>
          </p:cNvPr>
          <p:cNvGraphicFramePr>
            <a:graphicFrameLocks noGrp="1"/>
          </p:cNvGraphicFramePr>
          <p:nvPr>
            <p:extLst>
              <p:ext uri="{D42A27DB-BD31-4B8C-83A1-F6EECF244321}">
                <p14:modId xmlns:p14="http://schemas.microsoft.com/office/powerpoint/2010/main" val="431169499"/>
              </p:ext>
            </p:extLst>
          </p:nvPr>
        </p:nvGraphicFramePr>
        <p:xfrm>
          <a:off x="696912" y="3856037"/>
          <a:ext cx="8763000" cy="2781742"/>
        </p:xfrm>
        <a:graphic>
          <a:graphicData uri="http://schemas.openxmlformats.org/drawingml/2006/table">
            <a:tbl>
              <a:tblPr>
                <a:tableStyleId>{5C22544A-7EE6-4342-B048-85BDC9FD1C3A}</a:tableStyleId>
              </a:tblPr>
              <a:tblGrid>
                <a:gridCol w="1232824">
                  <a:extLst>
                    <a:ext uri="{9D8B030D-6E8A-4147-A177-3AD203B41FA5}">
                      <a16:colId xmlns:a16="http://schemas.microsoft.com/office/drawing/2014/main" val="1335426967"/>
                    </a:ext>
                  </a:extLst>
                </a:gridCol>
                <a:gridCol w="1276921">
                  <a:extLst>
                    <a:ext uri="{9D8B030D-6E8A-4147-A177-3AD203B41FA5}">
                      <a16:colId xmlns:a16="http://schemas.microsoft.com/office/drawing/2014/main" val="2914713884"/>
                    </a:ext>
                  </a:extLst>
                </a:gridCol>
                <a:gridCol w="1358547">
                  <a:extLst>
                    <a:ext uri="{9D8B030D-6E8A-4147-A177-3AD203B41FA5}">
                      <a16:colId xmlns:a16="http://schemas.microsoft.com/office/drawing/2014/main" val="4199916773"/>
                    </a:ext>
                  </a:extLst>
                </a:gridCol>
                <a:gridCol w="1255342">
                  <a:extLst>
                    <a:ext uri="{9D8B030D-6E8A-4147-A177-3AD203B41FA5}">
                      <a16:colId xmlns:a16="http://schemas.microsoft.com/office/drawing/2014/main" val="2539142763"/>
                    </a:ext>
                  </a:extLst>
                </a:gridCol>
                <a:gridCol w="1275983">
                  <a:extLst>
                    <a:ext uri="{9D8B030D-6E8A-4147-A177-3AD203B41FA5}">
                      <a16:colId xmlns:a16="http://schemas.microsoft.com/office/drawing/2014/main" val="3028450329"/>
                    </a:ext>
                  </a:extLst>
                </a:gridCol>
                <a:gridCol w="1275983">
                  <a:extLst>
                    <a:ext uri="{9D8B030D-6E8A-4147-A177-3AD203B41FA5}">
                      <a16:colId xmlns:a16="http://schemas.microsoft.com/office/drawing/2014/main" val="2146672023"/>
                    </a:ext>
                  </a:extLst>
                </a:gridCol>
                <a:gridCol w="1087400">
                  <a:extLst>
                    <a:ext uri="{9D8B030D-6E8A-4147-A177-3AD203B41FA5}">
                      <a16:colId xmlns:a16="http://schemas.microsoft.com/office/drawing/2014/main" val="17143104"/>
                    </a:ext>
                  </a:extLst>
                </a:gridCol>
              </a:tblGrid>
              <a:tr h="348934">
                <a:tc>
                  <a:txBody>
                    <a:bodyPr/>
                    <a:lstStyle/>
                    <a:p>
                      <a:pPr marL="0" marR="0">
                        <a:lnSpc>
                          <a:spcPct val="107000"/>
                        </a:lnSpc>
                        <a:spcBef>
                          <a:spcPts val="0"/>
                        </a:spcBef>
                        <a:spcAft>
                          <a:spcPts val="800"/>
                        </a:spcAft>
                      </a:pPr>
                      <a:r>
                        <a:rPr lang="en-US" sz="1400" b="1" dirty="0">
                          <a:effectLst/>
                        </a:rPr>
                        <a: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400" b="1" dirty="0">
                          <a:effectLst/>
                        </a:rPr>
                        <a:t>2018</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2019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2022</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2023</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FFC000"/>
                    </a:solidFill>
                  </a:tcPr>
                </a:tc>
                <a:extLst>
                  <a:ext uri="{0D108BD9-81ED-4DB2-BD59-A6C34878D82A}">
                    <a16:rowId xmlns:a16="http://schemas.microsoft.com/office/drawing/2014/main" val="3485085788"/>
                  </a:ext>
                </a:extLst>
              </a:tr>
              <a:tr h="519163">
                <a:tc>
                  <a:txBody>
                    <a:bodyPr/>
                    <a:lstStyle/>
                    <a:p>
                      <a:pPr marL="0" marR="0" algn="ctr">
                        <a:lnSpc>
                          <a:spcPct val="107000"/>
                        </a:lnSpc>
                        <a:spcBef>
                          <a:spcPts val="0"/>
                        </a:spcBef>
                        <a:spcAft>
                          <a:spcPts val="800"/>
                        </a:spcAft>
                      </a:pPr>
                      <a:r>
                        <a:rPr lang="en-US" sz="1400" b="1" dirty="0">
                          <a:effectLst/>
                        </a:rPr>
                        <a:t>1st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dirty="0">
                          <a:effectLst/>
                        </a:rPr>
                        <a:t>44,074.30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43,496.02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35,470.17</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27,222.61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31,077.09</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14,587.81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45950961"/>
                  </a:ext>
                </a:extLst>
              </a:tr>
              <a:tr h="519163">
                <a:tc>
                  <a:txBody>
                    <a:bodyPr/>
                    <a:lstStyle/>
                    <a:p>
                      <a:pPr marL="0" marR="0" algn="ctr">
                        <a:lnSpc>
                          <a:spcPct val="107000"/>
                        </a:lnSpc>
                        <a:spcBef>
                          <a:spcPts val="0"/>
                        </a:spcBef>
                        <a:spcAft>
                          <a:spcPts val="800"/>
                        </a:spcAft>
                      </a:pPr>
                      <a:r>
                        <a:rPr lang="en-US" sz="1400" b="1" dirty="0">
                          <a:effectLst/>
                        </a:rPr>
                        <a:t>2nd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dirty="0">
                          <a:effectLst/>
                        </a:rPr>
                        <a:t>42,749.50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38,108.60</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14,452.22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26,850.98</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29,714.27</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34443773"/>
                  </a:ext>
                </a:extLst>
              </a:tr>
              <a:tr h="519163">
                <a:tc>
                  <a:txBody>
                    <a:bodyPr/>
                    <a:lstStyle/>
                    <a:p>
                      <a:pPr marL="0" marR="0" algn="ctr">
                        <a:lnSpc>
                          <a:spcPct val="107000"/>
                        </a:lnSpc>
                        <a:spcBef>
                          <a:spcPts val="0"/>
                        </a:spcBef>
                        <a:spcAft>
                          <a:spcPts val="800"/>
                        </a:spcAft>
                      </a:pPr>
                      <a:r>
                        <a:rPr lang="en-US" sz="1400" b="1" dirty="0">
                          <a:effectLst/>
                        </a:rPr>
                        <a:t>3rd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42,808.61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40,096.48</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22,421.96</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33,925.52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24,411.19</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28743562"/>
                  </a:ext>
                </a:extLst>
              </a:tr>
              <a:tr h="469953">
                <a:tc>
                  <a:txBody>
                    <a:bodyPr/>
                    <a:lstStyle/>
                    <a:p>
                      <a:pPr marL="0" marR="0" algn="ctr">
                        <a:lnSpc>
                          <a:spcPct val="107000"/>
                        </a:lnSpc>
                        <a:spcBef>
                          <a:spcPts val="0"/>
                        </a:spcBef>
                        <a:spcAft>
                          <a:spcPts val="800"/>
                        </a:spcAft>
                      </a:pPr>
                      <a:r>
                        <a:rPr lang="en-US" sz="1400" b="1" dirty="0">
                          <a:effectLst/>
                        </a:rPr>
                        <a:t>4th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42,362.61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40,606.42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23,675.47</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36,109.84</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 22,865.98</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972715218"/>
                  </a:ext>
                </a:extLst>
              </a:tr>
              <a:tr h="405366">
                <a:tc>
                  <a:txBody>
                    <a:bodyPr/>
                    <a:lstStyle/>
                    <a:p>
                      <a:pPr marL="0" marR="0" algn="ctr">
                        <a:lnSpc>
                          <a:spcPct val="107000"/>
                        </a:lnSpc>
                        <a:spcBef>
                          <a:spcPts val="0"/>
                        </a:spcBef>
                        <a:spcAft>
                          <a:spcPts val="800"/>
                        </a:spcAft>
                      </a:pPr>
                      <a:r>
                        <a:rPr lang="en-US" sz="1400" b="1" dirty="0">
                          <a:effectLst/>
                        </a:rPr>
                        <a:t>TOTAL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171,995.02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162,307.52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96,019.82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124,108.95</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108,068.53</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27404945"/>
                  </a:ext>
                </a:extLst>
              </a:tr>
            </a:tbl>
          </a:graphicData>
        </a:graphic>
      </p:graphicFrame>
      <p:graphicFrame>
        <p:nvGraphicFramePr>
          <p:cNvPr id="2" name="Chart 1">
            <a:extLst>
              <a:ext uri="{FF2B5EF4-FFF2-40B4-BE49-F238E27FC236}">
                <a16:creationId xmlns:a16="http://schemas.microsoft.com/office/drawing/2014/main" id="{5F5891D4-165F-A613-A05B-18229C89D353}"/>
              </a:ext>
            </a:extLst>
          </p:cNvPr>
          <p:cNvGraphicFramePr/>
          <p:nvPr>
            <p:extLst>
              <p:ext uri="{D42A27DB-BD31-4B8C-83A1-F6EECF244321}">
                <p14:modId xmlns:p14="http://schemas.microsoft.com/office/powerpoint/2010/main" val="1192475135"/>
              </p:ext>
            </p:extLst>
          </p:nvPr>
        </p:nvGraphicFramePr>
        <p:xfrm>
          <a:off x="696912" y="921896"/>
          <a:ext cx="8763000" cy="293414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504824" y="0"/>
            <a:ext cx="9070975" cy="8528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u="sng" dirty="0">
                <a:solidFill>
                  <a:srgbClr val="000000"/>
                </a:solidFill>
              </a:rPr>
              <a:t>Total Air Imports (In Tons)</a:t>
            </a:r>
          </a:p>
          <a:p>
            <a:pPr algn="ctr" eaLnBrk="1">
              <a:buClrTx/>
              <a:buFontTx/>
              <a:buNone/>
            </a:pPr>
            <a:r>
              <a:rPr lang="en-US" altLang="en-US" sz="2800" b="1" u="sng" dirty="0">
                <a:solidFill>
                  <a:srgbClr val="000000"/>
                </a:solidFill>
              </a:rPr>
              <a:t>Month on Month</a:t>
            </a:r>
          </a:p>
        </p:txBody>
      </p:sp>
      <p:sp>
        <p:nvSpPr>
          <p:cNvPr id="6" name="Rectangle 4"/>
          <p:cNvSpPr>
            <a:spLocks noChangeArrowheads="1"/>
          </p:cNvSpPr>
          <p:nvPr/>
        </p:nvSpPr>
        <p:spPr bwMode="auto">
          <a:xfrm>
            <a:off x="-27613" y="6599237"/>
            <a:ext cx="10080625" cy="9604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Air Imports in 2023 January, February, March has recorded lowest in numbers compared to the last five years. The reason behind this decreasing would be import restriction that implanted by the LK government.</a:t>
            </a:r>
          </a:p>
          <a:p>
            <a:pPr marL="285750" indent="-285750">
              <a:buFont typeface="Arial" panose="020B0604020202020204" pitchFamily="34" charset="0"/>
              <a:buChar char="•"/>
            </a:pPr>
            <a:endParaRPr lang="en-US" altLang="en-US" sz="1200" dirty="0"/>
          </a:p>
        </p:txBody>
      </p:sp>
      <p:graphicFrame>
        <p:nvGraphicFramePr>
          <p:cNvPr id="4" name="Table 3">
            <a:extLst>
              <a:ext uri="{FF2B5EF4-FFF2-40B4-BE49-F238E27FC236}">
                <a16:creationId xmlns:a16="http://schemas.microsoft.com/office/drawing/2014/main" id="{B5DE1D82-1F9E-5CFF-5D8A-76BB37EE83AE}"/>
              </a:ext>
            </a:extLst>
          </p:cNvPr>
          <p:cNvGraphicFramePr>
            <a:graphicFrameLocks noGrp="1"/>
          </p:cNvGraphicFramePr>
          <p:nvPr>
            <p:extLst>
              <p:ext uri="{D42A27DB-BD31-4B8C-83A1-F6EECF244321}">
                <p14:modId xmlns:p14="http://schemas.microsoft.com/office/powerpoint/2010/main" val="2500614792"/>
              </p:ext>
            </p:extLst>
          </p:nvPr>
        </p:nvGraphicFramePr>
        <p:xfrm>
          <a:off x="239712" y="3340266"/>
          <a:ext cx="9525001" cy="3008180"/>
        </p:xfrm>
        <a:graphic>
          <a:graphicData uri="http://schemas.openxmlformats.org/drawingml/2006/table">
            <a:tbl>
              <a:tblPr>
                <a:tableStyleId>{5C22544A-7EE6-4342-B048-85BDC9FD1C3A}</a:tableStyleId>
              </a:tblPr>
              <a:tblGrid>
                <a:gridCol w="1502177">
                  <a:extLst>
                    <a:ext uri="{9D8B030D-6E8A-4147-A177-3AD203B41FA5}">
                      <a16:colId xmlns:a16="http://schemas.microsoft.com/office/drawing/2014/main" val="3403092511"/>
                    </a:ext>
                  </a:extLst>
                </a:gridCol>
                <a:gridCol w="1304334">
                  <a:extLst>
                    <a:ext uri="{9D8B030D-6E8A-4147-A177-3AD203B41FA5}">
                      <a16:colId xmlns:a16="http://schemas.microsoft.com/office/drawing/2014/main" val="1285764885"/>
                    </a:ext>
                  </a:extLst>
                </a:gridCol>
                <a:gridCol w="1305353">
                  <a:extLst>
                    <a:ext uri="{9D8B030D-6E8A-4147-A177-3AD203B41FA5}">
                      <a16:colId xmlns:a16="http://schemas.microsoft.com/office/drawing/2014/main" val="2276226173"/>
                    </a:ext>
                  </a:extLst>
                </a:gridCol>
                <a:gridCol w="1305353">
                  <a:extLst>
                    <a:ext uri="{9D8B030D-6E8A-4147-A177-3AD203B41FA5}">
                      <a16:colId xmlns:a16="http://schemas.microsoft.com/office/drawing/2014/main" val="2231275504"/>
                    </a:ext>
                  </a:extLst>
                </a:gridCol>
                <a:gridCol w="1551127">
                  <a:extLst>
                    <a:ext uri="{9D8B030D-6E8A-4147-A177-3AD203B41FA5}">
                      <a16:colId xmlns:a16="http://schemas.microsoft.com/office/drawing/2014/main" val="1876322111"/>
                    </a:ext>
                  </a:extLst>
                </a:gridCol>
                <a:gridCol w="1349205">
                  <a:extLst>
                    <a:ext uri="{9D8B030D-6E8A-4147-A177-3AD203B41FA5}">
                      <a16:colId xmlns:a16="http://schemas.microsoft.com/office/drawing/2014/main" val="2030108922"/>
                    </a:ext>
                  </a:extLst>
                </a:gridCol>
                <a:gridCol w="1207452">
                  <a:extLst>
                    <a:ext uri="{9D8B030D-6E8A-4147-A177-3AD203B41FA5}">
                      <a16:colId xmlns:a16="http://schemas.microsoft.com/office/drawing/2014/main" val="864613781"/>
                    </a:ext>
                  </a:extLst>
                </a:gridCol>
              </a:tblGrid>
              <a:tr h="214870">
                <a:tc>
                  <a:txBody>
                    <a:bodyPr/>
                    <a:lstStyle/>
                    <a:p>
                      <a:pPr marL="0" marR="0">
                        <a:lnSpc>
                          <a:spcPct val="107000"/>
                        </a:lnSpc>
                        <a:spcBef>
                          <a:spcPts val="0"/>
                        </a:spcBef>
                        <a:spcAft>
                          <a:spcPts val="800"/>
                        </a:spcAft>
                      </a:pPr>
                      <a:r>
                        <a:rPr lang="en-US" sz="1100">
                          <a:effectLst/>
                        </a:rPr>
                        <a:t>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100" b="1" dirty="0">
                          <a:effectLst/>
                        </a:rPr>
                        <a:t>2018</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100" b="1" dirty="0">
                          <a:effectLst/>
                        </a:rPr>
                        <a:t>2019</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100" b="1" dirty="0">
                          <a:effectLst/>
                        </a:rPr>
                        <a:t>2020</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100" b="1" dirty="0">
                          <a:effectLst/>
                        </a:rPr>
                        <a:t>2021</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100" b="1" dirty="0">
                          <a:effectLst/>
                        </a:rPr>
                        <a:t>2022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100" b="1" dirty="0">
                          <a:effectLst/>
                        </a:rPr>
                        <a:t>2023</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FFC000"/>
                    </a:solidFill>
                  </a:tcPr>
                </a:tc>
                <a:extLst>
                  <a:ext uri="{0D108BD9-81ED-4DB2-BD59-A6C34878D82A}">
                    <a16:rowId xmlns:a16="http://schemas.microsoft.com/office/drawing/2014/main" val="2940366623"/>
                  </a:ext>
                </a:extLst>
              </a:tr>
              <a:tr h="214870">
                <a:tc>
                  <a:txBody>
                    <a:bodyPr/>
                    <a:lstStyle/>
                    <a:p>
                      <a:pPr marL="0" marR="0" algn="ctr">
                        <a:lnSpc>
                          <a:spcPct val="107000"/>
                        </a:lnSpc>
                        <a:spcBef>
                          <a:spcPts val="0"/>
                        </a:spcBef>
                        <a:spcAft>
                          <a:spcPts val="800"/>
                        </a:spcAft>
                      </a:pPr>
                      <a:r>
                        <a:rPr lang="en-US" sz="1100" b="1" dirty="0">
                          <a:effectLst/>
                        </a:rPr>
                        <a:t>Jan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dirty="0">
                          <a:effectLst/>
                        </a:rPr>
                        <a:t>4,649.34</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4,590.66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4,163.02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3,865.25</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4,373.74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2,522.41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074372370"/>
                  </a:ext>
                </a:extLst>
              </a:tr>
              <a:tr h="214870">
                <a:tc>
                  <a:txBody>
                    <a:bodyPr/>
                    <a:lstStyle/>
                    <a:p>
                      <a:pPr marL="0" marR="0" algn="ctr">
                        <a:lnSpc>
                          <a:spcPct val="107000"/>
                        </a:lnSpc>
                        <a:spcBef>
                          <a:spcPts val="0"/>
                        </a:spcBef>
                        <a:spcAft>
                          <a:spcPts val="800"/>
                        </a:spcAft>
                      </a:pPr>
                      <a:r>
                        <a:rPr lang="en-US" sz="1100" b="1">
                          <a:effectLst/>
                        </a:rPr>
                        <a:t>Feb</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4,104.60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3,530.99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3,467.65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3,177.57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3,081.75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2,608.16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795139632"/>
                  </a:ext>
                </a:extLst>
              </a:tr>
              <a:tr h="214870">
                <a:tc>
                  <a:txBody>
                    <a:bodyPr/>
                    <a:lstStyle/>
                    <a:p>
                      <a:pPr marL="0" marR="0" algn="ctr">
                        <a:lnSpc>
                          <a:spcPct val="107000"/>
                        </a:lnSpc>
                        <a:spcBef>
                          <a:spcPts val="0"/>
                        </a:spcBef>
                        <a:spcAft>
                          <a:spcPts val="800"/>
                        </a:spcAft>
                      </a:pPr>
                      <a:r>
                        <a:rPr lang="en-US" sz="1100" b="1" dirty="0">
                          <a:effectLst/>
                        </a:rPr>
                        <a:t>Mar</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dirty="0">
                          <a:effectLst/>
                        </a:rPr>
                        <a:t>4,852.32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5,320.53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3,797.24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3,914.50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3,870.15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2,971.05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594999486"/>
                  </a:ext>
                </a:extLst>
              </a:tr>
              <a:tr h="214870">
                <a:tc>
                  <a:txBody>
                    <a:bodyPr/>
                    <a:lstStyle/>
                    <a:p>
                      <a:pPr marL="0" marR="0" algn="ctr">
                        <a:lnSpc>
                          <a:spcPct val="107000"/>
                        </a:lnSpc>
                        <a:spcBef>
                          <a:spcPts val="0"/>
                        </a:spcBef>
                        <a:spcAft>
                          <a:spcPts val="800"/>
                        </a:spcAft>
                      </a:pPr>
                      <a:r>
                        <a:rPr lang="en-US" sz="1100" b="1">
                          <a:effectLst/>
                        </a:rPr>
                        <a:t>Apr</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4,055.56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3,733.33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693.71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3,353.93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3,036.41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148647119"/>
                  </a:ext>
                </a:extLst>
              </a:tr>
              <a:tr h="214870">
                <a:tc>
                  <a:txBody>
                    <a:bodyPr/>
                    <a:lstStyle/>
                    <a:p>
                      <a:pPr marL="0" marR="0" algn="ctr">
                        <a:lnSpc>
                          <a:spcPct val="107000"/>
                        </a:lnSpc>
                        <a:spcBef>
                          <a:spcPts val="0"/>
                        </a:spcBef>
                        <a:spcAft>
                          <a:spcPts val="800"/>
                        </a:spcAft>
                      </a:pPr>
                      <a:r>
                        <a:rPr lang="en-US" sz="1100" b="1" dirty="0">
                          <a:effectLst/>
                        </a:rPr>
                        <a:t>May</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4,774.01</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4,242.23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1,337.94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3,711.17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3,401.47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15511456"/>
                  </a:ext>
                </a:extLst>
              </a:tr>
              <a:tr h="214870">
                <a:tc>
                  <a:txBody>
                    <a:bodyPr/>
                    <a:lstStyle/>
                    <a:p>
                      <a:pPr marL="0" marR="0" algn="ctr">
                        <a:lnSpc>
                          <a:spcPct val="107000"/>
                        </a:lnSpc>
                        <a:spcBef>
                          <a:spcPts val="0"/>
                        </a:spcBef>
                        <a:spcAft>
                          <a:spcPts val="800"/>
                        </a:spcAft>
                      </a:pPr>
                      <a:r>
                        <a:rPr lang="en-US" sz="1100" b="1" dirty="0">
                          <a:effectLst/>
                        </a:rPr>
                        <a:t>Jun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4,757.45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4,150.59</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2,348.74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3,312.30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3,397.17</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55992375"/>
                  </a:ext>
                </a:extLst>
              </a:tr>
              <a:tr h="214870">
                <a:tc>
                  <a:txBody>
                    <a:bodyPr/>
                    <a:lstStyle/>
                    <a:p>
                      <a:pPr marL="0" marR="0" algn="ctr">
                        <a:lnSpc>
                          <a:spcPct val="107000"/>
                        </a:lnSpc>
                        <a:spcBef>
                          <a:spcPts val="0"/>
                        </a:spcBef>
                        <a:spcAft>
                          <a:spcPts val="800"/>
                        </a:spcAft>
                      </a:pPr>
                      <a:r>
                        <a:rPr lang="en-US" sz="1100" b="1" dirty="0">
                          <a:effectLst/>
                        </a:rPr>
                        <a:t>Jul</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5,526.74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4,706.83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2,855.98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3,859.50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2,781.64 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232181339"/>
                  </a:ext>
                </a:extLst>
              </a:tr>
              <a:tr h="214870">
                <a:tc>
                  <a:txBody>
                    <a:bodyPr/>
                    <a:lstStyle/>
                    <a:p>
                      <a:pPr marL="0" marR="0" algn="ctr">
                        <a:lnSpc>
                          <a:spcPct val="107000"/>
                        </a:lnSpc>
                        <a:spcBef>
                          <a:spcPts val="0"/>
                        </a:spcBef>
                        <a:spcAft>
                          <a:spcPts val="800"/>
                        </a:spcAft>
                      </a:pPr>
                      <a:r>
                        <a:rPr lang="en-US" sz="1100" b="1" dirty="0">
                          <a:effectLst/>
                        </a:rPr>
                        <a:t>Aug</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5,252.79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4,454.15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2,698.05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4,182.14</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2,543.83 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91325272"/>
                  </a:ext>
                </a:extLst>
              </a:tr>
              <a:tr h="214870">
                <a:tc>
                  <a:txBody>
                    <a:bodyPr/>
                    <a:lstStyle/>
                    <a:p>
                      <a:pPr marL="0" marR="0" algn="ctr">
                        <a:lnSpc>
                          <a:spcPct val="107000"/>
                        </a:lnSpc>
                        <a:spcBef>
                          <a:spcPts val="0"/>
                        </a:spcBef>
                        <a:spcAft>
                          <a:spcPts val="800"/>
                        </a:spcAft>
                      </a:pPr>
                      <a:r>
                        <a:rPr lang="en-US" sz="1100" b="1" dirty="0">
                          <a:effectLst/>
                        </a:rPr>
                        <a:t>Sep</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5,251.96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4,948.86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2,911.15</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3,943.50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2,964.78 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479027098"/>
                  </a:ext>
                </a:extLst>
              </a:tr>
              <a:tr h="214870">
                <a:tc>
                  <a:txBody>
                    <a:bodyPr/>
                    <a:lstStyle/>
                    <a:p>
                      <a:pPr marL="0" marR="0" algn="ctr">
                        <a:lnSpc>
                          <a:spcPct val="107000"/>
                        </a:lnSpc>
                        <a:spcBef>
                          <a:spcPts val="0"/>
                        </a:spcBef>
                        <a:spcAft>
                          <a:spcPts val="800"/>
                        </a:spcAft>
                      </a:pPr>
                      <a:r>
                        <a:rPr lang="en-US" sz="1100" b="1" dirty="0">
                          <a:effectLst/>
                        </a:rPr>
                        <a:t>Oct</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5,539.59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5,178.20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3,280.80</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4,778.13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2,743.05 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779453275"/>
                  </a:ext>
                </a:extLst>
              </a:tr>
              <a:tr h="214870">
                <a:tc>
                  <a:txBody>
                    <a:bodyPr/>
                    <a:lstStyle/>
                    <a:p>
                      <a:pPr marL="0" marR="0" algn="ctr">
                        <a:lnSpc>
                          <a:spcPct val="107000"/>
                        </a:lnSpc>
                        <a:spcBef>
                          <a:spcPts val="0"/>
                        </a:spcBef>
                        <a:spcAft>
                          <a:spcPts val="800"/>
                        </a:spcAft>
                      </a:pPr>
                      <a:r>
                        <a:rPr lang="en-US" sz="1100" b="1" dirty="0">
                          <a:effectLst/>
                        </a:rPr>
                        <a:t>Nov</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5,228.63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4,827.20</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3,553.66</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5,215.43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2,656.84 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61655525"/>
                  </a:ext>
                </a:extLst>
              </a:tr>
              <a:tr h="214870">
                <a:tc>
                  <a:txBody>
                    <a:bodyPr/>
                    <a:lstStyle/>
                    <a:p>
                      <a:pPr marL="0" marR="0" algn="ctr">
                        <a:lnSpc>
                          <a:spcPct val="107000"/>
                        </a:lnSpc>
                        <a:spcBef>
                          <a:spcPts val="0"/>
                        </a:spcBef>
                        <a:spcAft>
                          <a:spcPts val="800"/>
                        </a:spcAft>
                      </a:pPr>
                      <a:r>
                        <a:rPr lang="en-US" sz="1100" b="1" dirty="0">
                          <a:effectLst/>
                        </a:rPr>
                        <a:t>Dec</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5,278.39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4,886.43</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4,466.68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4,678.77</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3,203.43 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 </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929452663"/>
                  </a:ext>
                </a:extLst>
              </a:tr>
              <a:tr h="214870">
                <a:tc>
                  <a:txBody>
                    <a:bodyPr/>
                    <a:lstStyle/>
                    <a:p>
                      <a:pPr marL="0" marR="0" algn="ctr">
                        <a:lnSpc>
                          <a:spcPct val="107000"/>
                        </a:lnSpc>
                        <a:spcBef>
                          <a:spcPts val="0"/>
                        </a:spcBef>
                        <a:spcAft>
                          <a:spcPts val="800"/>
                        </a:spcAft>
                      </a:pPr>
                      <a:r>
                        <a:rPr lang="en-US" sz="1100" b="1" dirty="0">
                          <a:effectLst/>
                        </a:rPr>
                        <a:t>TOTAL</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100" b="1">
                          <a:effectLst/>
                        </a:rPr>
                        <a:t>59,271.38</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54,569.99</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a:effectLst/>
                        </a:rPr>
                        <a:t>35,574.62</a:t>
                      </a:r>
                      <a:endParaRPr lang="en-US" sz="11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47,992.19</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38,054.26</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100" b="1" dirty="0">
                          <a:effectLst/>
                        </a:rPr>
                        <a:t>8,101.62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110946907"/>
                  </a:ext>
                </a:extLst>
              </a:tr>
            </a:tbl>
          </a:graphicData>
        </a:graphic>
      </p:graphicFrame>
      <p:graphicFrame>
        <p:nvGraphicFramePr>
          <p:cNvPr id="3" name="Chart 2">
            <a:extLst>
              <a:ext uri="{FF2B5EF4-FFF2-40B4-BE49-F238E27FC236}">
                <a16:creationId xmlns:a16="http://schemas.microsoft.com/office/drawing/2014/main" id="{A13AC3CD-94CA-8368-9D2D-8A92AB3DC94D}"/>
              </a:ext>
            </a:extLst>
          </p:cNvPr>
          <p:cNvGraphicFramePr/>
          <p:nvPr>
            <p:extLst>
              <p:ext uri="{D42A27DB-BD31-4B8C-83A1-F6EECF244321}">
                <p14:modId xmlns:p14="http://schemas.microsoft.com/office/powerpoint/2010/main" val="2897686557"/>
              </p:ext>
            </p:extLst>
          </p:nvPr>
        </p:nvGraphicFramePr>
        <p:xfrm>
          <a:off x="239712" y="852897"/>
          <a:ext cx="9525001" cy="24767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Imports (In Tons) </a:t>
            </a:r>
          </a:p>
          <a:p>
            <a:pPr algn="ctr" eaLnBrk="1">
              <a:buClrTx/>
              <a:buFontTx/>
              <a:buNone/>
            </a:pPr>
            <a:r>
              <a:rPr lang="en-US" altLang="en-US" sz="2800" b="1" dirty="0">
                <a:solidFill>
                  <a:srgbClr val="000000"/>
                </a:solidFill>
              </a:rPr>
              <a:t>Quarterly</a:t>
            </a:r>
          </a:p>
        </p:txBody>
      </p:sp>
      <p:sp>
        <p:nvSpPr>
          <p:cNvPr id="5123" name="Rectangle 4"/>
          <p:cNvSpPr>
            <a:spLocks noChangeArrowheads="1"/>
          </p:cNvSpPr>
          <p:nvPr/>
        </p:nvSpPr>
        <p:spPr bwMode="auto">
          <a:xfrm>
            <a:off x="0" y="6361571"/>
            <a:ext cx="10080625" cy="1198104"/>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2023 Q1 have recorded the least since 2018, number being lower than the pandemic year 2020 &amp; 2021. </a:t>
            </a:r>
          </a:p>
          <a:p>
            <a:pPr marL="171450" indent="-171450">
              <a:buFont typeface="Arial" panose="020B0604020202020204" pitchFamily="34" charset="0"/>
              <a:buChar char="•"/>
            </a:pPr>
            <a:endParaRPr lang="en-US" altLang="en-US" sz="1600" b="1" dirty="0"/>
          </a:p>
          <a:p>
            <a:pPr marL="171450" indent="-171450">
              <a:buFont typeface="Arial" panose="020B0604020202020204" pitchFamily="34" charset="0"/>
              <a:buChar char="•"/>
            </a:pPr>
            <a:r>
              <a:rPr lang="en-US" altLang="en-US" sz="1600" b="1" dirty="0"/>
              <a:t>Global economic growth was weak and Global air cargo demand was declined compared with 2022.</a:t>
            </a:r>
            <a:endParaRPr lang="en-US" altLang="en-US" sz="1200" b="1" dirty="0"/>
          </a:p>
        </p:txBody>
      </p:sp>
      <p:graphicFrame>
        <p:nvGraphicFramePr>
          <p:cNvPr id="4" name="Table 3">
            <a:extLst>
              <a:ext uri="{FF2B5EF4-FFF2-40B4-BE49-F238E27FC236}">
                <a16:creationId xmlns:a16="http://schemas.microsoft.com/office/drawing/2014/main" id="{10D50480-927D-2738-3A93-4FDD72D0BC7D}"/>
              </a:ext>
            </a:extLst>
          </p:cNvPr>
          <p:cNvGraphicFramePr>
            <a:graphicFrameLocks noGrp="1"/>
          </p:cNvGraphicFramePr>
          <p:nvPr>
            <p:extLst>
              <p:ext uri="{D42A27DB-BD31-4B8C-83A1-F6EECF244321}">
                <p14:modId xmlns:p14="http://schemas.microsoft.com/office/powerpoint/2010/main" val="1534842976"/>
              </p:ext>
            </p:extLst>
          </p:nvPr>
        </p:nvGraphicFramePr>
        <p:xfrm>
          <a:off x="925512" y="3932237"/>
          <a:ext cx="8077199" cy="2429334"/>
        </p:xfrm>
        <a:graphic>
          <a:graphicData uri="http://schemas.openxmlformats.org/drawingml/2006/table">
            <a:tbl>
              <a:tblPr>
                <a:tableStyleId>{5C22544A-7EE6-4342-B048-85BDC9FD1C3A}</a:tableStyleId>
              </a:tblPr>
              <a:tblGrid>
                <a:gridCol w="1270386">
                  <a:extLst>
                    <a:ext uri="{9D8B030D-6E8A-4147-A177-3AD203B41FA5}">
                      <a16:colId xmlns:a16="http://schemas.microsoft.com/office/drawing/2014/main" val="1705458564"/>
                    </a:ext>
                  </a:extLst>
                </a:gridCol>
                <a:gridCol w="1108669">
                  <a:extLst>
                    <a:ext uri="{9D8B030D-6E8A-4147-A177-3AD203B41FA5}">
                      <a16:colId xmlns:a16="http://schemas.microsoft.com/office/drawing/2014/main" val="1053844372"/>
                    </a:ext>
                  </a:extLst>
                </a:gridCol>
                <a:gridCol w="1108669">
                  <a:extLst>
                    <a:ext uri="{9D8B030D-6E8A-4147-A177-3AD203B41FA5}">
                      <a16:colId xmlns:a16="http://schemas.microsoft.com/office/drawing/2014/main" val="1343670592"/>
                    </a:ext>
                  </a:extLst>
                </a:gridCol>
                <a:gridCol w="1108669">
                  <a:extLst>
                    <a:ext uri="{9D8B030D-6E8A-4147-A177-3AD203B41FA5}">
                      <a16:colId xmlns:a16="http://schemas.microsoft.com/office/drawing/2014/main" val="408241965"/>
                    </a:ext>
                  </a:extLst>
                </a:gridCol>
                <a:gridCol w="1306707">
                  <a:extLst>
                    <a:ext uri="{9D8B030D-6E8A-4147-A177-3AD203B41FA5}">
                      <a16:colId xmlns:a16="http://schemas.microsoft.com/office/drawing/2014/main" val="3412757735"/>
                    </a:ext>
                  </a:extLst>
                </a:gridCol>
                <a:gridCol w="1213310">
                  <a:extLst>
                    <a:ext uri="{9D8B030D-6E8A-4147-A177-3AD203B41FA5}">
                      <a16:colId xmlns:a16="http://schemas.microsoft.com/office/drawing/2014/main" val="1156630227"/>
                    </a:ext>
                  </a:extLst>
                </a:gridCol>
                <a:gridCol w="960789">
                  <a:extLst>
                    <a:ext uri="{9D8B030D-6E8A-4147-A177-3AD203B41FA5}">
                      <a16:colId xmlns:a16="http://schemas.microsoft.com/office/drawing/2014/main" val="1219234419"/>
                    </a:ext>
                  </a:extLst>
                </a:gridCol>
              </a:tblGrid>
              <a:tr h="404889">
                <a:tc>
                  <a:txBody>
                    <a:bodyPr/>
                    <a:lstStyle/>
                    <a:p>
                      <a:pPr marL="0" marR="0">
                        <a:lnSpc>
                          <a:spcPct val="107000"/>
                        </a:lnSpc>
                        <a:spcBef>
                          <a:spcPts val="0"/>
                        </a:spcBef>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400" b="1" dirty="0">
                          <a:effectLst/>
                        </a:rPr>
                        <a:t>2018</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2019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a:effectLst/>
                        </a:rPr>
                        <a:t>2020</a:t>
                      </a:r>
                      <a:endParaRPr lang="en-US" sz="14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2022</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2023</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FFC000"/>
                    </a:solidFill>
                  </a:tcPr>
                </a:tc>
                <a:extLst>
                  <a:ext uri="{0D108BD9-81ED-4DB2-BD59-A6C34878D82A}">
                    <a16:rowId xmlns:a16="http://schemas.microsoft.com/office/drawing/2014/main" val="2784494324"/>
                  </a:ext>
                </a:extLst>
              </a:tr>
              <a:tr h="404889">
                <a:tc>
                  <a:txBody>
                    <a:bodyPr/>
                    <a:lstStyle/>
                    <a:p>
                      <a:pPr marL="0" marR="0" algn="ctr">
                        <a:lnSpc>
                          <a:spcPct val="107000"/>
                        </a:lnSpc>
                        <a:spcBef>
                          <a:spcPts val="0"/>
                        </a:spcBef>
                        <a:spcAft>
                          <a:spcPts val="800"/>
                        </a:spcAft>
                      </a:pPr>
                      <a:r>
                        <a:rPr lang="en-US" sz="1400" b="1" dirty="0">
                          <a:effectLst/>
                        </a:rPr>
                        <a:t>1st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dirty="0">
                          <a:effectLst/>
                        </a:rPr>
                        <a:t>13,606.26</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13,442.18</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11,427.91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10,957.32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11,325.64</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8,101.62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703936419"/>
                  </a:ext>
                </a:extLst>
              </a:tr>
              <a:tr h="404889">
                <a:tc>
                  <a:txBody>
                    <a:bodyPr/>
                    <a:lstStyle/>
                    <a:p>
                      <a:pPr marL="0" marR="0" algn="ctr">
                        <a:lnSpc>
                          <a:spcPct val="107000"/>
                        </a:lnSpc>
                        <a:spcBef>
                          <a:spcPts val="0"/>
                        </a:spcBef>
                        <a:spcAft>
                          <a:spcPts val="800"/>
                        </a:spcAft>
                      </a:pPr>
                      <a:r>
                        <a:rPr lang="en-US" sz="1400" b="1" dirty="0">
                          <a:effectLst/>
                        </a:rPr>
                        <a:t>2nd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13,587.01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12,126.14</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4,380.39</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10,377.40</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9,835.05</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1339351"/>
                  </a:ext>
                </a:extLst>
              </a:tr>
              <a:tr h="404889">
                <a:tc>
                  <a:txBody>
                    <a:bodyPr/>
                    <a:lstStyle/>
                    <a:p>
                      <a:pPr marL="0" marR="0" algn="ctr">
                        <a:lnSpc>
                          <a:spcPct val="107000"/>
                        </a:lnSpc>
                        <a:spcBef>
                          <a:spcPts val="0"/>
                        </a:spcBef>
                        <a:spcAft>
                          <a:spcPts val="800"/>
                        </a:spcAft>
                      </a:pPr>
                      <a:r>
                        <a:rPr lang="en-US" sz="1400" b="1" dirty="0">
                          <a:effectLst/>
                        </a:rPr>
                        <a:t>3rd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16,031.50</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14,109.84</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8,465.18</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11,985.14</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8,290.25</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56596418"/>
                  </a:ext>
                </a:extLst>
              </a:tr>
              <a:tr h="404889">
                <a:tc>
                  <a:txBody>
                    <a:bodyPr/>
                    <a:lstStyle/>
                    <a:p>
                      <a:pPr marL="0" marR="0" algn="ctr">
                        <a:lnSpc>
                          <a:spcPct val="107000"/>
                        </a:lnSpc>
                        <a:spcBef>
                          <a:spcPts val="0"/>
                        </a:spcBef>
                        <a:spcAft>
                          <a:spcPts val="800"/>
                        </a:spcAft>
                      </a:pPr>
                      <a:r>
                        <a:rPr lang="en-US" sz="1400" b="1" dirty="0">
                          <a:effectLst/>
                        </a:rPr>
                        <a:t>4th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16,046.61</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14,891.83</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11,301.14</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14,672.33</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         8,603.32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 </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332923647"/>
                  </a:ext>
                </a:extLst>
              </a:tr>
              <a:tr h="404889">
                <a:tc>
                  <a:txBody>
                    <a:bodyPr/>
                    <a:lstStyle/>
                    <a:p>
                      <a:pPr marL="0" marR="0" algn="ctr">
                        <a:lnSpc>
                          <a:spcPct val="107000"/>
                        </a:lnSpc>
                        <a:spcBef>
                          <a:spcPts val="0"/>
                        </a:spcBef>
                        <a:spcAft>
                          <a:spcPts val="800"/>
                        </a:spcAft>
                      </a:pPr>
                      <a:r>
                        <a:rPr lang="en-US" sz="1400" b="1" dirty="0">
                          <a:effectLst/>
                        </a:rPr>
                        <a:t>TOTAL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b="0">
                          <a:effectLst/>
                        </a:rPr>
                        <a:t>59,271.39</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54,569.99</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a:effectLst/>
                        </a:rPr>
                        <a:t>35,574.62</a:t>
                      </a:r>
                      <a:endParaRPr lang="en-US" sz="1400" b="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47,992.19</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38,054.26</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b="0" dirty="0">
                          <a:effectLst/>
                        </a:rPr>
                        <a:t>8,101.62</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888295721"/>
                  </a:ext>
                </a:extLst>
              </a:tr>
            </a:tbl>
          </a:graphicData>
        </a:graphic>
      </p:graphicFrame>
      <p:graphicFrame>
        <p:nvGraphicFramePr>
          <p:cNvPr id="3" name="Chart 2">
            <a:extLst>
              <a:ext uri="{FF2B5EF4-FFF2-40B4-BE49-F238E27FC236}">
                <a16:creationId xmlns:a16="http://schemas.microsoft.com/office/drawing/2014/main" id="{D4666C89-4C6D-A7B5-AAE3-A1AB6A1FA146}"/>
              </a:ext>
            </a:extLst>
          </p:cNvPr>
          <p:cNvGraphicFramePr/>
          <p:nvPr>
            <p:extLst>
              <p:ext uri="{D42A27DB-BD31-4B8C-83A1-F6EECF244321}">
                <p14:modId xmlns:p14="http://schemas.microsoft.com/office/powerpoint/2010/main" val="2011340547"/>
              </p:ext>
            </p:extLst>
          </p:nvPr>
        </p:nvGraphicFramePr>
        <p:xfrm>
          <a:off x="925512" y="1036637"/>
          <a:ext cx="8077198" cy="28956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530225" y="228600"/>
            <a:ext cx="9070975" cy="612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24840" rIns="0" bIns="0" anchor="ctr"/>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ea typeface="Arial Unicode MS" panose="020B0604020202020204" pitchFamily="34" charset="-128"/>
                <a:cs typeface="Arial Unicode MS" panose="020B0604020202020204" pitchFamily="34" charset="-128"/>
              </a:defRPr>
            </a:lvl9pPr>
          </a:lstStyle>
          <a:p>
            <a:pPr algn="ctr" eaLnBrk="1">
              <a:buClrTx/>
              <a:buFontTx/>
              <a:buNone/>
            </a:pPr>
            <a:r>
              <a:rPr lang="en-US" altLang="en-US" sz="2800" b="1" dirty="0">
                <a:solidFill>
                  <a:srgbClr val="000000"/>
                </a:solidFill>
              </a:rPr>
              <a:t>Total Air Transshipments (In Tons) </a:t>
            </a:r>
          </a:p>
          <a:p>
            <a:pPr algn="ctr" eaLnBrk="1">
              <a:buClrTx/>
              <a:buFontTx/>
              <a:buNone/>
            </a:pPr>
            <a:r>
              <a:rPr lang="en-US" altLang="en-US" sz="2800" b="1" dirty="0">
                <a:solidFill>
                  <a:srgbClr val="000000"/>
                </a:solidFill>
              </a:rPr>
              <a:t>Quarterly</a:t>
            </a:r>
          </a:p>
        </p:txBody>
      </p:sp>
      <p:sp>
        <p:nvSpPr>
          <p:cNvPr id="7171" name="Rectangle 4"/>
          <p:cNvSpPr>
            <a:spLocks noChangeArrowheads="1"/>
          </p:cNvSpPr>
          <p:nvPr/>
        </p:nvSpPr>
        <p:spPr bwMode="auto">
          <a:xfrm>
            <a:off x="-1" y="6523038"/>
            <a:ext cx="10080625" cy="1036637"/>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2023 Q1 air transshipment has decreased compared to earlier 5 years. </a:t>
            </a:r>
          </a:p>
        </p:txBody>
      </p:sp>
      <p:graphicFrame>
        <p:nvGraphicFramePr>
          <p:cNvPr id="2" name="Table 1">
            <a:extLst>
              <a:ext uri="{FF2B5EF4-FFF2-40B4-BE49-F238E27FC236}">
                <a16:creationId xmlns:a16="http://schemas.microsoft.com/office/drawing/2014/main" id="{9C62EF46-AD1B-548E-ECAE-F07F1716F83B}"/>
              </a:ext>
            </a:extLst>
          </p:cNvPr>
          <p:cNvGraphicFramePr>
            <a:graphicFrameLocks noGrp="1"/>
          </p:cNvGraphicFramePr>
          <p:nvPr>
            <p:extLst>
              <p:ext uri="{D42A27DB-BD31-4B8C-83A1-F6EECF244321}">
                <p14:modId xmlns:p14="http://schemas.microsoft.com/office/powerpoint/2010/main" val="1747184259"/>
              </p:ext>
            </p:extLst>
          </p:nvPr>
        </p:nvGraphicFramePr>
        <p:xfrm>
          <a:off x="530225" y="3779837"/>
          <a:ext cx="9070974" cy="2362200"/>
        </p:xfrm>
        <a:graphic>
          <a:graphicData uri="http://schemas.openxmlformats.org/drawingml/2006/table">
            <a:tbl>
              <a:tblPr>
                <a:tableStyleId>{5C22544A-7EE6-4342-B048-85BDC9FD1C3A}</a:tableStyleId>
              </a:tblPr>
              <a:tblGrid>
                <a:gridCol w="1509239">
                  <a:extLst>
                    <a:ext uri="{9D8B030D-6E8A-4147-A177-3AD203B41FA5}">
                      <a16:colId xmlns:a16="http://schemas.microsoft.com/office/drawing/2014/main" val="3561060945"/>
                    </a:ext>
                  </a:extLst>
                </a:gridCol>
                <a:gridCol w="1791857">
                  <a:extLst>
                    <a:ext uri="{9D8B030D-6E8A-4147-A177-3AD203B41FA5}">
                      <a16:colId xmlns:a16="http://schemas.microsoft.com/office/drawing/2014/main" val="4024728981"/>
                    </a:ext>
                  </a:extLst>
                </a:gridCol>
                <a:gridCol w="1365502">
                  <a:extLst>
                    <a:ext uri="{9D8B030D-6E8A-4147-A177-3AD203B41FA5}">
                      <a16:colId xmlns:a16="http://schemas.microsoft.com/office/drawing/2014/main" val="462395739"/>
                    </a:ext>
                  </a:extLst>
                </a:gridCol>
                <a:gridCol w="1365502">
                  <a:extLst>
                    <a:ext uri="{9D8B030D-6E8A-4147-A177-3AD203B41FA5}">
                      <a16:colId xmlns:a16="http://schemas.microsoft.com/office/drawing/2014/main" val="3020222183"/>
                    </a:ext>
                  </a:extLst>
                </a:gridCol>
                <a:gridCol w="996448">
                  <a:extLst>
                    <a:ext uri="{9D8B030D-6E8A-4147-A177-3AD203B41FA5}">
                      <a16:colId xmlns:a16="http://schemas.microsoft.com/office/drawing/2014/main" val="4004420791"/>
                    </a:ext>
                  </a:extLst>
                </a:gridCol>
                <a:gridCol w="1045007">
                  <a:extLst>
                    <a:ext uri="{9D8B030D-6E8A-4147-A177-3AD203B41FA5}">
                      <a16:colId xmlns:a16="http://schemas.microsoft.com/office/drawing/2014/main" val="264667738"/>
                    </a:ext>
                  </a:extLst>
                </a:gridCol>
                <a:gridCol w="997419">
                  <a:extLst>
                    <a:ext uri="{9D8B030D-6E8A-4147-A177-3AD203B41FA5}">
                      <a16:colId xmlns:a16="http://schemas.microsoft.com/office/drawing/2014/main" val="2193106293"/>
                    </a:ext>
                  </a:extLst>
                </a:gridCol>
              </a:tblGrid>
              <a:tr h="393700">
                <a:tc>
                  <a:txBody>
                    <a:bodyPr/>
                    <a:lstStyle/>
                    <a:p>
                      <a:pPr marL="0" marR="0">
                        <a:lnSpc>
                          <a:spcPct val="107000"/>
                        </a:lnSpc>
                        <a:spcBef>
                          <a:spcPts val="0"/>
                        </a:spcBef>
                        <a:spcAft>
                          <a:spcPts val="80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400" b="1" dirty="0">
                          <a:effectLst/>
                        </a:rPr>
                        <a:t>2018</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2019</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2020</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2021</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2022</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2023</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FFC000"/>
                    </a:solidFill>
                  </a:tcPr>
                </a:tc>
                <a:extLst>
                  <a:ext uri="{0D108BD9-81ED-4DB2-BD59-A6C34878D82A}">
                    <a16:rowId xmlns:a16="http://schemas.microsoft.com/office/drawing/2014/main" val="4169891977"/>
                  </a:ext>
                </a:extLst>
              </a:tr>
              <a:tr h="393700">
                <a:tc>
                  <a:txBody>
                    <a:bodyPr/>
                    <a:lstStyle/>
                    <a:p>
                      <a:pPr marL="0" marR="0" algn="ctr">
                        <a:lnSpc>
                          <a:spcPct val="107000"/>
                        </a:lnSpc>
                        <a:spcBef>
                          <a:spcPts val="0"/>
                        </a:spcBef>
                        <a:spcAft>
                          <a:spcPts val="800"/>
                        </a:spcAft>
                      </a:pPr>
                      <a:r>
                        <a:rPr lang="en-US" sz="1400" b="1" dirty="0">
                          <a:effectLst/>
                        </a:rPr>
                        <a:t>1st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dirty="0">
                          <a:effectLst/>
                        </a:rPr>
                        <a:t>12,560.46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10,890.86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8,268.93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3,765.81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6,138.50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5,727.79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643489730"/>
                  </a:ext>
                </a:extLst>
              </a:tr>
              <a:tr h="393700">
                <a:tc>
                  <a:txBody>
                    <a:bodyPr/>
                    <a:lstStyle/>
                    <a:p>
                      <a:pPr marL="0" marR="0" algn="ctr">
                        <a:lnSpc>
                          <a:spcPct val="107000"/>
                        </a:lnSpc>
                        <a:spcBef>
                          <a:spcPts val="0"/>
                        </a:spcBef>
                        <a:spcAft>
                          <a:spcPts val="800"/>
                        </a:spcAft>
                      </a:pPr>
                      <a:r>
                        <a:rPr lang="en-US" sz="1400" b="1">
                          <a:effectLst/>
                        </a:rPr>
                        <a:t>2nd Quarter</a:t>
                      </a:r>
                      <a:endParaRPr lang="en-US" sz="14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dirty="0">
                          <a:effectLst/>
                        </a:rPr>
                        <a:t>12,720.85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10,366.65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2,116.53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4,971.27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7,451.95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389449224"/>
                  </a:ext>
                </a:extLst>
              </a:tr>
              <a:tr h="393700">
                <a:tc>
                  <a:txBody>
                    <a:bodyPr/>
                    <a:lstStyle/>
                    <a:p>
                      <a:pPr marL="0" marR="0" algn="ctr">
                        <a:lnSpc>
                          <a:spcPct val="107000"/>
                        </a:lnSpc>
                        <a:spcBef>
                          <a:spcPts val="0"/>
                        </a:spcBef>
                        <a:spcAft>
                          <a:spcPts val="800"/>
                        </a:spcAft>
                      </a:pPr>
                      <a:r>
                        <a:rPr lang="en-US" sz="1400" b="1" dirty="0">
                          <a:effectLst/>
                        </a:rPr>
                        <a:t>3rd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11,380.16</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10,084.46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2,523.25</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6,979.10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5,300.03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927478611"/>
                  </a:ext>
                </a:extLst>
              </a:tr>
              <a:tr h="393700">
                <a:tc>
                  <a:txBody>
                    <a:bodyPr/>
                    <a:lstStyle/>
                    <a:p>
                      <a:pPr marL="0" marR="0" algn="ctr">
                        <a:lnSpc>
                          <a:spcPct val="107000"/>
                        </a:lnSpc>
                        <a:spcBef>
                          <a:spcPts val="0"/>
                        </a:spcBef>
                        <a:spcAft>
                          <a:spcPts val="800"/>
                        </a:spcAft>
                      </a:pPr>
                      <a:r>
                        <a:rPr lang="en-US" sz="1400" b="1" dirty="0">
                          <a:effectLst/>
                        </a:rPr>
                        <a:t>4th Quarter</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10,815.24</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10,869.28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3,809.29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7,279.39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5,981.29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1850297566"/>
                  </a:ext>
                </a:extLst>
              </a:tr>
              <a:tr h="393700">
                <a:tc>
                  <a:txBody>
                    <a:bodyPr/>
                    <a:lstStyle/>
                    <a:p>
                      <a:pPr marL="0" marR="0" algn="ctr">
                        <a:lnSpc>
                          <a:spcPct val="107000"/>
                        </a:lnSpc>
                        <a:spcBef>
                          <a:spcPts val="0"/>
                        </a:spcBef>
                        <a:spcAft>
                          <a:spcPts val="800"/>
                        </a:spcAft>
                      </a:pPr>
                      <a:r>
                        <a:rPr lang="en-US" sz="1400" b="1" dirty="0">
                          <a:effectLst/>
                        </a:rPr>
                        <a:t>TOTAL</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47,476.71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42,211.25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16,718.00</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a:effectLst/>
                        </a:rPr>
                        <a:t>22,995.57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24,871.77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400" dirty="0">
                          <a:effectLst/>
                        </a:rPr>
                        <a:t>5,727.79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63760780"/>
                  </a:ext>
                </a:extLst>
              </a:tr>
            </a:tbl>
          </a:graphicData>
        </a:graphic>
      </p:graphicFrame>
      <p:graphicFrame>
        <p:nvGraphicFramePr>
          <p:cNvPr id="3" name="Chart 2">
            <a:extLst>
              <a:ext uri="{FF2B5EF4-FFF2-40B4-BE49-F238E27FC236}">
                <a16:creationId xmlns:a16="http://schemas.microsoft.com/office/drawing/2014/main" id="{CE4BE71E-A1F8-27C5-392D-4139B09135FC}"/>
              </a:ext>
            </a:extLst>
          </p:cNvPr>
          <p:cNvGraphicFramePr/>
          <p:nvPr>
            <p:extLst>
              <p:ext uri="{D42A27DB-BD31-4B8C-83A1-F6EECF244321}">
                <p14:modId xmlns:p14="http://schemas.microsoft.com/office/powerpoint/2010/main" val="920365719"/>
              </p:ext>
            </p:extLst>
          </p:nvPr>
        </p:nvGraphicFramePr>
        <p:xfrm>
          <a:off x="530225" y="919163"/>
          <a:ext cx="9020175" cy="286207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0" y="0"/>
            <a:ext cx="10080625" cy="731837"/>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cap="none" dirty="0">
                <a:solidFill>
                  <a:schemeClr val="bg1"/>
                </a:solidFill>
              </a:rPr>
              <a:t>Air Freight Throughput (Exports, Imports &amp; Transshipments) In Ton’s</a:t>
            </a:r>
            <a:br>
              <a:rPr lang="en-US" altLang="en-US" sz="2400" b="1" cap="none" dirty="0">
                <a:solidFill>
                  <a:schemeClr val="bg1"/>
                </a:solidFill>
              </a:rPr>
            </a:br>
            <a:r>
              <a:rPr lang="en-US" altLang="en-US" sz="2400" b="1" cap="none" dirty="0">
                <a:solidFill>
                  <a:schemeClr val="bg1"/>
                </a:solidFill>
              </a:rPr>
              <a:t>Yearly</a:t>
            </a:r>
            <a:endParaRPr lang="en-US" altLang="en-US" sz="2400" b="1" dirty="0">
              <a:solidFill>
                <a:schemeClr val="bg1"/>
              </a:solidFill>
            </a:endParaRPr>
          </a:p>
        </p:txBody>
      </p:sp>
      <p:sp>
        <p:nvSpPr>
          <p:cNvPr id="5" name="Rectangle 4"/>
          <p:cNvSpPr>
            <a:spLocks noChangeArrowheads="1"/>
          </p:cNvSpPr>
          <p:nvPr/>
        </p:nvSpPr>
        <p:spPr bwMode="auto">
          <a:xfrm>
            <a:off x="-1" y="6599236"/>
            <a:ext cx="10080625" cy="960439"/>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600" b="1" dirty="0"/>
              <a:t>Data shown for the years from 2018 to 2023 Q1.</a:t>
            </a:r>
          </a:p>
        </p:txBody>
      </p:sp>
      <p:graphicFrame>
        <p:nvGraphicFramePr>
          <p:cNvPr id="2" name="Table 1">
            <a:extLst>
              <a:ext uri="{FF2B5EF4-FFF2-40B4-BE49-F238E27FC236}">
                <a16:creationId xmlns:a16="http://schemas.microsoft.com/office/drawing/2014/main" id="{7399C7B4-E0C6-A127-959B-5EFB8CDEB2E4}"/>
              </a:ext>
            </a:extLst>
          </p:cNvPr>
          <p:cNvGraphicFramePr>
            <a:graphicFrameLocks noGrp="1"/>
          </p:cNvGraphicFramePr>
          <p:nvPr>
            <p:extLst>
              <p:ext uri="{D42A27DB-BD31-4B8C-83A1-F6EECF244321}">
                <p14:modId xmlns:p14="http://schemas.microsoft.com/office/powerpoint/2010/main" val="1616960563"/>
              </p:ext>
            </p:extLst>
          </p:nvPr>
        </p:nvGraphicFramePr>
        <p:xfrm>
          <a:off x="216216" y="922655"/>
          <a:ext cx="9472296" cy="2311401"/>
        </p:xfrm>
        <a:graphic>
          <a:graphicData uri="http://schemas.openxmlformats.org/drawingml/2006/table">
            <a:tbl>
              <a:tblPr>
                <a:tableStyleId>{5C22544A-7EE6-4342-B048-85BDC9FD1C3A}</a:tableStyleId>
              </a:tblPr>
              <a:tblGrid>
                <a:gridCol w="1937535">
                  <a:extLst>
                    <a:ext uri="{9D8B030D-6E8A-4147-A177-3AD203B41FA5}">
                      <a16:colId xmlns:a16="http://schemas.microsoft.com/office/drawing/2014/main" val="1549879496"/>
                    </a:ext>
                  </a:extLst>
                </a:gridCol>
                <a:gridCol w="1744778">
                  <a:extLst>
                    <a:ext uri="{9D8B030D-6E8A-4147-A177-3AD203B41FA5}">
                      <a16:colId xmlns:a16="http://schemas.microsoft.com/office/drawing/2014/main" val="4269000060"/>
                    </a:ext>
                  </a:extLst>
                </a:gridCol>
                <a:gridCol w="2300427">
                  <a:extLst>
                    <a:ext uri="{9D8B030D-6E8A-4147-A177-3AD203B41FA5}">
                      <a16:colId xmlns:a16="http://schemas.microsoft.com/office/drawing/2014/main" val="3640162364"/>
                    </a:ext>
                  </a:extLst>
                </a:gridCol>
                <a:gridCol w="1744778">
                  <a:extLst>
                    <a:ext uri="{9D8B030D-6E8A-4147-A177-3AD203B41FA5}">
                      <a16:colId xmlns:a16="http://schemas.microsoft.com/office/drawing/2014/main" val="3315105282"/>
                    </a:ext>
                  </a:extLst>
                </a:gridCol>
                <a:gridCol w="1744778">
                  <a:extLst>
                    <a:ext uri="{9D8B030D-6E8A-4147-A177-3AD203B41FA5}">
                      <a16:colId xmlns:a16="http://schemas.microsoft.com/office/drawing/2014/main" val="165496566"/>
                    </a:ext>
                  </a:extLst>
                </a:gridCol>
              </a:tblGrid>
              <a:tr h="647382">
                <a:tc>
                  <a:txBody>
                    <a:bodyPr/>
                    <a:lstStyle/>
                    <a:p>
                      <a:pPr marL="0" marR="0">
                        <a:lnSpc>
                          <a:spcPct val="107000"/>
                        </a:lnSpc>
                        <a:spcBef>
                          <a:spcPts val="0"/>
                        </a:spcBef>
                        <a:spcAft>
                          <a:spcPts val="800"/>
                        </a:spcAft>
                      </a:pPr>
                      <a:r>
                        <a:rPr lang="en-US" sz="11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tc>
                <a:tc>
                  <a:txBody>
                    <a:bodyPr/>
                    <a:lstStyle/>
                    <a:p>
                      <a:pPr marL="0" marR="0" algn="ctr">
                        <a:lnSpc>
                          <a:spcPct val="107000"/>
                        </a:lnSpc>
                        <a:spcBef>
                          <a:spcPts val="0"/>
                        </a:spcBef>
                        <a:spcAft>
                          <a:spcPts val="800"/>
                        </a:spcAft>
                      </a:pPr>
                      <a:r>
                        <a:rPr lang="en-US" sz="1400" b="1" dirty="0">
                          <a:effectLst/>
                        </a:rPr>
                        <a:t>UPLIFT (Tons)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DISCHARGE (Tons) Excluding Transshipment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TRANSSHIPMENT (Tons)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ctr">
                        <a:lnSpc>
                          <a:spcPct val="107000"/>
                        </a:lnSpc>
                        <a:spcBef>
                          <a:spcPts val="0"/>
                        </a:spcBef>
                        <a:spcAft>
                          <a:spcPts val="800"/>
                        </a:spcAft>
                      </a:pPr>
                      <a:r>
                        <a:rPr lang="en-US" sz="1400" b="1" dirty="0">
                          <a:effectLst/>
                        </a:rPr>
                        <a:t>TTL (Tons) </a:t>
                      </a:r>
                      <a:endParaRPr lang="en-US"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extLst>
                  <a:ext uri="{0D108BD9-81ED-4DB2-BD59-A6C34878D82A}">
                    <a16:rowId xmlns:a16="http://schemas.microsoft.com/office/drawing/2014/main" val="3138376809"/>
                  </a:ext>
                </a:extLst>
              </a:tr>
              <a:tr h="241935">
                <a:tc>
                  <a:txBody>
                    <a:bodyPr/>
                    <a:lstStyle/>
                    <a:p>
                      <a:pPr marL="0" marR="0" algn="ctr">
                        <a:lnSpc>
                          <a:spcPct val="107000"/>
                        </a:lnSpc>
                        <a:spcBef>
                          <a:spcPts val="0"/>
                        </a:spcBef>
                        <a:spcAft>
                          <a:spcPts val="800"/>
                        </a:spcAft>
                      </a:pPr>
                      <a:r>
                        <a:rPr lang="en-US" sz="1600" b="1" dirty="0">
                          <a:effectLst/>
                        </a:rPr>
                        <a:t>2018</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dirty="0">
                          <a:effectLst/>
                        </a:rPr>
                        <a:t>171,995.03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59,271.38</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47,476.71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278,743.12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extLst>
                  <a:ext uri="{0D108BD9-81ED-4DB2-BD59-A6C34878D82A}">
                    <a16:rowId xmlns:a16="http://schemas.microsoft.com/office/drawing/2014/main" val="3269671695"/>
                  </a:ext>
                </a:extLst>
              </a:tr>
              <a:tr h="241935">
                <a:tc>
                  <a:txBody>
                    <a:bodyPr/>
                    <a:lstStyle/>
                    <a:p>
                      <a:pPr marL="0" marR="0" algn="ctr">
                        <a:lnSpc>
                          <a:spcPct val="107000"/>
                        </a:lnSpc>
                        <a:spcBef>
                          <a:spcPts val="0"/>
                        </a:spcBef>
                        <a:spcAft>
                          <a:spcPts val="800"/>
                        </a:spcAft>
                      </a:pPr>
                      <a:r>
                        <a:rPr lang="en-US" sz="1600" b="1">
                          <a:effectLst/>
                        </a:rPr>
                        <a:t>2019</a:t>
                      </a:r>
                      <a:endParaRPr lang="en-US" sz="16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dirty="0">
                          <a:effectLst/>
                        </a:rPr>
                        <a:t>162,307.53</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54,569.99</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42,211.25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259,088.77</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extLst>
                  <a:ext uri="{0D108BD9-81ED-4DB2-BD59-A6C34878D82A}">
                    <a16:rowId xmlns:a16="http://schemas.microsoft.com/office/drawing/2014/main" val="1202016251"/>
                  </a:ext>
                </a:extLst>
              </a:tr>
              <a:tr h="241935">
                <a:tc>
                  <a:txBody>
                    <a:bodyPr/>
                    <a:lstStyle/>
                    <a:p>
                      <a:pPr marL="0" marR="0" algn="ctr">
                        <a:lnSpc>
                          <a:spcPct val="107000"/>
                        </a:lnSpc>
                        <a:spcBef>
                          <a:spcPts val="0"/>
                        </a:spcBef>
                        <a:spcAft>
                          <a:spcPts val="800"/>
                        </a:spcAft>
                      </a:pPr>
                      <a:r>
                        <a:rPr lang="en-US" sz="1600" b="1" dirty="0">
                          <a:effectLst/>
                        </a:rPr>
                        <a:t>2020</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96,019.82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35,574.52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16,717.21</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148,311.55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extLst>
                  <a:ext uri="{0D108BD9-81ED-4DB2-BD59-A6C34878D82A}">
                    <a16:rowId xmlns:a16="http://schemas.microsoft.com/office/drawing/2014/main" val="2934042766"/>
                  </a:ext>
                </a:extLst>
              </a:tr>
              <a:tr h="297815">
                <a:tc>
                  <a:txBody>
                    <a:bodyPr/>
                    <a:lstStyle/>
                    <a:p>
                      <a:pPr marL="0" marR="0" algn="ctr">
                        <a:lnSpc>
                          <a:spcPct val="107000"/>
                        </a:lnSpc>
                        <a:spcBef>
                          <a:spcPts val="0"/>
                        </a:spcBef>
                        <a:spcAft>
                          <a:spcPts val="800"/>
                        </a:spcAft>
                      </a:pPr>
                      <a:r>
                        <a:rPr lang="en-US" sz="1600" b="1">
                          <a:effectLst/>
                        </a:rPr>
                        <a:t>2021</a:t>
                      </a:r>
                      <a:endParaRPr lang="en-US" sz="16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124,108.95</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47,992.19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22,995.58</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a:effectLst/>
                        </a:rPr>
                        <a:t>195,096.72</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extLst>
                  <a:ext uri="{0D108BD9-81ED-4DB2-BD59-A6C34878D82A}">
                    <a16:rowId xmlns:a16="http://schemas.microsoft.com/office/drawing/2014/main" val="557866445"/>
                  </a:ext>
                </a:extLst>
              </a:tr>
              <a:tr h="297815">
                <a:tc>
                  <a:txBody>
                    <a:bodyPr/>
                    <a:lstStyle/>
                    <a:p>
                      <a:pPr marL="0" marR="0" algn="ctr">
                        <a:lnSpc>
                          <a:spcPct val="107000"/>
                        </a:lnSpc>
                        <a:spcBef>
                          <a:spcPts val="0"/>
                        </a:spcBef>
                        <a:spcAft>
                          <a:spcPts val="800"/>
                        </a:spcAft>
                      </a:pPr>
                      <a:r>
                        <a:rPr lang="en-US" sz="1600" b="1" dirty="0">
                          <a:effectLst/>
                        </a:rPr>
                        <a:t>2022</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a:effectLst/>
                        </a:rPr>
                        <a:t>108,068.53</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38,054.26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24,871.77</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170,994.56</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42900" marT="9525" marB="0" anchor="ctr"/>
                </a:tc>
                <a:extLst>
                  <a:ext uri="{0D108BD9-81ED-4DB2-BD59-A6C34878D82A}">
                    <a16:rowId xmlns:a16="http://schemas.microsoft.com/office/drawing/2014/main" val="991651441"/>
                  </a:ext>
                </a:extLst>
              </a:tr>
              <a:tr h="297815">
                <a:tc>
                  <a:txBody>
                    <a:bodyPr/>
                    <a:lstStyle/>
                    <a:p>
                      <a:pPr marL="0" marR="0" algn="ctr">
                        <a:lnSpc>
                          <a:spcPct val="107000"/>
                        </a:lnSpc>
                        <a:spcBef>
                          <a:spcPts val="0"/>
                        </a:spcBef>
                        <a:spcAft>
                          <a:spcPts val="800"/>
                        </a:spcAft>
                      </a:pPr>
                      <a:r>
                        <a:rPr lang="en-US" sz="1600" b="1" dirty="0">
                          <a:effectLst/>
                        </a:rPr>
                        <a:t>2023 (Q1)</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400" dirty="0">
                          <a:effectLst/>
                        </a:rPr>
                        <a:t>14,587.81</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8,101.62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5,727.79</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25755" marT="9525" marB="0" anchor="ctr"/>
                </a:tc>
                <a:tc>
                  <a:txBody>
                    <a:bodyPr/>
                    <a:lstStyle/>
                    <a:p>
                      <a:pPr marL="0" marR="0" algn="r">
                        <a:lnSpc>
                          <a:spcPct val="107000"/>
                        </a:lnSpc>
                        <a:spcBef>
                          <a:spcPts val="0"/>
                        </a:spcBef>
                        <a:spcAft>
                          <a:spcPts val="800"/>
                        </a:spcAft>
                      </a:pPr>
                      <a:r>
                        <a:rPr lang="en-US" sz="1400" dirty="0">
                          <a:effectLst/>
                        </a:rPr>
                        <a:t>28,417.22</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342900" marT="9525" marB="0" anchor="ctr"/>
                </a:tc>
                <a:extLst>
                  <a:ext uri="{0D108BD9-81ED-4DB2-BD59-A6C34878D82A}">
                    <a16:rowId xmlns:a16="http://schemas.microsoft.com/office/drawing/2014/main" val="1465619233"/>
                  </a:ext>
                </a:extLst>
              </a:tr>
            </a:tbl>
          </a:graphicData>
        </a:graphic>
      </p:graphicFrame>
      <p:graphicFrame>
        <p:nvGraphicFramePr>
          <p:cNvPr id="4" name="Chart 3">
            <a:extLst>
              <a:ext uri="{FF2B5EF4-FFF2-40B4-BE49-F238E27FC236}">
                <a16:creationId xmlns:a16="http://schemas.microsoft.com/office/drawing/2014/main" id="{3938E209-6E5F-CC31-48E9-55DB1E0F04BB}"/>
              </a:ext>
            </a:extLst>
          </p:cNvPr>
          <p:cNvGraphicFramePr/>
          <p:nvPr>
            <p:extLst>
              <p:ext uri="{D42A27DB-BD31-4B8C-83A1-F6EECF244321}">
                <p14:modId xmlns:p14="http://schemas.microsoft.com/office/powerpoint/2010/main" val="3275312342"/>
              </p:ext>
            </p:extLst>
          </p:nvPr>
        </p:nvGraphicFramePr>
        <p:xfrm>
          <a:off x="216216" y="3234056"/>
          <a:ext cx="9472296" cy="336518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68313" y="0"/>
            <a:ext cx="9067800" cy="808037"/>
          </a:xfrm>
        </p:spPr>
        <p:txBody>
          <a:bodyPr>
            <a:normAutofit fontScale="90000"/>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400" b="1" u="sng" cap="none" dirty="0">
                <a:solidFill>
                  <a:schemeClr val="bg1"/>
                </a:solidFill>
              </a:rPr>
              <a:t>2023 Ocean Freight Exports In TEU’s </a:t>
            </a:r>
            <a:br>
              <a:rPr lang="en-US" altLang="en-US" sz="2400" b="1" u="sng" cap="none" dirty="0">
                <a:solidFill>
                  <a:schemeClr val="bg1"/>
                </a:solidFill>
              </a:rPr>
            </a:br>
            <a:r>
              <a:rPr lang="en-US" altLang="en-US" sz="2400" b="1" u="sng" cap="none" dirty="0">
                <a:solidFill>
                  <a:schemeClr val="bg1"/>
                </a:solidFill>
              </a:rPr>
              <a:t>Quarterly</a:t>
            </a:r>
          </a:p>
        </p:txBody>
      </p:sp>
      <p:sp>
        <p:nvSpPr>
          <p:cNvPr id="9" name="Rectangle 4"/>
          <p:cNvSpPr>
            <a:spLocks noChangeArrowheads="1"/>
          </p:cNvSpPr>
          <p:nvPr/>
        </p:nvSpPr>
        <p:spPr bwMode="auto">
          <a:xfrm>
            <a:off x="0" y="6548290"/>
            <a:ext cx="10080625" cy="1011385"/>
          </a:xfrm>
          <a:prstGeom prst="rect">
            <a:avLst/>
          </a:prstGeom>
          <a:solidFill>
            <a:srgbClr val="00B0F0">
              <a:alpha val="63136"/>
            </a:srgbClr>
          </a:solidFill>
          <a:ln w="9525" algn="ctr">
            <a:solidFill>
              <a:schemeClr val="tx1"/>
            </a:solidFill>
            <a:round/>
            <a:headEnd/>
            <a:tailEnd/>
          </a:ln>
        </p:spPr>
        <p:txBody>
          <a:bodyPr/>
          <a:lstStyle/>
          <a:p>
            <a:pPr marL="171450" indent="-171450">
              <a:buFont typeface="Arial" panose="020B0604020202020204" pitchFamily="34" charset="0"/>
              <a:buChar char="•"/>
            </a:pPr>
            <a:r>
              <a:rPr lang="en-US" altLang="en-US" sz="1400" b="1" dirty="0"/>
              <a:t>Laden &amp; Empty containers of Q1 in 2023 has recorded the lowest compared to last 4 years due to Local and Global economic Crisis.</a:t>
            </a:r>
          </a:p>
          <a:p>
            <a:pPr marL="171450" indent="-171450">
              <a:buFont typeface="Arial" panose="020B0604020202020204" pitchFamily="34" charset="0"/>
              <a:buChar char="•"/>
            </a:pPr>
            <a:endParaRPr lang="en-US" altLang="en-US" sz="1400" b="1" dirty="0"/>
          </a:p>
          <a:p>
            <a:pPr marL="171450" indent="-171450">
              <a:buFont typeface="Arial" panose="020B0604020202020204" pitchFamily="34" charset="0"/>
              <a:buChar char="•"/>
            </a:pPr>
            <a:endParaRPr lang="en-US" altLang="en-US" sz="1400" b="1" dirty="0"/>
          </a:p>
        </p:txBody>
      </p:sp>
      <p:graphicFrame>
        <p:nvGraphicFramePr>
          <p:cNvPr id="5" name="Table 4">
            <a:extLst>
              <a:ext uri="{FF2B5EF4-FFF2-40B4-BE49-F238E27FC236}">
                <a16:creationId xmlns:a16="http://schemas.microsoft.com/office/drawing/2014/main" id="{77BC4838-84D4-E53C-2C9D-0412275F3209}"/>
              </a:ext>
            </a:extLst>
          </p:cNvPr>
          <p:cNvGraphicFramePr>
            <a:graphicFrameLocks noGrp="1"/>
          </p:cNvGraphicFramePr>
          <p:nvPr>
            <p:extLst>
              <p:ext uri="{D42A27DB-BD31-4B8C-83A1-F6EECF244321}">
                <p14:modId xmlns:p14="http://schemas.microsoft.com/office/powerpoint/2010/main" val="3731727592"/>
              </p:ext>
            </p:extLst>
          </p:nvPr>
        </p:nvGraphicFramePr>
        <p:xfrm>
          <a:off x="239712" y="3779837"/>
          <a:ext cx="9525002" cy="2667000"/>
        </p:xfrm>
        <a:graphic>
          <a:graphicData uri="http://schemas.openxmlformats.org/drawingml/2006/table">
            <a:tbl>
              <a:tblPr>
                <a:tableStyleId>{5C22544A-7EE6-4342-B048-85BDC9FD1C3A}</a:tableStyleId>
              </a:tblPr>
              <a:tblGrid>
                <a:gridCol w="1108279">
                  <a:extLst>
                    <a:ext uri="{9D8B030D-6E8A-4147-A177-3AD203B41FA5}">
                      <a16:colId xmlns:a16="http://schemas.microsoft.com/office/drawing/2014/main" val="2688223011"/>
                    </a:ext>
                  </a:extLst>
                </a:gridCol>
                <a:gridCol w="843491">
                  <a:extLst>
                    <a:ext uri="{9D8B030D-6E8A-4147-A177-3AD203B41FA5}">
                      <a16:colId xmlns:a16="http://schemas.microsoft.com/office/drawing/2014/main" val="3251796267"/>
                    </a:ext>
                  </a:extLst>
                </a:gridCol>
                <a:gridCol w="808916">
                  <a:extLst>
                    <a:ext uri="{9D8B030D-6E8A-4147-A177-3AD203B41FA5}">
                      <a16:colId xmlns:a16="http://schemas.microsoft.com/office/drawing/2014/main" val="2255297748"/>
                    </a:ext>
                  </a:extLst>
                </a:gridCol>
                <a:gridCol w="809825">
                  <a:extLst>
                    <a:ext uri="{9D8B030D-6E8A-4147-A177-3AD203B41FA5}">
                      <a16:colId xmlns:a16="http://schemas.microsoft.com/office/drawing/2014/main" val="2122598765"/>
                    </a:ext>
                  </a:extLst>
                </a:gridCol>
                <a:gridCol w="924476">
                  <a:extLst>
                    <a:ext uri="{9D8B030D-6E8A-4147-A177-3AD203B41FA5}">
                      <a16:colId xmlns:a16="http://schemas.microsoft.com/office/drawing/2014/main" val="4018691197"/>
                    </a:ext>
                  </a:extLst>
                </a:gridCol>
                <a:gridCol w="924476">
                  <a:extLst>
                    <a:ext uri="{9D8B030D-6E8A-4147-A177-3AD203B41FA5}">
                      <a16:colId xmlns:a16="http://schemas.microsoft.com/office/drawing/2014/main" val="4284802124"/>
                    </a:ext>
                  </a:extLst>
                </a:gridCol>
                <a:gridCol w="751591">
                  <a:extLst>
                    <a:ext uri="{9D8B030D-6E8A-4147-A177-3AD203B41FA5}">
                      <a16:colId xmlns:a16="http://schemas.microsoft.com/office/drawing/2014/main" val="2954303326"/>
                    </a:ext>
                  </a:extLst>
                </a:gridCol>
                <a:gridCol w="867149">
                  <a:extLst>
                    <a:ext uri="{9D8B030D-6E8A-4147-A177-3AD203B41FA5}">
                      <a16:colId xmlns:a16="http://schemas.microsoft.com/office/drawing/2014/main" val="2571435190"/>
                    </a:ext>
                  </a:extLst>
                </a:gridCol>
                <a:gridCol w="867149">
                  <a:extLst>
                    <a:ext uri="{9D8B030D-6E8A-4147-A177-3AD203B41FA5}">
                      <a16:colId xmlns:a16="http://schemas.microsoft.com/office/drawing/2014/main" val="2480057081"/>
                    </a:ext>
                  </a:extLst>
                </a:gridCol>
                <a:gridCol w="809825">
                  <a:extLst>
                    <a:ext uri="{9D8B030D-6E8A-4147-A177-3AD203B41FA5}">
                      <a16:colId xmlns:a16="http://schemas.microsoft.com/office/drawing/2014/main" val="1647956270"/>
                    </a:ext>
                  </a:extLst>
                </a:gridCol>
                <a:gridCol w="809825">
                  <a:extLst>
                    <a:ext uri="{9D8B030D-6E8A-4147-A177-3AD203B41FA5}">
                      <a16:colId xmlns:a16="http://schemas.microsoft.com/office/drawing/2014/main" val="3398928677"/>
                    </a:ext>
                  </a:extLst>
                </a:gridCol>
              </a:tblGrid>
              <a:tr h="418919">
                <a:tc rowSpan="3">
                  <a:txBody>
                    <a:bodyPr/>
                    <a:lstStyle/>
                    <a:p>
                      <a:pPr>
                        <a:lnSpc>
                          <a:spcPct val="107000"/>
                        </a:lnSpc>
                      </a:pPr>
                      <a:endParaRPr lang="en-US" sz="1100">
                        <a:effectLst/>
                        <a:latin typeface="Calibri" panose="020F0502020204030204" pitchFamily="34" charset="0"/>
                        <a:cs typeface="Times New Roman" panose="02020603050405020304" pitchFamily="18" charset="0"/>
                      </a:endParaRPr>
                    </a:p>
                  </a:txBody>
                  <a:tcPr marL="9525" marR="9525" marT="9525" marB="0" anchor="b"/>
                </a:tc>
                <a:tc gridSpan="2">
                  <a:txBody>
                    <a:bodyPr/>
                    <a:lstStyle/>
                    <a:p>
                      <a:pPr marL="0" marR="0" algn="ctr">
                        <a:lnSpc>
                          <a:spcPct val="107000"/>
                        </a:lnSpc>
                        <a:spcBef>
                          <a:spcPts val="0"/>
                        </a:spcBef>
                        <a:spcAft>
                          <a:spcPts val="800"/>
                        </a:spcAft>
                      </a:pPr>
                      <a:r>
                        <a:rPr lang="en-US" sz="1400" b="1" kern="1200" dirty="0">
                          <a:effectLst/>
                        </a:rPr>
                        <a:t>2019</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hMerge="1">
                  <a:txBody>
                    <a:bodyPr/>
                    <a:lstStyle/>
                    <a:p>
                      <a:endParaRPr lang="en-US"/>
                    </a:p>
                  </a:txBody>
                  <a:tcPr/>
                </a:tc>
                <a:tc gridSpan="2">
                  <a:txBody>
                    <a:bodyPr/>
                    <a:lstStyle/>
                    <a:p>
                      <a:pPr marL="0" marR="0" algn="ctr">
                        <a:lnSpc>
                          <a:spcPct val="107000"/>
                        </a:lnSpc>
                        <a:spcBef>
                          <a:spcPts val="0"/>
                        </a:spcBef>
                        <a:spcAft>
                          <a:spcPts val="800"/>
                        </a:spcAft>
                      </a:pPr>
                      <a:r>
                        <a:rPr lang="en-US" sz="1400" b="1" kern="1200" dirty="0">
                          <a:effectLst/>
                        </a:rPr>
                        <a:t>2020</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hMerge="1">
                  <a:txBody>
                    <a:bodyPr/>
                    <a:lstStyle/>
                    <a:p>
                      <a:endParaRPr lang="en-US"/>
                    </a:p>
                  </a:txBody>
                  <a:tcPr/>
                </a:tc>
                <a:tc gridSpan="2">
                  <a:txBody>
                    <a:bodyPr/>
                    <a:lstStyle/>
                    <a:p>
                      <a:pPr marL="0" marR="0" algn="ctr">
                        <a:lnSpc>
                          <a:spcPct val="107000"/>
                        </a:lnSpc>
                        <a:spcBef>
                          <a:spcPts val="0"/>
                        </a:spcBef>
                        <a:spcAft>
                          <a:spcPts val="800"/>
                        </a:spcAft>
                      </a:pPr>
                      <a:r>
                        <a:rPr lang="en-US" sz="1400" b="1" kern="1200" dirty="0">
                          <a:effectLst/>
                        </a:rPr>
                        <a:t>2021</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hMerge="1">
                  <a:txBody>
                    <a:bodyPr/>
                    <a:lstStyle/>
                    <a:p>
                      <a:endParaRPr lang="en-US"/>
                    </a:p>
                  </a:txBody>
                  <a:tcPr/>
                </a:tc>
                <a:tc gridSpan="2">
                  <a:txBody>
                    <a:bodyPr/>
                    <a:lstStyle/>
                    <a:p>
                      <a:pPr marL="0" marR="0" algn="ctr">
                        <a:lnSpc>
                          <a:spcPct val="107000"/>
                        </a:lnSpc>
                        <a:spcBef>
                          <a:spcPts val="0"/>
                        </a:spcBef>
                        <a:spcAft>
                          <a:spcPts val="800"/>
                        </a:spcAft>
                      </a:pPr>
                      <a:r>
                        <a:rPr lang="en-US" sz="1400" b="1" kern="1200" dirty="0">
                          <a:effectLst/>
                        </a:rPr>
                        <a:t>2022</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hMerge="1">
                  <a:txBody>
                    <a:bodyPr/>
                    <a:lstStyle/>
                    <a:p>
                      <a:endParaRPr lang="en-US"/>
                    </a:p>
                  </a:txBody>
                  <a:tcPr/>
                </a:tc>
                <a:tc gridSpan="2">
                  <a:txBody>
                    <a:bodyPr/>
                    <a:lstStyle/>
                    <a:p>
                      <a:pPr marL="0" marR="0" algn="ctr">
                        <a:lnSpc>
                          <a:spcPct val="107000"/>
                        </a:lnSpc>
                        <a:spcBef>
                          <a:spcPts val="0"/>
                        </a:spcBef>
                        <a:spcAft>
                          <a:spcPts val="800"/>
                        </a:spcAft>
                      </a:pPr>
                      <a:r>
                        <a:rPr lang="en-US" sz="1400" b="1" kern="1200" dirty="0">
                          <a:effectLst/>
                        </a:rPr>
                        <a:t>2023 </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rgbClr val="FFC000"/>
                    </a:solidFill>
                  </a:tcPr>
                </a:tc>
                <a:tc hMerge="1">
                  <a:txBody>
                    <a:bodyPr/>
                    <a:lstStyle/>
                    <a:p>
                      <a:endParaRPr lang="en-US"/>
                    </a:p>
                  </a:txBody>
                  <a:tcPr/>
                </a:tc>
                <a:extLst>
                  <a:ext uri="{0D108BD9-81ED-4DB2-BD59-A6C34878D82A}">
                    <a16:rowId xmlns:a16="http://schemas.microsoft.com/office/drawing/2014/main" val="1824175215"/>
                  </a:ext>
                </a:extLst>
              </a:tr>
              <a:tr h="217556">
                <a:tc vMerge="1">
                  <a:txBody>
                    <a:bodyPr/>
                    <a:lstStyle/>
                    <a:p>
                      <a:endParaRPr lang="en-US"/>
                    </a:p>
                  </a:txBody>
                  <a:tcPr/>
                </a:tc>
                <a:tc gridSpan="2">
                  <a:txBody>
                    <a:bodyPr/>
                    <a:lstStyle/>
                    <a:p>
                      <a:pPr marL="0" marR="0" algn="ctr">
                        <a:lnSpc>
                          <a:spcPct val="107000"/>
                        </a:lnSpc>
                        <a:spcBef>
                          <a:spcPts val="0"/>
                        </a:spcBef>
                        <a:spcAft>
                          <a:spcPts val="800"/>
                        </a:spcAft>
                      </a:pPr>
                      <a:r>
                        <a:rPr lang="en-US" sz="1200" b="1" dirty="0">
                          <a:effectLst/>
                        </a:rPr>
                        <a:t>Loading</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hMerge="1">
                  <a:txBody>
                    <a:bodyPr/>
                    <a:lstStyle/>
                    <a:p>
                      <a:endParaRPr lang="en-US"/>
                    </a:p>
                  </a:txBody>
                  <a:tcPr/>
                </a:tc>
                <a:tc gridSpan="2">
                  <a:txBody>
                    <a:bodyPr/>
                    <a:lstStyle/>
                    <a:p>
                      <a:pPr marL="0" marR="0" algn="ctr">
                        <a:lnSpc>
                          <a:spcPct val="107000"/>
                        </a:lnSpc>
                        <a:spcBef>
                          <a:spcPts val="0"/>
                        </a:spcBef>
                        <a:spcAft>
                          <a:spcPts val="800"/>
                        </a:spcAft>
                      </a:pPr>
                      <a:r>
                        <a:rPr lang="en-US" sz="1200" b="1">
                          <a:effectLst/>
                        </a:rPr>
                        <a:t>Loading</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hMerge="1">
                  <a:txBody>
                    <a:bodyPr/>
                    <a:lstStyle/>
                    <a:p>
                      <a:endParaRPr lang="en-US"/>
                    </a:p>
                  </a:txBody>
                  <a:tcPr/>
                </a:tc>
                <a:tc gridSpan="2">
                  <a:txBody>
                    <a:bodyPr/>
                    <a:lstStyle/>
                    <a:p>
                      <a:pPr marL="0" marR="0" algn="ctr">
                        <a:lnSpc>
                          <a:spcPct val="107000"/>
                        </a:lnSpc>
                        <a:spcBef>
                          <a:spcPts val="0"/>
                        </a:spcBef>
                        <a:spcAft>
                          <a:spcPts val="800"/>
                        </a:spcAft>
                      </a:pPr>
                      <a:r>
                        <a:rPr lang="en-US" sz="1200" b="1">
                          <a:effectLst/>
                        </a:rPr>
                        <a:t>Loading</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hMerge="1">
                  <a:txBody>
                    <a:bodyPr/>
                    <a:lstStyle/>
                    <a:p>
                      <a:endParaRPr lang="en-US"/>
                    </a:p>
                  </a:txBody>
                  <a:tcPr/>
                </a:tc>
                <a:tc gridSpan="2">
                  <a:txBody>
                    <a:bodyPr/>
                    <a:lstStyle/>
                    <a:p>
                      <a:pPr marL="0" marR="0" algn="ctr">
                        <a:lnSpc>
                          <a:spcPct val="107000"/>
                        </a:lnSpc>
                        <a:spcBef>
                          <a:spcPts val="0"/>
                        </a:spcBef>
                        <a:spcAft>
                          <a:spcPts val="800"/>
                        </a:spcAft>
                      </a:pPr>
                      <a:r>
                        <a:rPr lang="en-US" sz="1200" b="1">
                          <a:effectLst/>
                        </a:rPr>
                        <a:t>Loading</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hMerge="1">
                  <a:txBody>
                    <a:bodyPr/>
                    <a:lstStyle/>
                    <a:p>
                      <a:endParaRPr lang="en-US"/>
                    </a:p>
                  </a:txBody>
                  <a:tcPr/>
                </a:tc>
                <a:tc gridSpan="2">
                  <a:txBody>
                    <a:bodyPr/>
                    <a:lstStyle/>
                    <a:p>
                      <a:pPr marL="0" marR="0" algn="ctr">
                        <a:lnSpc>
                          <a:spcPct val="107000"/>
                        </a:lnSpc>
                        <a:spcBef>
                          <a:spcPts val="0"/>
                        </a:spcBef>
                        <a:spcAft>
                          <a:spcPts val="800"/>
                        </a:spcAft>
                      </a:pPr>
                      <a:r>
                        <a:rPr lang="en-US" sz="1200" b="1">
                          <a:effectLst/>
                        </a:rPr>
                        <a:t>Loading</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hMerge="1">
                  <a:txBody>
                    <a:bodyPr/>
                    <a:lstStyle/>
                    <a:p>
                      <a:endParaRPr lang="en-US"/>
                    </a:p>
                  </a:txBody>
                  <a:tcPr/>
                </a:tc>
                <a:extLst>
                  <a:ext uri="{0D108BD9-81ED-4DB2-BD59-A6C34878D82A}">
                    <a16:rowId xmlns:a16="http://schemas.microsoft.com/office/drawing/2014/main" val="4138895088"/>
                  </a:ext>
                </a:extLst>
              </a:tr>
              <a:tr h="226709">
                <a:tc vMerge="1">
                  <a:txBody>
                    <a:bodyPr/>
                    <a:lstStyle/>
                    <a:p>
                      <a:endParaRPr lang="en-US"/>
                    </a:p>
                  </a:txBody>
                  <a:tcPr/>
                </a:tc>
                <a:tc>
                  <a:txBody>
                    <a:bodyPr/>
                    <a:lstStyle/>
                    <a:p>
                      <a:pPr marL="0" marR="0" algn="ctr">
                        <a:lnSpc>
                          <a:spcPct val="107000"/>
                        </a:lnSpc>
                        <a:spcBef>
                          <a:spcPts val="0"/>
                        </a:spcBef>
                        <a:spcAft>
                          <a:spcPts val="800"/>
                        </a:spcAft>
                      </a:pPr>
                      <a:r>
                        <a:rPr lang="en-US" sz="1200" b="1">
                          <a:effectLst/>
                        </a:rPr>
                        <a:t>Laden</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dirty="0">
                          <a:effectLst/>
                        </a:rPr>
                        <a:t>Empty</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dirty="0">
                          <a:effectLst/>
                        </a:rPr>
                        <a:t>Laden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a:effectLst/>
                        </a:rPr>
                        <a:t>Empty</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a:effectLst/>
                        </a:rPr>
                        <a:t>Laden</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a:effectLst/>
                        </a:rPr>
                        <a:t>Empty</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dirty="0">
                          <a:effectLst/>
                        </a:rPr>
                        <a:t>Laden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dirty="0">
                          <a:effectLst/>
                        </a:rPr>
                        <a:t>Empty</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b"/>
                </a:tc>
                <a:tc>
                  <a:txBody>
                    <a:bodyPr/>
                    <a:lstStyle/>
                    <a:p>
                      <a:pPr marL="0" marR="0" algn="ctr">
                        <a:lnSpc>
                          <a:spcPct val="107000"/>
                        </a:lnSpc>
                        <a:spcBef>
                          <a:spcPts val="0"/>
                        </a:spcBef>
                        <a:spcAft>
                          <a:spcPts val="800"/>
                        </a:spcAft>
                      </a:pPr>
                      <a:r>
                        <a:rPr lang="en-US" sz="1200" b="1" dirty="0">
                          <a:effectLst/>
                        </a:rPr>
                        <a:t>Laden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marL="0" marR="0" algn="ctr">
                        <a:lnSpc>
                          <a:spcPct val="107000"/>
                        </a:lnSpc>
                        <a:spcBef>
                          <a:spcPts val="0"/>
                        </a:spcBef>
                        <a:spcAft>
                          <a:spcPts val="800"/>
                        </a:spcAft>
                      </a:pPr>
                      <a:r>
                        <a:rPr lang="en-US" sz="1200" b="1" dirty="0">
                          <a:effectLst/>
                        </a:rPr>
                        <a:t>Empty</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extLst>
                  <a:ext uri="{0D108BD9-81ED-4DB2-BD59-A6C34878D82A}">
                    <a16:rowId xmlns:a16="http://schemas.microsoft.com/office/drawing/2014/main" val="1735792244"/>
                  </a:ext>
                </a:extLst>
              </a:tr>
              <a:tr h="325982">
                <a:tc>
                  <a:txBody>
                    <a:bodyPr/>
                    <a:lstStyle/>
                    <a:p>
                      <a:pPr marL="0" marR="0" algn="ctr">
                        <a:lnSpc>
                          <a:spcPct val="107000"/>
                        </a:lnSpc>
                        <a:spcBef>
                          <a:spcPts val="0"/>
                        </a:spcBef>
                        <a:spcAft>
                          <a:spcPts val="800"/>
                        </a:spcAft>
                      </a:pPr>
                      <a:r>
                        <a:rPr lang="en-US" sz="1200" b="1" dirty="0">
                          <a:effectLst/>
                        </a:rPr>
                        <a:t>1st Quarter</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200" dirty="0">
                          <a:effectLst/>
                        </a:rPr>
                        <a:t>80,896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75,381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73,563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76,440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82,132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75,953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79,059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80,554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65,424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800"/>
                        </a:spcAft>
                      </a:pPr>
                      <a:r>
                        <a:rPr lang="en-US" sz="1200" dirty="0">
                          <a:effectLst/>
                        </a:rPr>
                        <a:t>47,247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402789346"/>
                  </a:ext>
                </a:extLst>
              </a:tr>
              <a:tr h="320350">
                <a:tc>
                  <a:txBody>
                    <a:bodyPr/>
                    <a:lstStyle/>
                    <a:p>
                      <a:pPr marL="0" marR="0" algn="ctr">
                        <a:lnSpc>
                          <a:spcPct val="107000"/>
                        </a:lnSpc>
                        <a:spcBef>
                          <a:spcPts val="0"/>
                        </a:spcBef>
                        <a:spcAft>
                          <a:spcPts val="800"/>
                        </a:spcAft>
                      </a:pPr>
                      <a:r>
                        <a:rPr lang="en-US" sz="1200" b="1">
                          <a:effectLst/>
                        </a:rPr>
                        <a:t>2nd Quarter</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200">
                          <a:effectLst/>
                        </a:rPr>
                        <a:t>77,125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82,566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55,711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56,508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74,942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74,195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 77,751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55,535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306477472"/>
                  </a:ext>
                </a:extLst>
              </a:tr>
              <a:tr h="405542">
                <a:tc>
                  <a:txBody>
                    <a:bodyPr/>
                    <a:lstStyle/>
                    <a:p>
                      <a:pPr marL="0" marR="0" algn="ctr">
                        <a:lnSpc>
                          <a:spcPct val="107000"/>
                        </a:lnSpc>
                        <a:spcBef>
                          <a:spcPts val="0"/>
                        </a:spcBef>
                        <a:spcAft>
                          <a:spcPts val="800"/>
                        </a:spcAft>
                      </a:pPr>
                      <a:r>
                        <a:rPr lang="en-US" sz="1200" b="1" dirty="0">
                          <a:effectLst/>
                        </a:rPr>
                        <a:t>3rd Quarter</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200">
                          <a:effectLst/>
                        </a:rPr>
                        <a:t>82,320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74,483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80,291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62,341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80,409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63,011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  77,143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  36,462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523665854"/>
                  </a:ext>
                </a:extLst>
              </a:tr>
              <a:tr h="352033">
                <a:tc>
                  <a:txBody>
                    <a:bodyPr/>
                    <a:lstStyle/>
                    <a:p>
                      <a:pPr marL="0" marR="0" algn="ctr">
                        <a:lnSpc>
                          <a:spcPct val="107000"/>
                        </a:lnSpc>
                        <a:spcBef>
                          <a:spcPts val="0"/>
                        </a:spcBef>
                        <a:spcAft>
                          <a:spcPts val="800"/>
                        </a:spcAft>
                      </a:pPr>
                      <a:r>
                        <a:rPr lang="en-US" sz="1200" b="1" dirty="0">
                          <a:effectLst/>
                        </a:rPr>
                        <a:t>4th Quarter</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200">
                          <a:effectLst/>
                        </a:rPr>
                        <a:t>78,697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85,654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71,512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69,722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80,623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65,355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67,494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47,892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80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06368783"/>
                  </a:ext>
                </a:extLst>
              </a:tr>
              <a:tr h="399909">
                <a:tc>
                  <a:txBody>
                    <a:bodyPr/>
                    <a:lstStyle/>
                    <a:p>
                      <a:pPr marL="0" marR="0" algn="ctr">
                        <a:lnSpc>
                          <a:spcPct val="107000"/>
                        </a:lnSpc>
                        <a:spcBef>
                          <a:spcPts val="0"/>
                        </a:spcBef>
                        <a:spcAft>
                          <a:spcPts val="800"/>
                        </a:spcAft>
                      </a:pPr>
                      <a:r>
                        <a:rPr lang="en-US" sz="1200" b="1" dirty="0">
                          <a:effectLst/>
                        </a:rPr>
                        <a:t>Total</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solidFill>
                      <a:srgbClr val="FFC000"/>
                    </a:solidFill>
                  </a:tcPr>
                </a:tc>
                <a:tc>
                  <a:txBody>
                    <a:bodyPr/>
                    <a:lstStyle/>
                    <a:p>
                      <a:pPr marL="0" marR="0" algn="r">
                        <a:lnSpc>
                          <a:spcPct val="107000"/>
                        </a:lnSpc>
                        <a:spcBef>
                          <a:spcPts val="0"/>
                        </a:spcBef>
                        <a:spcAft>
                          <a:spcPts val="800"/>
                        </a:spcAft>
                      </a:pPr>
                      <a:r>
                        <a:rPr lang="en-US" sz="1200">
                          <a:effectLst/>
                        </a:rPr>
                        <a:t>319,038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318,084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281,077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a:effectLst/>
                        </a:rPr>
                        <a:t>265,011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318,106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278,514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301,447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220,443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tc>
                <a:tc>
                  <a:txBody>
                    <a:bodyPr/>
                    <a:lstStyle/>
                    <a:p>
                      <a:pPr marL="0" marR="0" algn="r">
                        <a:lnSpc>
                          <a:spcPct val="107000"/>
                        </a:lnSpc>
                        <a:spcBef>
                          <a:spcPts val="0"/>
                        </a:spcBef>
                        <a:spcAft>
                          <a:spcPts val="800"/>
                        </a:spcAft>
                      </a:pPr>
                      <a:r>
                        <a:rPr lang="en-US" sz="1200" dirty="0">
                          <a:effectLst/>
                        </a:rPr>
                        <a:t>65,424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c>
                  <a:txBody>
                    <a:bodyPr/>
                    <a:lstStyle/>
                    <a:p>
                      <a:pPr marL="0" marR="0" algn="r">
                        <a:lnSpc>
                          <a:spcPct val="107000"/>
                        </a:lnSpc>
                        <a:spcBef>
                          <a:spcPts val="0"/>
                        </a:spcBef>
                        <a:spcAft>
                          <a:spcPts val="800"/>
                        </a:spcAft>
                      </a:pPr>
                      <a:r>
                        <a:rPr lang="en-US" sz="1200" dirty="0">
                          <a:effectLst/>
                        </a:rPr>
                        <a:t>47,247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extLst>
                  <a:ext uri="{0D108BD9-81ED-4DB2-BD59-A6C34878D82A}">
                    <a16:rowId xmlns:a16="http://schemas.microsoft.com/office/drawing/2014/main" val="2259254677"/>
                  </a:ext>
                </a:extLst>
              </a:tr>
            </a:tbl>
          </a:graphicData>
        </a:graphic>
      </p:graphicFrame>
      <p:graphicFrame>
        <p:nvGraphicFramePr>
          <p:cNvPr id="3" name="Chart 2">
            <a:extLst>
              <a:ext uri="{FF2B5EF4-FFF2-40B4-BE49-F238E27FC236}">
                <a16:creationId xmlns:a16="http://schemas.microsoft.com/office/drawing/2014/main" id="{C7820467-E06B-EA75-3FA2-5025FF5E9833}"/>
              </a:ext>
            </a:extLst>
          </p:cNvPr>
          <p:cNvGraphicFramePr>
            <a:graphicFrameLocks/>
          </p:cNvGraphicFramePr>
          <p:nvPr>
            <p:extLst>
              <p:ext uri="{D42A27DB-BD31-4B8C-83A1-F6EECF244321}">
                <p14:modId xmlns:p14="http://schemas.microsoft.com/office/powerpoint/2010/main" val="2253194421"/>
              </p:ext>
            </p:extLst>
          </p:nvPr>
        </p:nvGraphicFramePr>
        <p:xfrm>
          <a:off x="163513" y="745675"/>
          <a:ext cx="9677400" cy="30341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200083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16639" y="3507"/>
            <a:ext cx="9067800" cy="950579"/>
          </a:xfrm>
        </p:spPr>
        <p:txBody>
          <a:bodyPr/>
          <a:lstStyle/>
          <a:p>
            <a:pPr algn="ctr" eaLnBrk="1">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en-US" sz="2800" b="1" cap="none" dirty="0">
                <a:solidFill>
                  <a:schemeClr val="bg1"/>
                </a:solidFill>
              </a:rPr>
              <a:t>Total Ocean Exports (In Teu’s)</a:t>
            </a:r>
            <a:br>
              <a:rPr lang="en-US" altLang="en-US" sz="2800" b="1" cap="none" dirty="0">
                <a:solidFill>
                  <a:schemeClr val="bg1"/>
                </a:solidFill>
              </a:rPr>
            </a:br>
            <a:r>
              <a:rPr lang="en-US" altLang="en-US" sz="2800" b="1" cap="none" dirty="0">
                <a:solidFill>
                  <a:schemeClr val="bg1"/>
                </a:solidFill>
              </a:rPr>
              <a:t>Yearly</a:t>
            </a:r>
          </a:p>
        </p:txBody>
      </p:sp>
      <p:sp>
        <p:nvSpPr>
          <p:cNvPr id="5" name="Rectangle 4"/>
          <p:cNvSpPr>
            <a:spLocks noChangeArrowheads="1"/>
          </p:cNvSpPr>
          <p:nvPr/>
        </p:nvSpPr>
        <p:spPr bwMode="auto">
          <a:xfrm>
            <a:off x="-27874" y="6678944"/>
            <a:ext cx="10080625" cy="884238"/>
          </a:xfrm>
          <a:prstGeom prst="rect">
            <a:avLst/>
          </a:prstGeom>
          <a:solidFill>
            <a:srgbClr val="00B0F0">
              <a:alpha val="63136"/>
            </a:srgbClr>
          </a:solidFill>
          <a:ln w="9525" algn="ctr">
            <a:solidFill>
              <a:schemeClr val="tx1"/>
            </a:solidFill>
            <a:round/>
            <a:headEnd/>
            <a:tailEnd/>
          </a:ln>
        </p:spPr>
        <p:txBody>
          <a:bodyPr/>
          <a:lstStyle/>
          <a:p>
            <a:pPr marL="285750" indent="-285750">
              <a:buFont typeface="Arial" panose="020B0604020202020204" pitchFamily="34" charset="0"/>
              <a:buChar char="•"/>
            </a:pPr>
            <a:r>
              <a:rPr lang="en-US" altLang="en-US" sz="1600" b="1" dirty="0"/>
              <a:t>Above data shown from years from 2019 to 2023 Q1.</a:t>
            </a:r>
          </a:p>
          <a:p>
            <a:pPr marL="285750" indent="-285750">
              <a:buFont typeface="Arial" panose="020B0604020202020204" pitchFamily="34" charset="0"/>
              <a:buChar char="•"/>
            </a:pPr>
            <a:endParaRPr lang="en-US" altLang="en-US" sz="1600" b="1" dirty="0"/>
          </a:p>
        </p:txBody>
      </p:sp>
      <p:graphicFrame>
        <p:nvGraphicFramePr>
          <p:cNvPr id="8" name="Chart 7" descr="Laden&#10;Empty">
            <a:extLst>
              <a:ext uri="{FF2B5EF4-FFF2-40B4-BE49-F238E27FC236}">
                <a16:creationId xmlns:a16="http://schemas.microsoft.com/office/drawing/2014/main" id="{FD1222EE-1F71-45C7-8EF4-B86D034DDD20}"/>
              </a:ext>
            </a:extLst>
          </p:cNvPr>
          <p:cNvGraphicFramePr>
            <a:graphicFrameLocks/>
          </p:cNvGraphicFramePr>
          <p:nvPr>
            <p:extLst>
              <p:ext uri="{D42A27DB-BD31-4B8C-83A1-F6EECF244321}">
                <p14:modId xmlns:p14="http://schemas.microsoft.com/office/powerpoint/2010/main" val="1166174159"/>
              </p:ext>
            </p:extLst>
          </p:nvPr>
        </p:nvGraphicFramePr>
        <p:xfrm>
          <a:off x="135638" y="1262395"/>
          <a:ext cx="9530556" cy="51879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Chart 1">
            <a:extLst>
              <a:ext uri="{FF2B5EF4-FFF2-40B4-BE49-F238E27FC236}">
                <a16:creationId xmlns:a16="http://schemas.microsoft.com/office/drawing/2014/main" id="{C975A29B-79EB-C92B-2183-6BC5E970BE59}"/>
              </a:ext>
            </a:extLst>
          </p:cNvPr>
          <p:cNvGraphicFramePr>
            <a:graphicFrameLocks/>
          </p:cNvGraphicFramePr>
          <p:nvPr>
            <p:extLst>
              <p:ext uri="{D42A27DB-BD31-4B8C-83A1-F6EECF244321}">
                <p14:modId xmlns:p14="http://schemas.microsoft.com/office/powerpoint/2010/main" val="14103017"/>
              </p:ext>
            </p:extLst>
          </p:nvPr>
        </p:nvGraphicFramePr>
        <p:xfrm>
          <a:off x="414431" y="1417637"/>
          <a:ext cx="8054881" cy="4724399"/>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TM02900771[[fn=Slice]]</Template>
  <TotalTime>0</TotalTime>
  <Words>1116</Words>
  <Application>Microsoft Office PowerPoint</Application>
  <PresentationFormat>Custom</PresentationFormat>
  <Paragraphs>641</Paragraphs>
  <Slides>14</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Arial Narrow</vt:lpstr>
      <vt:lpstr>Calibri</vt:lpstr>
      <vt:lpstr>Century Gothic</vt:lpstr>
      <vt:lpstr>Delivery</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Air Freight Throughput (Exports, Imports &amp; Transshipments) In Ton’s Yearly</vt:lpstr>
      <vt:lpstr>2023 Ocean Freight Exports In TEU’s  Quarterly</vt:lpstr>
      <vt:lpstr>Total Ocean Exports (In Teu’s) Yearly</vt:lpstr>
      <vt:lpstr>2023 Ocean Freight Imports In Teu’s  Quarterly</vt:lpstr>
      <vt:lpstr>Total Ocean Imports (In Teu’s) Yearly</vt:lpstr>
      <vt:lpstr>2023 Ocean Freight Transshipments In Teu’s  Month on Month</vt:lpstr>
      <vt:lpstr>2023 Ocean Freight Transshipments In Teu’s  Quarterly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2012-10-31T07:56:12Z</dcterms:created>
  <dcterms:modified xsi:type="dcterms:W3CDTF">2023-05-08T05:34:48Z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36915f3-2f02-4945-8997-f2963298db46_Enabled">
    <vt:lpwstr>true</vt:lpwstr>
  </property>
  <property fmtid="{D5CDD505-2E9C-101B-9397-08002B2CF9AE}" pid="3" name="MSIP_Label_736915f3-2f02-4945-8997-f2963298db46_SetDate">
    <vt:lpwstr>2023-05-08T05:34:48Z</vt:lpwstr>
  </property>
  <property fmtid="{D5CDD505-2E9C-101B-9397-08002B2CF9AE}" pid="4" name="MSIP_Label_736915f3-2f02-4945-8997-f2963298db46_Method">
    <vt:lpwstr>Standard</vt:lpwstr>
  </property>
  <property fmtid="{D5CDD505-2E9C-101B-9397-08002B2CF9AE}" pid="5" name="MSIP_Label_736915f3-2f02-4945-8997-f2963298db46_Name">
    <vt:lpwstr>Internal</vt:lpwstr>
  </property>
  <property fmtid="{D5CDD505-2E9C-101B-9397-08002B2CF9AE}" pid="6" name="MSIP_Label_736915f3-2f02-4945-8997-f2963298db46_SiteId">
    <vt:lpwstr>cd99fef8-1cd3-4a2a-9bdf-15531181d65e</vt:lpwstr>
  </property>
  <property fmtid="{D5CDD505-2E9C-101B-9397-08002B2CF9AE}" pid="7" name="MSIP_Label_736915f3-2f02-4945-8997-f2963298db46_ActionId">
    <vt:lpwstr>29cc45c3-6a74-4260-b7d6-93944d009549</vt:lpwstr>
  </property>
  <property fmtid="{D5CDD505-2E9C-101B-9397-08002B2CF9AE}" pid="8" name="MSIP_Label_736915f3-2f02-4945-8997-f2963298db46_ContentBits">
    <vt:lpwstr>1</vt:lpwstr>
  </property>
</Properties>
</file>